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23.09.2020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55635"/>
            <a:ext cx="913923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1373981" y="1844824"/>
            <a:ext cx="6400800" cy="1752600"/>
          </a:xfrm>
        </p:spPr>
        <p:txBody>
          <a:bodyPr>
            <a:normAutofit fontScale="92500"/>
          </a:bodyPr>
          <a:lstStyle/>
          <a:p>
            <a:pPr lvl="0">
              <a:spcBef>
                <a:spcPts val="0"/>
              </a:spcBef>
            </a:pPr>
            <a:r>
              <a:rPr lang="ru-RU" sz="4400" b="1" dirty="0">
                <a:solidFill>
                  <a:srgbClr val="1F497D"/>
                </a:solidFill>
              </a:rPr>
              <a:t>Занимательные игры </a:t>
            </a:r>
            <a:r>
              <a:rPr lang="ru-RU" sz="4400" b="1">
                <a:solidFill>
                  <a:srgbClr val="1F497D"/>
                </a:solidFill>
              </a:rPr>
              <a:t>№ </a:t>
            </a:r>
            <a:r>
              <a:rPr lang="ru-RU" sz="4400" b="1" smtClean="0">
                <a:solidFill>
                  <a:srgbClr val="1F497D"/>
                </a:solidFill>
              </a:rPr>
              <a:t>2</a:t>
            </a:r>
            <a:endParaRPr lang="ru-RU" sz="4400" b="1" dirty="0">
              <a:solidFill>
                <a:srgbClr val="1F497D"/>
              </a:solidFill>
            </a:endParaRPr>
          </a:p>
          <a:p>
            <a:pPr lvl="0">
              <a:spcBef>
                <a:spcPts val="0"/>
              </a:spcBef>
            </a:pPr>
            <a:r>
              <a:rPr lang="ru-RU" sz="4400" b="1" dirty="0">
                <a:solidFill>
                  <a:srgbClr val="1F497D"/>
                </a:solidFill>
              </a:rPr>
              <a:t>с детьми </a:t>
            </a:r>
            <a:r>
              <a:rPr lang="ru-RU" sz="4400" b="1" dirty="0" smtClean="0">
                <a:solidFill>
                  <a:srgbClr val="1F497D"/>
                </a:solidFill>
              </a:rPr>
              <a:t>3 - 4 года</a:t>
            </a:r>
            <a:endParaRPr lang="ru-RU" sz="4400" b="1" dirty="0">
              <a:solidFill>
                <a:srgbClr val="1F497D"/>
              </a:solidFill>
            </a:endParaRPr>
          </a:p>
          <a:p>
            <a:pPr lvl="0" algn="r">
              <a:spcBef>
                <a:spcPts val="0"/>
              </a:spcBef>
            </a:pPr>
            <a:endParaRPr lang="ru-RU" sz="4400" b="1" dirty="0">
              <a:solidFill>
                <a:srgbClr val="1F497D"/>
              </a:solidFill>
            </a:endParaRPr>
          </a:p>
          <a:p>
            <a:endParaRPr lang="ru-RU"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82296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036546" y="5013176"/>
            <a:ext cx="4572000" cy="923330"/>
          </a:xfrm>
          <a:prstGeom prst="rect">
            <a:avLst/>
          </a:prstGeom>
        </p:spPr>
        <p:txBody>
          <a:bodyPr>
            <a:spAutoFit/>
          </a:bodyPr>
          <a:lstStyle/>
          <a:p>
            <a:r>
              <a:rPr lang="ru-RU" b="1" dirty="0" smtClean="0">
                <a:solidFill>
                  <a:schemeClr val="tx2"/>
                </a:solidFill>
              </a:rPr>
              <a:t>         Педагог-психолог </a:t>
            </a:r>
            <a:endParaRPr lang="ru-RU" b="1" dirty="0">
              <a:solidFill>
                <a:schemeClr val="tx2"/>
              </a:solidFill>
            </a:endParaRPr>
          </a:p>
          <a:p>
            <a:r>
              <a:rPr lang="ru-RU" b="1" dirty="0">
                <a:solidFill>
                  <a:schemeClr val="tx2"/>
                </a:solidFill>
              </a:rPr>
              <a:t>         </a:t>
            </a:r>
            <a:r>
              <a:rPr lang="en-US" b="1" dirty="0" smtClean="0">
                <a:solidFill>
                  <a:schemeClr val="tx2"/>
                </a:solidFill>
              </a:rPr>
              <a:t>I </a:t>
            </a:r>
            <a:r>
              <a:rPr lang="ru-RU" b="1" dirty="0">
                <a:solidFill>
                  <a:schemeClr val="tx2"/>
                </a:solidFill>
              </a:rPr>
              <a:t>квалификационной категории</a:t>
            </a:r>
          </a:p>
          <a:p>
            <a:r>
              <a:rPr lang="ru-RU" b="1" dirty="0">
                <a:solidFill>
                  <a:schemeClr val="tx2"/>
                </a:solidFill>
              </a:rPr>
              <a:t>         </a:t>
            </a:r>
            <a:r>
              <a:rPr lang="ru-RU" b="1" dirty="0" err="1" smtClean="0">
                <a:solidFill>
                  <a:schemeClr val="tx2"/>
                </a:solidFill>
              </a:rPr>
              <a:t>Арчумаева</a:t>
            </a:r>
            <a:r>
              <a:rPr lang="ru-RU" b="1" dirty="0" smtClean="0">
                <a:solidFill>
                  <a:schemeClr val="tx2"/>
                </a:solidFill>
              </a:rPr>
              <a:t> </a:t>
            </a:r>
            <a:r>
              <a:rPr lang="ru-RU" b="1" dirty="0">
                <a:solidFill>
                  <a:schemeClr val="tx2"/>
                </a:solidFill>
              </a:rPr>
              <a:t>В.Г.</a:t>
            </a:r>
            <a:endParaRPr lang="ru-RU" dirty="0"/>
          </a:p>
        </p:txBody>
      </p:sp>
    </p:spTree>
    <p:extLst>
      <p:ext uri="{BB962C8B-B14F-4D97-AF65-F5344CB8AC3E}">
        <p14:creationId xmlns:p14="http://schemas.microsoft.com/office/powerpoint/2010/main" val="3168218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трелка вниз 4"/>
          <p:cNvSpPr/>
          <p:nvPr/>
        </p:nvSpPr>
        <p:spPr>
          <a:xfrm>
            <a:off x="6876256" y="5733256"/>
            <a:ext cx="360040"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23528" y="1028343"/>
            <a:ext cx="7776864" cy="4278094"/>
          </a:xfrm>
          <a:prstGeom prst="rect">
            <a:avLst/>
          </a:prstGeom>
        </p:spPr>
        <p:txBody>
          <a:bodyPr wrap="square">
            <a:spAutoFit/>
          </a:bodyPr>
          <a:lstStyle/>
          <a:p>
            <a:pPr fontAlgn="base"/>
            <a:r>
              <a:rPr lang="ru-RU" sz="3200" dirty="0">
                <a:solidFill>
                  <a:srgbClr val="C00000"/>
                </a:solidFill>
                <a:latin typeface="Arial"/>
              </a:rPr>
              <a:t>Интересные психологические игры</a:t>
            </a:r>
          </a:p>
          <a:p>
            <a:endParaRPr lang="ru-RU" sz="2000" dirty="0" smtClean="0">
              <a:latin typeface="Arial"/>
            </a:endParaRPr>
          </a:p>
          <a:p>
            <a:r>
              <a:rPr lang="ru-RU" sz="2000" dirty="0" smtClean="0">
                <a:latin typeface="Arial"/>
              </a:rPr>
              <a:t>Совместная </a:t>
            </a:r>
            <a:r>
              <a:rPr lang="ru-RU" sz="2000" dirty="0">
                <a:latin typeface="Arial"/>
              </a:rPr>
              <a:t>деятельность сближает людей, и ещё больше это справедливо в отношении игры, где участнику проще расслабиться, раскрыться, непринуждённо отставить жизненные стереотипы, принять на себя другую роль. Игра предоставляет бескрайние возможности для фантазии. Для детей игра более актуальна, а на самом раннем этапе их развития она является их основным видом деятельности – через неё они познают мир и своё положение в этом мире. Интересные психологические игры для семей и групп детей открывают большие возможности для познания других людей и себя в любом возрасте.</a:t>
            </a:r>
            <a:endParaRPr lang="ru-RU" sz="2000" dirty="0"/>
          </a:p>
        </p:txBody>
      </p:sp>
    </p:spTree>
    <p:extLst>
      <p:ext uri="{BB962C8B-B14F-4D97-AF65-F5344CB8AC3E}">
        <p14:creationId xmlns:p14="http://schemas.microsoft.com/office/powerpoint/2010/main" val="2581313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2700"/>
            <a:ext cx="913923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251520" y="404664"/>
            <a:ext cx="7522468" cy="1470025"/>
          </a:xfrm>
        </p:spPr>
        <p:txBody>
          <a:bodyPr>
            <a:normAutofit fontScale="90000"/>
          </a:bodyPr>
          <a:lstStyle/>
          <a:p>
            <a:pPr fontAlgn="base"/>
            <a:r>
              <a:rPr lang="ru-RU" sz="2800" dirty="0" smtClean="0">
                <a:solidFill>
                  <a:srgbClr val="5A554E"/>
                </a:solidFill>
                <a:latin typeface="Arial"/>
              </a:rPr>
              <a:t/>
            </a:r>
            <a:br>
              <a:rPr lang="ru-RU" sz="2800" dirty="0" smtClean="0">
                <a:solidFill>
                  <a:srgbClr val="5A554E"/>
                </a:solidFill>
                <a:latin typeface="Arial"/>
              </a:rPr>
            </a:br>
            <a:r>
              <a:rPr lang="ru-RU" sz="2800" dirty="0">
                <a:solidFill>
                  <a:srgbClr val="5A554E"/>
                </a:solidFill>
                <a:latin typeface="Arial"/>
              </a:rPr>
              <a:t/>
            </a:r>
            <a:br>
              <a:rPr lang="ru-RU" sz="2800" dirty="0">
                <a:solidFill>
                  <a:srgbClr val="5A554E"/>
                </a:solidFill>
                <a:latin typeface="Arial"/>
              </a:rPr>
            </a:br>
            <a:r>
              <a:rPr lang="ru-RU" sz="2800" dirty="0" smtClean="0">
                <a:solidFill>
                  <a:srgbClr val="5A554E"/>
                </a:solidFill>
                <a:latin typeface="Arial"/>
              </a:rPr>
              <a:t/>
            </a:r>
            <a:br>
              <a:rPr lang="ru-RU" sz="2800" dirty="0" smtClean="0">
                <a:solidFill>
                  <a:srgbClr val="5A554E"/>
                </a:solidFill>
                <a:latin typeface="Arial"/>
              </a:rPr>
            </a:br>
            <a:r>
              <a:rPr lang="ru-RU" sz="2800" dirty="0">
                <a:solidFill>
                  <a:srgbClr val="5A554E"/>
                </a:solidFill>
                <a:latin typeface="Arial"/>
              </a:rPr>
              <a:t/>
            </a:r>
            <a:br>
              <a:rPr lang="ru-RU" sz="2800" dirty="0">
                <a:solidFill>
                  <a:srgbClr val="5A554E"/>
                </a:solidFill>
                <a:latin typeface="Arial"/>
              </a:rPr>
            </a:br>
            <a:r>
              <a:rPr lang="ru-RU" sz="2800" dirty="0" smtClean="0">
                <a:solidFill>
                  <a:srgbClr val="5A554E"/>
                </a:solidFill>
                <a:latin typeface="Arial"/>
              </a:rPr>
              <a:t/>
            </a:r>
            <a:br>
              <a:rPr lang="ru-RU" sz="2800" dirty="0" smtClean="0">
                <a:solidFill>
                  <a:srgbClr val="5A554E"/>
                </a:solidFill>
                <a:latin typeface="Arial"/>
              </a:rPr>
            </a:br>
            <a:r>
              <a:rPr lang="ru-RU" sz="2800" dirty="0">
                <a:solidFill>
                  <a:srgbClr val="5A554E"/>
                </a:solidFill>
                <a:latin typeface="Arial"/>
              </a:rPr>
              <a:t/>
            </a:r>
            <a:br>
              <a:rPr lang="ru-RU" sz="2800" dirty="0">
                <a:solidFill>
                  <a:srgbClr val="5A554E"/>
                </a:solidFill>
                <a:latin typeface="Arial"/>
              </a:rPr>
            </a:br>
            <a:r>
              <a:rPr lang="ru-RU" sz="2800" dirty="0" smtClean="0">
                <a:solidFill>
                  <a:srgbClr val="5A554E"/>
                </a:solidFill>
                <a:latin typeface="Arial"/>
              </a:rPr>
              <a:t/>
            </a:r>
            <a:br>
              <a:rPr lang="ru-RU" sz="2800" dirty="0" smtClean="0">
                <a:solidFill>
                  <a:srgbClr val="5A554E"/>
                </a:solidFill>
                <a:latin typeface="Arial"/>
              </a:rPr>
            </a:br>
            <a:r>
              <a:rPr lang="ru-RU" sz="2800" dirty="0">
                <a:solidFill>
                  <a:srgbClr val="5A554E"/>
                </a:solidFill>
                <a:latin typeface="Arial"/>
              </a:rPr>
              <a:t/>
            </a:r>
            <a:br>
              <a:rPr lang="ru-RU" sz="2800" dirty="0">
                <a:solidFill>
                  <a:srgbClr val="5A554E"/>
                </a:solidFill>
                <a:latin typeface="Arial"/>
              </a:rPr>
            </a:br>
            <a:r>
              <a:rPr lang="ru-RU" sz="2800" dirty="0" smtClean="0">
                <a:solidFill>
                  <a:srgbClr val="5A554E"/>
                </a:solidFill>
                <a:latin typeface="Arial"/>
              </a:rPr>
              <a:t/>
            </a:r>
            <a:br>
              <a:rPr lang="ru-RU" sz="2800" dirty="0" smtClean="0">
                <a:solidFill>
                  <a:srgbClr val="5A554E"/>
                </a:solidFill>
                <a:latin typeface="Arial"/>
              </a:rPr>
            </a:br>
            <a:r>
              <a:rPr lang="ru-RU" sz="2800" dirty="0" smtClean="0">
                <a:solidFill>
                  <a:srgbClr val="5A554E"/>
                </a:solidFill>
                <a:latin typeface="Arial"/>
              </a:rPr>
              <a:t/>
            </a:r>
            <a:br>
              <a:rPr lang="ru-RU" sz="2800" dirty="0" smtClean="0">
                <a:solidFill>
                  <a:srgbClr val="5A554E"/>
                </a:solidFill>
                <a:latin typeface="Arial"/>
              </a:rPr>
            </a:br>
            <a:r>
              <a:rPr lang="ru-RU" sz="2800" dirty="0">
                <a:solidFill>
                  <a:srgbClr val="5A554E"/>
                </a:solidFill>
                <a:latin typeface="Arial"/>
              </a:rPr>
              <a:t/>
            </a:r>
            <a:br>
              <a:rPr lang="ru-RU" sz="2800" dirty="0">
                <a:solidFill>
                  <a:srgbClr val="5A554E"/>
                </a:solidFill>
                <a:latin typeface="Arial"/>
              </a:rPr>
            </a:br>
            <a:r>
              <a:rPr lang="ru-RU" sz="2800" dirty="0" smtClean="0">
                <a:solidFill>
                  <a:srgbClr val="5A554E"/>
                </a:solidFill>
                <a:latin typeface="Arial"/>
              </a:rPr>
              <a:t/>
            </a:r>
            <a:br>
              <a:rPr lang="ru-RU" sz="2800" dirty="0" smtClean="0">
                <a:solidFill>
                  <a:srgbClr val="5A554E"/>
                </a:solidFill>
                <a:latin typeface="Arial"/>
              </a:rPr>
            </a:br>
            <a:r>
              <a:rPr lang="ru-RU" sz="2800" dirty="0" smtClean="0">
                <a:solidFill>
                  <a:srgbClr val="5A554E"/>
                </a:solidFill>
                <a:latin typeface="Arial"/>
              </a:rPr>
              <a:t/>
            </a:r>
            <a:br>
              <a:rPr lang="ru-RU" sz="2800" dirty="0" smtClean="0">
                <a:solidFill>
                  <a:srgbClr val="5A554E"/>
                </a:solidFill>
                <a:latin typeface="Arial"/>
              </a:rPr>
            </a:br>
            <a:r>
              <a:rPr lang="ru-RU" sz="2400" dirty="0" smtClean="0"/>
              <a:t>Игры </a:t>
            </a:r>
            <a:r>
              <a:rPr lang="ru-RU" sz="2400" dirty="0"/>
              <a:t>с детьми 3-4 лет дома </a:t>
            </a:r>
            <a:r>
              <a:rPr lang="ru-RU" sz="2400" dirty="0" smtClean="0"/>
              <a:t/>
            </a:r>
            <a:br>
              <a:rPr lang="ru-RU" sz="2400" dirty="0" smtClean="0"/>
            </a:br>
            <a:r>
              <a:rPr lang="ru-RU" sz="2400" dirty="0" smtClean="0"/>
              <a:t>Игры </a:t>
            </a:r>
            <a:r>
              <a:rPr lang="ru-RU" sz="2400" dirty="0"/>
              <a:t>с детьми 3-4 лет дома помогут взрослым заниматься вместе с детьми, развивая различные навыки детей: цветовое восприятие, мелкую моторику, координацию движений и </a:t>
            </a:r>
            <a:r>
              <a:rPr lang="ru-RU" sz="2400" dirty="0" smtClean="0"/>
              <a:t>т.д</a:t>
            </a:r>
            <a:r>
              <a:rPr lang="ru-RU" sz="2400" dirty="0"/>
              <a:t>.</a:t>
            </a:r>
            <a:br>
              <a:rPr lang="ru-RU" sz="2400" dirty="0"/>
            </a:br>
            <a:r>
              <a:rPr lang="ru-RU" sz="2400" dirty="0"/>
              <a:t/>
            </a:r>
            <a:br>
              <a:rPr lang="ru-RU" sz="2400" dirty="0"/>
            </a:br>
            <a:r>
              <a:rPr lang="ru-RU" sz="3600" b="1" dirty="0" smtClean="0">
                <a:solidFill>
                  <a:srgbClr val="C00000"/>
                </a:solidFill>
                <a:latin typeface="Arial"/>
              </a:rPr>
              <a:t>«</a:t>
            </a:r>
            <a:r>
              <a:rPr lang="ru-RU" sz="3600" b="1" dirty="0">
                <a:solidFill>
                  <a:srgbClr val="C00000"/>
                </a:solidFill>
                <a:latin typeface="Arial"/>
              </a:rPr>
              <a:t>Опиши и нарисуй»</a:t>
            </a:r>
            <a:r>
              <a:rPr lang="ru-RU" sz="2800" b="1" dirty="0">
                <a:solidFill>
                  <a:srgbClr val="C00000"/>
                </a:solidFill>
                <a:latin typeface="Arial"/>
              </a:rPr>
              <a:t/>
            </a:r>
            <a:br>
              <a:rPr lang="ru-RU" sz="2800" b="1" dirty="0">
                <a:solidFill>
                  <a:srgbClr val="C00000"/>
                </a:solidFill>
                <a:latin typeface="Arial"/>
              </a:rPr>
            </a:br>
            <a:r>
              <a:rPr lang="ru-RU" sz="2200" dirty="0" smtClean="0">
                <a:latin typeface="Arial"/>
              </a:rPr>
              <a:t>Это </a:t>
            </a:r>
            <a:r>
              <a:rPr lang="ru-RU" sz="2200" dirty="0">
                <a:latin typeface="Arial"/>
              </a:rPr>
              <a:t>занятие для семьи или группы, оно развивает взаимопонимание и сплочённость. В процессе занятия ребёнок должен нарисовать что ему вздумается, а вслух описать остальным его смысл, подробно, линию за линией описывая рисунок, при этом остальные его не видят. Другие участники по его словесным инструкциям должны попытаться воспроизвести рисунок. Затем взрослый меняется ролями с ребёнком и также начинает словесно описывать сделанный загодя рисунок, а ребёнок должен его воспроизвести.</a:t>
            </a:r>
            <a:r>
              <a:rPr lang="ru-RU" sz="2200" dirty="0">
                <a:solidFill>
                  <a:srgbClr val="5A554E"/>
                </a:solidFill>
                <a:latin typeface="Arial"/>
              </a:rPr>
              <a:t/>
            </a:r>
            <a:br>
              <a:rPr lang="ru-RU" sz="2200" dirty="0">
                <a:solidFill>
                  <a:srgbClr val="5A554E"/>
                </a:solidFill>
                <a:latin typeface="Arial"/>
              </a:rPr>
            </a:br>
            <a:endParaRPr lang="ru-RU" sz="2200" dirty="0"/>
          </a:p>
        </p:txBody>
      </p:sp>
      <p:sp>
        <p:nvSpPr>
          <p:cNvPr id="4" name="Стрелка вниз 3"/>
          <p:cNvSpPr/>
          <p:nvPr/>
        </p:nvSpPr>
        <p:spPr>
          <a:xfrm>
            <a:off x="7740352" y="6093296"/>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00691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 y="-33327"/>
            <a:ext cx="9140196" cy="688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036682"/>
            <a:ext cx="2780175" cy="282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66606" y="1617756"/>
            <a:ext cx="7488832" cy="3416320"/>
          </a:xfrm>
          <a:prstGeom prst="rect">
            <a:avLst/>
          </a:prstGeom>
        </p:spPr>
        <p:txBody>
          <a:bodyPr wrap="square">
            <a:spAutoFit/>
          </a:bodyPr>
          <a:lstStyle/>
          <a:p>
            <a:r>
              <a:rPr lang="ru-RU" dirty="0" smtClean="0">
                <a:solidFill>
                  <a:srgbClr val="222222"/>
                </a:solidFill>
                <a:latin typeface="Open Sans"/>
              </a:rPr>
              <a:t>«Угости кукол»</a:t>
            </a:r>
          </a:p>
          <a:p>
            <a:endParaRPr lang="ru-RU" dirty="0">
              <a:solidFill>
                <a:srgbClr val="222222"/>
              </a:solidFill>
              <a:latin typeface="Open Sans"/>
            </a:endParaRPr>
          </a:p>
          <a:p>
            <a:r>
              <a:rPr lang="ru-RU" dirty="0" smtClean="0">
                <a:solidFill>
                  <a:srgbClr val="222222"/>
                </a:solidFill>
                <a:latin typeface="Open Sans"/>
              </a:rPr>
              <a:t>Сложите </a:t>
            </a:r>
            <a:r>
              <a:rPr lang="ru-RU" dirty="0">
                <a:solidFill>
                  <a:srgbClr val="222222"/>
                </a:solidFill>
                <a:latin typeface="Open Sans"/>
              </a:rPr>
              <a:t>в коробку бусинки трех цветов. Предложите ребенку разложить их по разным тарелочкам в виде угощения для кукол</a:t>
            </a:r>
            <a:r>
              <a:rPr lang="ru-RU" dirty="0" smtClean="0">
                <a:solidFill>
                  <a:srgbClr val="222222"/>
                </a:solidFill>
                <a:latin typeface="Open Sans"/>
              </a:rPr>
              <a:t>.</a:t>
            </a:r>
            <a:r>
              <a:rPr lang="ru-RU" dirty="0">
                <a:solidFill>
                  <a:srgbClr val="222222"/>
                </a:solidFill>
                <a:latin typeface="Open Sans"/>
              </a:rPr>
              <a:t> Кукла Лена любит малину, значит, в ее тарелочку надо положить все красные бусинки. Кукле Оле – леденцы (желтые бусинки), а Кукле Наташе – синие бусинки-виноградинки. Учите перекладывать бусинки по одной штуке, покажите, как следует брать их тремя пальцами. После того, как работа будет завершена, пригласите кукол полакомиться.</a:t>
            </a:r>
            <a:r>
              <a:rPr lang="ru-RU" dirty="0"/>
              <a:t/>
            </a:r>
            <a:br>
              <a:rPr lang="ru-RU" dirty="0"/>
            </a:br>
            <a:r>
              <a:rPr lang="ru-RU" dirty="0"/>
              <a:t/>
            </a:r>
            <a:br>
              <a:rPr lang="ru-RU" dirty="0"/>
            </a:br>
            <a:endParaRPr lang="ru-RU" dirty="0"/>
          </a:p>
        </p:txBody>
      </p:sp>
      <p:sp>
        <p:nvSpPr>
          <p:cNvPr id="5" name="Прямоугольник 4"/>
          <p:cNvSpPr/>
          <p:nvPr/>
        </p:nvSpPr>
        <p:spPr>
          <a:xfrm>
            <a:off x="566606" y="244386"/>
            <a:ext cx="8064896" cy="1600438"/>
          </a:xfrm>
          <a:prstGeom prst="rect">
            <a:avLst/>
          </a:prstGeom>
        </p:spPr>
        <p:txBody>
          <a:bodyPr wrap="square">
            <a:spAutoFit/>
          </a:bodyPr>
          <a:lstStyle/>
          <a:p>
            <a:pPr algn="ctr"/>
            <a:r>
              <a:rPr lang="ru-RU" sz="2000" dirty="0">
                <a:solidFill>
                  <a:prstClr val="black"/>
                </a:solidFill>
                <a:ea typeface="+mj-ea"/>
                <a:cs typeface="+mj-cs"/>
              </a:rPr>
              <a:t>Игры с детьми 3-4 лет дома </a:t>
            </a:r>
            <a:br>
              <a:rPr lang="ru-RU" sz="2000" dirty="0">
                <a:solidFill>
                  <a:prstClr val="black"/>
                </a:solidFill>
                <a:ea typeface="+mj-ea"/>
                <a:cs typeface="+mj-cs"/>
              </a:rPr>
            </a:br>
            <a:r>
              <a:rPr lang="ru-RU" sz="2000" dirty="0">
                <a:solidFill>
                  <a:prstClr val="black"/>
                </a:solidFill>
                <a:ea typeface="+mj-ea"/>
                <a:cs typeface="+mj-cs"/>
              </a:rPr>
              <a:t>Игры с детьми 3-4 лет дома помогут взрослым заниматься вместе с детьми, развивая различные навыки детей: цветовое восприятие, мелкую моторику, координацию движений и т.д.</a:t>
            </a:r>
            <a:r>
              <a:rPr lang="ru-RU" sz="2400" dirty="0">
                <a:solidFill>
                  <a:prstClr val="black"/>
                </a:solidFill>
                <a:ea typeface="+mj-ea"/>
                <a:cs typeface="+mj-cs"/>
              </a:rPr>
              <a:t/>
            </a:r>
            <a:br>
              <a:rPr lang="ru-RU" sz="2400" dirty="0">
                <a:solidFill>
                  <a:prstClr val="black"/>
                </a:solidFill>
                <a:ea typeface="+mj-ea"/>
                <a:cs typeface="+mj-cs"/>
              </a:rPr>
            </a:br>
            <a:endParaRPr lang="ru-RU" dirty="0"/>
          </a:p>
        </p:txBody>
      </p:sp>
    </p:spTree>
    <p:extLst>
      <p:ext uri="{BB962C8B-B14F-4D97-AF65-F5344CB8AC3E}">
        <p14:creationId xmlns:p14="http://schemas.microsoft.com/office/powerpoint/2010/main" val="3294841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8" y="0"/>
            <a:ext cx="9153337" cy="689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p:txBody>
          <a:bodyPr>
            <a:normAutofit/>
          </a:bodyPr>
          <a:lstStyle/>
          <a:p>
            <a:r>
              <a:rPr lang="ru-RU" sz="6000" b="1" dirty="0" smtClean="0">
                <a:solidFill>
                  <a:srgbClr val="C00000"/>
                </a:solidFill>
              </a:rPr>
              <a:t>Желаю успеха!</a:t>
            </a:r>
            <a:endParaRPr lang="ru-RU" sz="6000" b="1"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830" y="3789040"/>
            <a:ext cx="34290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485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165</Words>
  <Application>Microsoft Office PowerPoint</Application>
  <PresentationFormat>Экран (4:3)</PresentationFormat>
  <Paragraphs>14</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Презентация PowerPoint</vt:lpstr>
      <vt:lpstr>Презентация PowerPoint</vt:lpstr>
      <vt:lpstr>             Игры с детьми 3-4 лет дома  Игры с детьми 3-4 лет дома помогут взрослым заниматься вместе с детьми, развивая различные навыки детей: цветовое восприятие, мелкую моторику, координацию движений и т.д.  «Опиши и нарисуй» Это занятие для семьи или группы, оно развивает взаимопонимание и сплочённость. В процессе занятия ребёнок должен нарисовать что ему вздумается, а вслух описать остальным его смысл, подробно, линию за линией описывая рисунок, при этом остальные его не видят. Другие участники по его словесным инструкциям должны попытаться воспроизвести рисунок. Затем взрослый меняется ролями с ребёнком и также начинает словесно описывать сделанный загодя рисунок, а ребёнок должен его воспроизвести. </vt:lpstr>
      <vt:lpstr>Презентация PowerPoint</vt:lpstr>
      <vt:lpstr>Желаю успеха!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Валентина</dc:creator>
  <cp:lastModifiedBy>1037237</cp:lastModifiedBy>
  <cp:revision>14</cp:revision>
  <dcterms:created xsi:type="dcterms:W3CDTF">2020-09-22T13:34:55Z</dcterms:created>
  <dcterms:modified xsi:type="dcterms:W3CDTF">2020-09-23T16:52:18Z</dcterms:modified>
</cp:coreProperties>
</file>