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6" r:id="rId2"/>
    <p:sldId id="260" r:id="rId3"/>
    <p:sldId id="265" r:id="rId4"/>
    <p:sldId id="270" r:id="rId5"/>
    <p:sldId id="263" r:id="rId6"/>
    <p:sldId id="262" r:id="rId7"/>
    <p:sldId id="267" r:id="rId8"/>
    <p:sldId id="264" r:id="rId9"/>
    <p:sldId id="268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5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1E910-AF1F-4B84-90C6-FAD728789C4B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F4D28F9D-4C42-4659-A852-B6F11591C1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1E910-AF1F-4B84-90C6-FAD728789C4B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28F9D-4C42-4659-A852-B6F11591C1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1E910-AF1F-4B84-90C6-FAD728789C4B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28F9D-4C42-4659-A852-B6F11591C1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1E910-AF1F-4B84-90C6-FAD728789C4B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F4D28F9D-4C42-4659-A852-B6F11591C1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1E910-AF1F-4B84-90C6-FAD728789C4B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28F9D-4C42-4659-A852-B6F11591C17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1E910-AF1F-4B84-90C6-FAD728789C4B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28F9D-4C42-4659-A852-B6F11591C1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1E910-AF1F-4B84-90C6-FAD728789C4B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F4D28F9D-4C42-4659-A852-B6F11591C17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1E910-AF1F-4B84-90C6-FAD728789C4B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28F9D-4C42-4659-A852-B6F11591C1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1E910-AF1F-4B84-90C6-FAD728789C4B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28F9D-4C42-4659-A852-B6F11591C1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1E910-AF1F-4B84-90C6-FAD728789C4B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28F9D-4C42-4659-A852-B6F11591C1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1E910-AF1F-4B84-90C6-FAD728789C4B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28F9D-4C42-4659-A852-B6F11591C17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DA1E910-AF1F-4B84-90C6-FAD728789C4B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4D28F9D-4C42-4659-A852-B6F11591C17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142505"/>
            <a:ext cx="12192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МБДОУ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д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/с «Родничок» комбинированного вида с. Сарыг-Сеп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3657601" y="1353787"/>
            <a:ext cx="470250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задания для дистанционного обучения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(2 неделя)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3515095" y="2576946"/>
            <a:ext cx="490954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Старшая группа (5-6 лет)</a:t>
            </a:r>
            <a:endParaRPr kumimoji="0" lang="ru-RU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7236734" y="5058888"/>
            <a:ext cx="49552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Выполнила: воспитатель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Бопун-оол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М.Д.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5272644" y="6293922"/>
            <a:ext cx="11388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2020 год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457200" y="308755"/>
            <a:ext cx="11734800" cy="120032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Чтение русской народной сказки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«Крылатый, мохнатый да масленый»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7516" y="1650671"/>
            <a:ext cx="1109155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ознакомление детей с русской народной сказкой «Крылатый, мохнатый да масляный»</a:t>
            </a:r>
            <a:endParaRPr lang="ru-RU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Программное содержание:</a:t>
            </a:r>
            <a:r>
              <a:rPr lang="en-US" sz="20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чить детей эмоционально воспринимать литературное произведение,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определять характер героев по поступкам; устанавливать причинно-следственные связи в тексте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t="16208"/>
          <a:stretch/>
        </p:blipFill>
        <p:spPr>
          <a:xfrm>
            <a:off x="562762" y="2909455"/>
            <a:ext cx="10799548" cy="37130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1465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6828195"/>
              </p:ext>
            </p:extLst>
          </p:nvPr>
        </p:nvGraphicFramePr>
        <p:xfrm>
          <a:off x="546265" y="263236"/>
          <a:ext cx="10717480" cy="6428509"/>
        </p:xfrm>
        <a:graphic>
          <a:graphicData uri="http://schemas.openxmlformats.org/drawingml/2006/table">
            <a:tbl>
              <a:tblPr/>
              <a:tblGrid>
                <a:gridCol w="5300353"/>
                <a:gridCol w="5417127"/>
              </a:tblGrid>
              <a:tr h="5181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Деятельность </a:t>
                      </a:r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родителя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Деятельность детей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910401"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кто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бывает летающий, с крыльями, с пёрышками, с клювом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?</a:t>
                      </a:r>
                    </a:p>
                    <a:p>
                      <a:pPr mar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-Правильно, крылатые могут быть птицы.</a:t>
                      </a: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n-US" sz="16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 кто бывает мохнатые? </a:t>
                      </a:r>
                      <a:endParaRPr lang="ru-RU" sz="16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Правильно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звери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en-US" sz="16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endParaRPr lang="en-US" sz="1600" dirty="0" smtClean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endParaRPr lang="en-US" sz="1600" dirty="0" smtClean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Я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загадала объект, а вы должны угадать его с помощью игры «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Да - нет».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Правильно это блин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               -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крылатые могут быть птицы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                -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мохнатые бывают звери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dirty="0" smtClean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dirty="0" smtClean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dirty="0" smtClean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dirty="0" smtClean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dirty="0" smtClean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dirty="0" smtClean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-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это находится в центре?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-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это находится слева?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-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справа?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-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справа – по центру?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-</a:t>
                      </a:r>
                      <a:r>
                        <a:rPr lang="ru-RU" sz="16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это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блин?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endParaRPr lang="en-US" sz="14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8106" t="17360" r="40453"/>
          <a:stretch/>
        </p:blipFill>
        <p:spPr>
          <a:xfrm>
            <a:off x="7416137" y="1209305"/>
            <a:ext cx="1698171" cy="14606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t="14480" r="72373"/>
          <a:stretch/>
        </p:blipFill>
        <p:spPr>
          <a:xfrm>
            <a:off x="7279572" y="3251860"/>
            <a:ext cx="1721921" cy="14250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/>
          <a:srcRect l="59467" t="12752"/>
          <a:stretch/>
        </p:blipFill>
        <p:spPr>
          <a:xfrm>
            <a:off x="8702317" y="4988617"/>
            <a:ext cx="1633173" cy="14647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726" y="1205344"/>
            <a:ext cx="10339387" cy="56526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692726" y="559013"/>
            <a:ext cx="109173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857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Русская народная сказка «Крылатый, мохнатый да масленый»</a:t>
            </a:r>
          </a:p>
        </p:txBody>
      </p:sp>
    </p:spTree>
    <p:extLst>
      <p:ext uri="{BB962C8B-B14F-4D97-AF65-F5344CB8AC3E}">
        <p14:creationId xmlns:p14="http://schemas.microsoft.com/office/powerpoint/2010/main" val="75511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201882" y="70714"/>
            <a:ext cx="11768446" cy="652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sng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85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лесной опушке, в тёпленькой избушке, жили-были три братца: воробей крылатый, мышонок мохнатый да блин масленый.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Воробей с поля прилетел, мышонок от кота удрал, блин со сковороды убежал.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Жили они, поживали, друг друга не обижали. Каждый свою работу делал, другому помогал. Воробей еду приносил — с полей зёрен, из лесу грибов, с огорода бобов. Мышонок дрова рубил, а блин щи да кашу варил.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Хорошо жили. Бывало, воробей с охоты воротится, ключевой водой умоется, сядет на лавку отдыхать. А мышь дрова таскает, на стол накрывает, ложки крашеные считает. А блин у печи — румян да пышен — щи варит, крупной солью солит, кашу пробует.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Сядут за стол — не нахвалятся. Воробей говорит: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Эх, щи так щи, боярские щи, как хороши да жирны!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блин ему: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А я, блин масленый, окунусь в горшок да вылезу — вот щи и жирные!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воробей кашу ест, похваливает: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Ай каша, ну и каша — горазд горяча!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А мышь ему: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-  А я дров навезу, мелко нагрызу, в печь набросаю, хвостиком разметаю — хорошо в печи огонь горит — вот каша и горяча!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- Да и я, — говорит воробей, — не промах: соберу грибов, натащу бобов — вот вы и сыты!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Так они жили, друг друга хвалили, да и себя не обижали.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Только раз призадумался воробей.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«Я, — думает, — целый день по лесу летаю, ножки бью, крылышки треплю, а они как работают? С утра блин на печи лежит —          нежится, а только к вечеру за обед берётся. А мышь с утра дрова везёт да грызёт, а потом на печь заберётся, на бок перевернётся, да и спит до обеда. А я с утра до ночи на охоте — на тяжкой работе. Не бывать больше этому!»</a:t>
            </a:r>
          </a:p>
          <a:p>
            <a:pPr marL="0" marR="0" lvl="0" indent="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000000"/>
              </a:solidFill>
              <a:latin typeface="Arial" pitchFamily="34" charset="0"/>
              <a:cs typeface="Times New Roman" pitchFamily="18" charset="0"/>
            </a:endParaRPr>
          </a:p>
          <a:p>
            <a:pPr marL="0" marR="0" lvl="0" indent="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Times New Roman" pitchFamily="18" charset="0"/>
            </a:endParaRPr>
          </a:p>
          <a:p>
            <a:pPr marL="0" marR="0" lvl="0" indent="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16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-1"/>
            <a:ext cx="12192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152400" y="0"/>
            <a:ext cx="11762510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Рассердился воробей — ножками затопал, крыльями захлопал и давай кричать: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Завтра же работу поменяем!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Ну, ладно, хорошо. Блин да мышонок видят, что делать нечего, на том и порешили. На другой день утром блин пошёл на охоту, воробей — дрова рубить, а мышонок — обед варить.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Вот блин покатился в лес. Катится по дорожке и поёт: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Прыг-скок,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Прыг-скок,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 — масленый бок,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сметанке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мешан,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маслице жарен!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Прыг-скок,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Прыг-скок,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 — масленый бок!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Бежал, бежал, а навстречу ему Лиса Патрикеевна.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Ты куда, блинок, бежишь-спешишь?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На охоту.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А какую ты, блинок, песенку поёшь? Блин заскакал на месте да и запел: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Прыг-скок,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Прыг-скок,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Я — масленый бок,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На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сметанке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мешан,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На маслице жарен!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Прыг-скок,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Прыг-скок,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Я — масленый бок!</a:t>
            </a:r>
          </a:p>
          <a:p>
            <a:pPr marL="0" marR="0" lvl="0" indent="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503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52400" y="0"/>
            <a:ext cx="11831782" cy="643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Хорошо поёшь, — говорит Лиса Патрикеевна, а сама ближе подбирается. — Так, говоришь, на сметане мешан?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блин ей: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На сметане да с сахаром!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лиса ему: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Прыг-скок, говоришь?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 как прыгнет, да как фыркнет, да как ухватит за масленый бок —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ам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!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блин кричит: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Пусти меня, лиса, в дремучие леса, за грибами, за бобами — на охоту!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лиса ему: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Нет, я съем тебя, проглочу тебя, со сметаной, с маслом да и с сахаром!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Блин бился, бился, еле от лисы вырвался, — бок в зубах оставил, — домой побежал!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дома-то что делается!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Стала мышка щи варить: чего ни положит, а щи всё не жирны, не хороши, не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маслены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«Как, — думает, — блин щи варил? А, да он в горшок нырнёт да выплывет, и станут щи жирные!»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Взяла мышка да и кинулась в горшок. Обварилась, ошпарилась, еле выскочила! Шубка повылезла, хвостик дрожмя дрожит. Села на лавку да слёзы льёт.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воробей дрова возил: навозил, натаскал да давай клевать, на мелкие щепки ломать. Клевал, клевал, клюв на сторону своротил. Сел на завалинку и слёзы льёт.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Прибежал блин к дому, видит: сидит воробей на завалинке — клюв на сторону, слезами воробей заливается. Прибежал блин в избу — сидит мышь на лавке, шубка у ней повылезла, хвостик дрожмя дрожит.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увидели, что у блина полбока съедено, ещё пуще заплакали.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Тут блин и говорит: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Так всегда бывает, когда один на другого кивает, своё дело делать не хочет.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Тут воробей со стыда под лавку забился. Ну, делать нечего, поплакали-погоревали, да и стали снова жить-поживать по-старому: воробей еду приносить, мышь дрова рубить, а блин щи да кашу варить.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831273" y="225630"/>
            <a:ext cx="482350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u="sng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Анализ сказки по таблице.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(Задание для родителей)</a:t>
            </a:r>
            <a:endParaRPr kumimoji="0" lang="ru-RU" sz="14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70017" y="707168"/>
          <a:ext cx="11329058" cy="5975803"/>
        </p:xfrm>
        <a:graphic>
          <a:graphicData uri="http://schemas.openxmlformats.org/drawingml/2006/table">
            <a:tbl>
              <a:tblPr/>
              <a:tblGrid>
                <a:gridCol w="1747059"/>
                <a:gridCol w="1578023"/>
                <a:gridCol w="1898574"/>
                <a:gridCol w="3148319"/>
                <a:gridCol w="1501997"/>
                <a:gridCol w="1455086"/>
              </a:tblGrid>
              <a:tr h="1265492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b="1" dirty="0">
                          <a:latin typeface="Times New Roman"/>
                          <a:ea typeface="BatangChe"/>
                          <a:cs typeface="Times New Roman"/>
                        </a:rPr>
                        <a:t>Кто?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BatangChe"/>
                          <a:cs typeface="Times New Roman"/>
                        </a:rPr>
                        <a:t>Какая проблема у героя?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42" marR="57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BatangChe"/>
                          <a:cs typeface="Times New Roman"/>
                        </a:rPr>
                        <a:t>Что хотел?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42" marR="57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BatangChe"/>
                          <a:cs typeface="Times New Roman"/>
                        </a:rPr>
                        <a:t>Что делал?</a:t>
                      </a: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57542" marR="57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BatangChe"/>
                          <a:cs typeface="Times New Roman"/>
                        </a:rPr>
                        <a:t>Что получилось?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BatangChe"/>
                          <a:cs typeface="Times New Roman"/>
                        </a:rPr>
                        <a:t>Что из этого вышло?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sng" dirty="0">
                          <a:latin typeface="Times New Roman"/>
                          <a:ea typeface="Calibri"/>
                          <a:cs typeface="Times New Roman"/>
                        </a:rPr>
                        <a:t>РЕЗУЛЬТАТ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42" marR="57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BatangChe"/>
                          <a:cs typeface="Times New Roman"/>
                        </a:rPr>
                        <a:t>Какие свойства характера есть у героев?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42" marR="57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BatangChe"/>
                          <a:cs typeface="Times New Roman"/>
                        </a:rPr>
                        <a:t>Копилка мудрости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42" marR="57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57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sng" dirty="0">
                          <a:latin typeface="Times New Roman"/>
                          <a:ea typeface="Calibri"/>
                          <a:cs typeface="Times New Roman"/>
                        </a:rPr>
                        <a:t>Воробей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Думал, что у него тяжелый труд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42" marR="57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Хотел труд полегче, хотел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поменяться работой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42" marR="57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«Рассердился воробей – ножками затопал, крыльями затопал и давай кричать»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42" marR="57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«Дрова натаскал да давай клевать, клюв на сторону своротил. Сел на завалинку и слёзы льёт»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42" marR="57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Трудолюбивый, умный, честный, справедливый…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42" marR="57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«Вот так всегда бывает, когда один на другого кивает, а свое дело делать не хочет».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Сказка учит тому, что каждый должен заниматься своим делом и не завидовать другому.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42" marR="57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14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sng" dirty="0">
                          <a:latin typeface="Times New Roman"/>
                          <a:ea typeface="Calibri"/>
                          <a:cs typeface="Times New Roman"/>
                        </a:rPr>
                        <a:t>Мышонок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Думал, что справится с работой Блина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42" marR="57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Тяжёлый труд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42" marR="57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Тоже хотел труд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полегче хотел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поменяться трудом с Блином;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42" marR="57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Щи получились не жирные и не вкусные. «Взяла мышка, да и кинулась в горшок. Обварилась, ошпарилась, еле выскочила! Шубка повылезла, хвостик дрожмя дрожит. Села на лавку да слёзы льёт».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42" marR="57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Глупая, трудолюбивая, неловкая,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42" marR="57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040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sng" dirty="0">
                          <a:latin typeface="Times New Roman"/>
                          <a:ea typeface="Calibri"/>
                          <a:cs typeface="Times New Roman"/>
                        </a:rPr>
                        <a:t>Блин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Решил помочь воробью, но его чуть не съела лиса.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42" marR="57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Хотел просто 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помочь друзьям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42" marR="57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Пошёл в лес один, не подумал, что попадёт в беду.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42" marR="57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Лиса откусила кусочек Блина, чуть не поплатился жизнью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42" marR="57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добрый, смелый, глупый, не осторожный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42" marR="57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9" name="Рисунок 26" descr="images (1)"/>
          <p:cNvPicPr>
            <a:picLocks noChangeAspect="1" noChangeArrowheads="1"/>
          </p:cNvPicPr>
          <p:nvPr/>
        </p:nvPicPr>
        <p:blipFill>
          <a:blip r:embed="rId2"/>
          <a:srcRect l="71948" t="58446" r="4465" b="24814"/>
          <a:stretch>
            <a:fillRect/>
          </a:stretch>
        </p:blipFill>
        <p:spPr bwMode="auto">
          <a:xfrm>
            <a:off x="4583875" y="1187532"/>
            <a:ext cx="542925" cy="390525"/>
          </a:xfrm>
          <a:prstGeom prst="rect">
            <a:avLst/>
          </a:prstGeom>
          <a:noFill/>
        </p:spPr>
      </p:pic>
      <p:pic>
        <p:nvPicPr>
          <p:cNvPr id="3075" name="Рисунок 21" descr="smile-emoticon_2110286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52758" y="1567543"/>
            <a:ext cx="390525" cy="390525"/>
          </a:xfrm>
          <a:prstGeom prst="rect">
            <a:avLst/>
          </a:prstGeom>
          <a:noFill/>
        </p:spPr>
      </p:pic>
      <p:sp>
        <p:nvSpPr>
          <p:cNvPr id="22" name="AutoShape 20"/>
          <p:cNvSpPr>
            <a:spLocks noChangeArrowheads="1"/>
          </p:cNvSpPr>
          <p:nvPr/>
        </p:nvSpPr>
        <p:spPr bwMode="auto">
          <a:xfrm>
            <a:off x="11000221" y="1386321"/>
            <a:ext cx="504825" cy="287338"/>
          </a:xfrm>
          <a:prstGeom prst="cube">
            <a:avLst>
              <a:gd name="adj" fmla="val 25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45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1024580"/>
              </p:ext>
            </p:extLst>
          </p:nvPr>
        </p:nvGraphicFramePr>
        <p:xfrm>
          <a:off x="657102" y="342737"/>
          <a:ext cx="10877796" cy="4022795"/>
        </p:xfrm>
        <a:graphic>
          <a:graphicData uri="http://schemas.openxmlformats.org/drawingml/2006/table">
            <a:tbl>
              <a:tblPr/>
              <a:tblGrid>
                <a:gridCol w="5602917"/>
                <a:gridCol w="3992344"/>
                <a:gridCol w="1282535"/>
              </a:tblGrid>
              <a:tr h="8357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Деятельность 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родителя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Деятельность детей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Методические указания и приёмы.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72837"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Физкультминутка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– разделите слова на слоги с помощью – хлопков, шагов, прыжков.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Конечно у наших героев были проблемы, но ведь мы можем помочь их решить с помощью волшебников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Каких волшебников просим о помощи?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 </a:t>
                      </a:r>
                    </a:p>
                    <a:p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Театрализованная игра («Скажи весело, грустно, обиженно…)</a:t>
                      </a:r>
                      <a:endParaRPr lang="ru-RU" sz="16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Поиграем в театр – часть детей будет актёрами, а остальные зрителями.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Вспомните песенку Блина, когда он пошёл в лес дрова рубить.</a:t>
                      </a:r>
                    </a:p>
                    <a:p>
                      <a:r>
                        <a:rPr lang="ru-RU" sz="1600" b="1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Скажите -  весело, сердито, грустно, обиженно…</a:t>
                      </a:r>
                      <a:endParaRPr lang="ru-RU" sz="16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дети выполняют движения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Волшебники «Наоборот» - заменить действия или свойства объекта на противоположные.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ru-RU" sz="16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цвет, размер, части, место, действие, форма)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«Увеличение – уменьшение»</a:t>
                      </a:r>
                    </a:p>
                    <a:p>
                      <a:r>
                        <a:rPr lang="ru-RU" sz="16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(предположения детей)</a:t>
                      </a:r>
                      <a:endParaRPr lang="ru-RU" sz="16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-«Вот так всегда бывает, когда один на другого кивает, а свое дело делать не хочет»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дети поочерёдно проговаривают песенку Блина в разных интонациях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endParaRPr lang="en-US" sz="16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Деление слов на слоги</a:t>
                      </a:r>
                      <a:endParaRPr lang="ru-RU" sz="16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endParaRPr lang="ru-RU" sz="16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7794527"/>
              </p:ext>
            </p:extLst>
          </p:nvPr>
        </p:nvGraphicFramePr>
        <p:xfrm>
          <a:off x="544286" y="4582226"/>
          <a:ext cx="10949049" cy="2081810"/>
        </p:xfrm>
        <a:graphic>
          <a:graphicData uri="http://schemas.openxmlformats.org/drawingml/2006/table">
            <a:tbl>
              <a:tblPr/>
              <a:tblGrid>
                <a:gridCol w="5605267"/>
                <a:gridCol w="4092462"/>
                <a:gridCol w="1251320"/>
              </a:tblGrid>
              <a:tr h="2081810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Скажите, как называется сказка, с которой мы сегодня познакомились?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Чему научила вас эта сказка?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Действительно, ребята, эта сказка многому вас научила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-Вы молодцы ребята, хорошо сегодня  поиграли, мне очень понравилось.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Запомнить сказку и нарисовать кто больше всех понравилось из героев сказки.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«Крылатый, мохнатый да масляный»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-ответы детей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</a:t>
                      </a:r>
                      <a:r>
                        <a:rPr lang="ru-RU" sz="1600" b="1" i="1" u="sng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сказка учит тому, что каждый должен заниматься своим делом и не завидовать другому</a:t>
                      </a:r>
                      <a:endParaRPr lang="en-US" sz="16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endParaRPr lang="ru-RU" sz="16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Подведение итогов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Похвала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300</TotalTime>
  <Words>1413</Words>
  <Application>Microsoft Office PowerPoint</Application>
  <PresentationFormat>Произвольный</PresentationFormat>
  <Paragraphs>188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Ангелина Виноградова</dc:creator>
  <cp:lastModifiedBy>Ирина</cp:lastModifiedBy>
  <cp:revision>25</cp:revision>
  <dcterms:created xsi:type="dcterms:W3CDTF">2018-11-27T12:45:54Z</dcterms:created>
  <dcterms:modified xsi:type="dcterms:W3CDTF">2020-10-21T03:21:38Z</dcterms:modified>
</cp:coreProperties>
</file>