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67" r:id="rId4"/>
    <p:sldId id="269" r:id="rId5"/>
    <p:sldId id="270" r:id="rId6"/>
    <p:sldId id="271" r:id="rId7"/>
    <p:sldId id="273" r:id="rId8"/>
    <p:sldId id="272" r:id="rId9"/>
    <p:sldId id="258" r:id="rId10"/>
    <p:sldId id="274" r:id="rId11"/>
    <p:sldId id="275" r:id="rId12"/>
    <p:sldId id="276" r:id="rId13"/>
    <p:sldId id="259" r:id="rId14"/>
    <p:sldId id="260" r:id="rId15"/>
    <p:sldId id="261"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29.11.2020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29.11.2020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29.11.2020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29.11.2020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196"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89807"/>
            <a:ext cx="8496944" cy="61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563888" y="4581128"/>
            <a:ext cx="4690864" cy="1143000"/>
          </a:xfrm>
        </p:spPr>
        <p:txBody>
          <a:bodyPr/>
          <a:lstStyle/>
          <a:p>
            <a:r>
              <a:rPr lang="ru-RU" b="1" dirty="0" smtClean="0">
                <a:solidFill>
                  <a:srgbClr val="C00000"/>
                </a:solidFill>
              </a:rPr>
              <a:t>«Белочкин сон»</a:t>
            </a:r>
            <a:endParaRPr lang="ru-RU" b="1" dirty="0">
              <a:solidFill>
                <a:srgbClr val="C0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54935"/>
            <a:ext cx="68643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035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138" y="836712"/>
            <a:ext cx="6518567"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25437"/>
            <a:ext cx="16525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695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0688"/>
            <a:ext cx="6518604" cy="540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140" y="404664"/>
            <a:ext cx="16525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29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171400"/>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342747"/>
            <a:ext cx="16525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844824"/>
            <a:ext cx="659977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416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1750"/>
            <a:ext cx="9182100"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3528" y="404664"/>
            <a:ext cx="8424936" cy="2031325"/>
          </a:xfrm>
          <a:prstGeom prst="rect">
            <a:avLst/>
          </a:prstGeom>
        </p:spPr>
        <p:txBody>
          <a:bodyPr wrap="square">
            <a:spAutoFit/>
          </a:bodyPr>
          <a:lstStyle/>
          <a:p>
            <a:pPr indent="342900" algn="ctr">
              <a:spcAft>
                <a:spcPts val="0"/>
              </a:spcAft>
            </a:pPr>
            <a:r>
              <a:rPr lang="ru-RU" b="1" dirty="0">
                <a:solidFill>
                  <a:srgbClr val="000000"/>
                </a:solidFill>
                <a:latin typeface="Times New Roman"/>
                <a:ea typeface="Times New Roman"/>
              </a:rPr>
              <a:t>Игра «воздушный шар»</a:t>
            </a:r>
            <a:endParaRPr lang="ru-RU" dirty="0">
              <a:latin typeface="Times New Roman"/>
              <a:ea typeface="Times New Roman"/>
            </a:endParaRPr>
          </a:p>
          <a:p>
            <a:pPr indent="342900" algn="just">
              <a:spcAft>
                <a:spcPts val="0"/>
              </a:spcAft>
            </a:pPr>
            <a:r>
              <a:rPr lang="ru-RU" dirty="0" smtClean="0">
                <a:solidFill>
                  <a:srgbClr val="000000"/>
                </a:solidFill>
                <a:latin typeface="Times New Roman"/>
                <a:ea typeface="Times New Roman"/>
              </a:rPr>
              <a:t>Представьте</a:t>
            </a:r>
            <a:r>
              <a:rPr lang="ru-RU" dirty="0">
                <a:solidFill>
                  <a:srgbClr val="000000"/>
                </a:solidFill>
                <a:latin typeface="Times New Roman"/>
                <a:ea typeface="Times New Roman"/>
              </a:rPr>
              <a:t>, что вы </a:t>
            </a:r>
            <a:r>
              <a:rPr lang="ru-RU" dirty="0" smtClean="0">
                <a:solidFill>
                  <a:srgbClr val="000000"/>
                </a:solidFill>
                <a:latin typeface="Times New Roman"/>
                <a:ea typeface="Times New Roman"/>
              </a:rPr>
              <a:t>воздушные </a:t>
            </a:r>
            <a:r>
              <a:rPr lang="ru-RU" dirty="0">
                <a:solidFill>
                  <a:srgbClr val="000000"/>
                </a:solidFill>
                <a:latin typeface="Times New Roman"/>
                <a:ea typeface="Times New Roman"/>
              </a:rPr>
              <a:t>шары, которые постепенно нака­чиваются воздухом...</a:t>
            </a:r>
          </a:p>
          <a:p>
            <a:pPr indent="342900" algn="just">
              <a:spcAft>
                <a:spcPts val="0"/>
              </a:spcAft>
            </a:pPr>
            <a:r>
              <a:rPr lang="ru-RU" dirty="0">
                <a:latin typeface="Times New Roman"/>
                <a:ea typeface="Times New Roman"/>
              </a:rPr>
              <a:t>Начали, медленно вдыхаем воздух, шар все больше и больше (одновременно руками показываем, какой боль</a:t>
            </a:r>
            <a:r>
              <a:rPr lang="ru-RU" dirty="0">
                <a:solidFill>
                  <a:srgbClr val="000000"/>
                </a:solidFill>
                <a:latin typeface="Times New Roman"/>
                <a:ea typeface="Times New Roman"/>
              </a:rPr>
              <a:t>шой шар получается). В шаре появилась дырочки! Мед­ленно, с шумом выдыхаем, опускаем руки, садимся, "сжимаемся" (совсем маленький стал шар!)».</a:t>
            </a:r>
            <a:endParaRPr lang="ru-RU" dirty="0">
              <a:effectLst/>
              <a:latin typeface="Times New Roman"/>
              <a:ea typeface="Times New Roman"/>
            </a:endParaRPr>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39" y="2435989"/>
            <a:ext cx="2592387"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461" y="4437112"/>
            <a:ext cx="2451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692" y="2421570"/>
            <a:ext cx="1290637"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2278903"/>
            <a:ext cx="3107903" cy="183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4725144"/>
            <a:ext cx="4228703" cy="165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385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83968" y="1138024"/>
            <a:ext cx="4139952" cy="4801314"/>
          </a:xfrm>
          <a:prstGeom prst="rect">
            <a:avLst/>
          </a:prstGeom>
        </p:spPr>
        <p:txBody>
          <a:bodyPr wrap="square">
            <a:spAutoFit/>
          </a:bodyPr>
          <a:lstStyle/>
          <a:p>
            <a:r>
              <a:rPr lang="ru-RU" b="1" dirty="0">
                <a:solidFill>
                  <a:srgbClr val="C00000"/>
                </a:solidFill>
                <a:latin typeface="Roboto"/>
              </a:rPr>
              <a:t>Страх </a:t>
            </a:r>
            <a:r>
              <a:rPr lang="ru-RU" sz="1600" dirty="0">
                <a:solidFill>
                  <a:srgbClr val="000000"/>
                </a:solidFill>
                <a:latin typeface="Roboto"/>
              </a:rPr>
              <a:t>— сильная отрицательная эмоция, которую люди испытывают, если им что-то угрожает. Опасность может быть реальной или ожидаемой, воображаемой. Каждый ребенок неоднократно чувствовал страх, поэтому он может легко распознать его изображение на иллюстрациях или фото, а также привести примеры событий, предметов и явлений, вызывающих у них это чувство. Дети должны знать, что страх бывает различным по своей интенсивности, от испуга до ужаса. Важно объяснить детям, что эта эмоция необходима человеку, так как она предупреждает об опасности. Можно добавить, что для иллюстрации страха на картинках часто используется черный цвет.</a:t>
            </a:r>
            <a:endParaRPr lang="ru-RU" sz="1600" dirty="0"/>
          </a:p>
        </p:txBody>
      </p:sp>
      <p:sp>
        <p:nvSpPr>
          <p:cNvPr id="4" name="Прямоугольник 3"/>
          <p:cNvSpPr/>
          <p:nvPr/>
        </p:nvSpPr>
        <p:spPr>
          <a:xfrm>
            <a:off x="539552" y="1138024"/>
            <a:ext cx="3744416" cy="4278094"/>
          </a:xfrm>
          <a:prstGeom prst="rect">
            <a:avLst/>
          </a:prstGeom>
        </p:spPr>
        <p:txBody>
          <a:bodyPr wrap="square">
            <a:spAutoFit/>
          </a:bodyPr>
          <a:lstStyle/>
          <a:p>
            <a:r>
              <a:rPr lang="ru-RU" b="1" dirty="0" smtClean="0">
                <a:solidFill>
                  <a:srgbClr val="C00000"/>
                </a:solidFill>
                <a:latin typeface="-apple-system"/>
              </a:rPr>
              <a:t>Удивление </a:t>
            </a:r>
            <a:r>
              <a:rPr lang="ru-RU" sz="1600" dirty="0">
                <a:solidFill>
                  <a:srgbClr val="121416"/>
                </a:solidFill>
                <a:latin typeface="-apple-system"/>
              </a:rPr>
              <a:t>— это самая краткая из всех эмоций и длится она не более нескольких секунд, а иногда всего лишь долю секунды. Удивление проходит мгновенно, как только мозг находит ближайшую по смыслу ситуацию и понимает, как же интерпретировать происходящее. В этот миг удивление переходит в страх, радость, облегчение, гнев, отвращение и т. д. в зависимости от того, что нас удивило. Однако, после удивления может не наблюдаться никаких эмоций, если мы вдруг поймем, что удивившее нас событие нам не интересно или не несет никакого вреда.</a:t>
            </a:r>
            <a:endParaRPr lang="ru-RU" sz="1600"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88640"/>
            <a:ext cx="47434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6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49213"/>
            <a:ext cx="9218613"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332656"/>
            <a:ext cx="8498209" cy="617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3635896" y="4437112"/>
            <a:ext cx="5040560" cy="1143000"/>
          </a:xfrm>
        </p:spPr>
        <p:txBody>
          <a:bodyPr>
            <a:noAutofit/>
          </a:bodyPr>
          <a:lstStyle/>
          <a:p>
            <a:r>
              <a:rPr lang="ru-RU" sz="4800" b="1" dirty="0" smtClean="0">
                <a:solidFill>
                  <a:srgbClr val="C00000"/>
                </a:solidFill>
              </a:rPr>
              <a:t>Спасибо и</a:t>
            </a:r>
            <a:br>
              <a:rPr lang="ru-RU" sz="4800" b="1" dirty="0" smtClean="0">
                <a:solidFill>
                  <a:srgbClr val="C00000"/>
                </a:solidFill>
              </a:rPr>
            </a:br>
            <a:r>
              <a:rPr lang="ru-RU" sz="4800" b="1" dirty="0" smtClean="0">
                <a:solidFill>
                  <a:srgbClr val="C00000"/>
                </a:solidFill>
              </a:rPr>
              <a:t>до свидания</a:t>
            </a:r>
            <a:endParaRPr lang="ru-RU" sz="4800" b="1" dirty="0">
              <a:solidFill>
                <a:srgbClr val="C00000"/>
              </a:solidFill>
            </a:endParaRPr>
          </a:p>
        </p:txBody>
      </p:sp>
    </p:spTree>
    <p:extLst>
      <p:ext uri="{BB962C8B-B14F-4D97-AF65-F5344CB8AC3E}">
        <p14:creationId xmlns:p14="http://schemas.microsoft.com/office/powerpoint/2010/main" val="145654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836712"/>
            <a:ext cx="8229600" cy="1143000"/>
          </a:xfrm>
        </p:spPr>
        <p:txBody>
          <a:bodyPr>
            <a:normAutofit fontScale="90000"/>
          </a:bodyPr>
          <a:lstStyle/>
          <a:p>
            <a:r>
              <a:rPr lang="ru-RU" sz="2900" dirty="0" smtClean="0">
                <a:solidFill>
                  <a:prstClr val="black"/>
                </a:solidFill>
              </a:rPr>
              <a:t/>
            </a:r>
            <a:br>
              <a:rPr lang="ru-RU" sz="2900" dirty="0" smtClean="0">
                <a:solidFill>
                  <a:prstClr val="black"/>
                </a:solidFill>
              </a:rPr>
            </a:br>
            <a:r>
              <a:rPr lang="ru-RU" sz="2900" dirty="0">
                <a:solidFill>
                  <a:prstClr val="black"/>
                </a:solidFill>
              </a:rPr>
              <a:t/>
            </a:r>
            <a:br>
              <a:rPr lang="ru-RU" sz="2900" dirty="0">
                <a:solidFill>
                  <a:prstClr val="black"/>
                </a:solidFill>
              </a:rPr>
            </a:br>
            <a:r>
              <a:rPr lang="ru-RU" sz="2900" dirty="0" smtClean="0">
                <a:solidFill>
                  <a:prstClr val="black"/>
                </a:solidFill>
              </a:rPr>
              <a:t/>
            </a:r>
            <a:br>
              <a:rPr lang="ru-RU" sz="2900" dirty="0" smtClean="0">
                <a:solidFill>
                  <a:prstClr val="black"/>
                </a:solidFill>
              </a:rPr>
            </a:br>
            <a:r>
              <a:rPr lang="ru-RU" sz="2900" dirty="0">
                <a:solidFill>
                  <a:prstClr val="black"/>
                </a:solidFill>
              </a:rPr>
              <a:t/>
            </a:r>
            <a:br>
              <a:rPr lang="ru-RU" sz="2900" dirty="0">
                <a:solidFill>
                  <a:prstClr val="black"/>
                </a:solidFill>
              </a:rPr>
            </a:br>
            <a:r>
              <a:rPr lang="ru-RU" sz="2900" dirty="0" smtClean="0">
                <a:solidFill>
                  <a:srgbClr val="C00000"/>
                </a:solidFill>
              </a:rPr>
              <a:t>Уважаемые родители.  Обращаюсь </a:t>
            </a:r>
            <a:r>
              <a:rPr lang="ru-RU" sz="2900" dirty="0">
                <a:solidFill>
                  <a:srgbClr val="C00000"/>
                </a:solidFill>
              </a:rPr>
              <a:t>к вам с </a:t>
            </a:r>
            <a:r>
              <a:rPr lang="ru-RU" sz="2900" dirty="0" smtClean="0">
                <a:solidFill>
                  <a:srgbClr val="C00000"/>
                </a:solidFill>
              </a:rPr>
              <a:t>просьбой: </a:t>
            </a:r>
            <a:r>
              <a:rPr lang="ru-RU" sz="2900" dirty="0">
                <a:solidFill>
                  <a:srgbClr val="C00000"/>
                </a:solidFill>
              </a:rPr>
              <a:t>если </a:t>
            </a:r>
            <a:r>
              <a:rPr lang="ru-RU" sz="2900" dirty="0" smtClean="0">
                <a:solidFill>
                  <a:srgbClr val="C00000"/>
                </a:solidFill>
              </a:rPr>
              <a:t>ребёнок </a:t>
            </a:r>
            <a:r>
              <a:rPr lang="ru-RU" sz="2900" dirty="0">
                <a:solidFill>
                  <a:srgbClr val="C00000"/>
                </a:solidFill>
              </a:rPr>
              <a:t>затрудняется выполнять </a:t>
            </a:r>
            <a:r>
              <a:rPr lang="ru-RU" sz="2900" dirty="0" smtClean="0">
                <a:solidFill>
                  <a:srgbClr val="C00000"/>
                </a:solidFill>
              </a:rPr>
              <a:t>задания,</a:t>
            </a:r>
            <a:r>
              <a:rPr lang="ru-RU" sz="2800" dirty="0">
                <a:solidFill>
                  <a:srgbClr val="C00000"/>
                </a:solidFill>
              </a:rPr>
              <a:t/>
            </a:r>
            <a:br>
              <a:rPr lang="ru-RU" sz="2800" dirty="0">
                <a:solidFill>
                  <a:srgbClr val="C00000"/>
                </a:solidFill>
              </a:rPr>
            </a:br>
            <a:r>
              <a:rPr lang="ru-RU" sz="2800" dirty="0" smtClean="0">
                <a:solidFill>
                  <a:srgbClr val="C00000"/>
                </a:solidFill>
              </a:rPr>
              <a:t>то ему надо </a:t>
            </a:r>
            <a:r>
              <a:rPr lang="ru-RU" sz="2900" dirty="0" smtClean="0">
                <a:solidFill>
                  <a:srgbClr val="C00000"/>
                </a:solidFill>
              </a:rPr>
              <a:t>объяснить и показать .</a:t>
            </a:r>
            <a:br>
              <a:rPr lang="ru-RU" sz="2900" dirty="0" smtClean="0">
                <a:solidFill>
                  <a:srgbClr val="C00000"/>
                </a:solidFill>
              </a:rPr>
            </a:br>
            <a:r>
              <a:rPr lang="ru-RU" sz="2900" dirty="0" smtClean="0">
                <a:solidFill>
                  <a:srgbClr val="C00000"/>
                </a:solidFill>
              </a:rPr>
              <a:t/>
            </a:r>
            <a:br>
              <a:rPr lang="ru-RU" sz="2900" dirty="0" smtClean="0">
                <a:solidFill>
                  <a:srgbClr val="C00000"/>
                </a:solidFill>
              </a:rPr>
            </a:br>
            <a:r>
              <a:rPr lang="ru-RU" sz="2900" dirty="0">
                <a:solidFill>
                  <a:srgbClr val="C00000"/>
                </a:solidFill>
              </a:rPr>
              <a:t>М</a:t>
            </a:r>
            <a:r>
              <a:rPr lang="ru-RU" sz="2900" dirty="0" smtClean="0">
                <a:solidFill>
                  <a:srgbClr val="C00000"/>
                </a:solidFill>
              </a:rPr>
              <a:t>ожете делать видео, фото выполненных заданий и отправлять воспитателю группы, которую посещает ребёнок</a:t>
            </a:r>
            <a:r>
              <a:rPr lang="ru-RU" sz="2900" smtClean="0">
                <a:solidFill>
                  <a:srgbClr val="C00000"/>
                </a:solidFill>
              </a:rPr>
              <a:t>. </a:t>
            </a:r>
            <a:r>
              <a:rPr lang="ru-RU" sz="2900" dirty="0" smtClean="0">
                <a:solidFill>
                  <a:srgbClr val="C00000"/>
                </a:solidFill>
              </a:rPr>
              <a:t/>
            </a:r>
            <a:br>
              <a:rPr lang="ru-RU" sz="2900" dirty="0" smtClean="0">
                <a:solidFill>
                  <a:srgbClr val="C00000"/>
                </a:solidFill>
              </a:rPr>
            </a:br>
            <a:r>
              <a:rPr lang="ru-RU" sz="2900" dirty="0" smtClean="0">
                <a:solidFill>
                  <a:prstClr val="black"/>
                </a:solidFill>
              </a:rPr>
              <a:t>После чтения сказки, задайте ребёнку вопросы:</a:t>
            </a:r>
            <a:endParaRPr lang="ru-RU" dirty="0"/>
          </a:p>
        </p:txBody>
      </p:sp>
      <p:sp>
        <p:nvSpPr>
          <p:cNvPr id="3" name="Прямоугольник 2"/>
          <p:cNvSpPr/>
          <p:nvPr/>
        </p:nvSpPr>
        <p:spPr>
          <a:xfrm>
            <a:off x="1005429" y="3933056"/>
            <a:ext cx="7560840" cy="1938992"/>
          </a:xfrm>
          <a:prstGeom prst="rect">
            <a:avLst/>
          </a:prstGeom>
        </p:spPr>
        <p:txBody>
          <a:bodyPr wrap="square">
            <a:spAutoFit/>
          </a:bodyPr>
          <a:lstStyle/>
          <a:p>
            <a:r>
              <a:rPr lang="ru-RU" sz="2000" dirty="0" smtClean="0"/>
              <a:t>О </a:t>
            </a:r>
            <a:r>
              <a:rPr lang="ru-RU" sz="2000" dirty="0"/>
              <a:t>чем эта сказка? </a:t>
            </a:r>
            <a:endParaRPr lang="ru-RU" sz="2000" dirty="0" smtClean="0"/>
          </a:p>
          <a:p>
            <a:r>
              <a:rPr lang="ru-RU" sz="2000" dirty="0" smtClean="0"/>
              <a:t>Чему </a:t>
            </a:r>
            <a:r>
              <a:rPr lang="ru-RU" sz="2000" dirty="0"/>
              <a:t>она  учит? </a:t>
            </a:r>
            <a:endParaRPr lang="ru-RU" sz="2000" dirty="0" smtClean="0"/>
          </a:p>
          <a:p>
            <a:r>
              <a:rPr lang="ru-RU" sz="2000" dirty="0" smtClean="0"/>
              <a:t>В </a:t>
            </a:r>
            <a:r>
              <a:rPr lang="ru-RU" sz="2000" dirty="0"/>
              <a:t>каких ситуациях  нашей жизни  нам пригодится </a:t>
            </a:r>
          </a:p>
          <a:p>
            <a:r>
              <a:rPr lang="ru-RU" sz="2000" dirty="0"/>
              <a:t>то, что мы узнали из сказки? </a:t>
            </a:r>
          </a:p>
          <a:p>
            <a:r>
              <a:rPr lang="ru-RU" sz="2000" dirty="0"/>
              <a:t>Как конкретно мы это знание будем использовать в своей жизни</a:t>
            </a:r>
            <a:r>
              <a:rPr lang="ru-RU" sz="2000" dirty="0" smtClean="0"/>
              <a:t>?</a:t>
            </a:r>
          </a:p>
          <a:p>
            <a:r>
              <a:rPr lang="ru-RU" sz="2000" dirty="0" smtClean="0"/>
              <a:t>Какие эмоции испытала Белочка?</a:t>
            </a:r>
            <a:endParaRPr lang="ru-RU" sz="2000" dirty="0"/>
          </a:p>
        </p:txBody>
      </p:sp>
    </p:spTree>
    <p:extLst>
      <p:ext uri="{BB962C8B-B14F-4D97-AF65-F5344CB8AC3E}">
        <p14:creationId xmlns:p14="http://schemas.microsoft.com/office/powerpoint/2010/main" val="3925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54"/>
            <a:ext cx="9182100" cy="692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778098"/>
          </a:xfrm>
        </p:spPr>
        <p:txBody>
          <a:bodyPr>
            <a:normAutofit/>
          </a:bodyPr>
          <a:lstStyle/>
          <a:p>
            <a:r>
              <a:rPr lang="ru-RU" sz="3200" dirty="0" smtClean="0">
                <a:solidFill>
                  <a:srgbClr val="C00000"/>
                </a:solidFill>
              </a:rPr>
              <a:t>Тема: «Белочкин сон»</a:t>
            </a:r>
            <a:endParaRPr lang="ru-RU" sz="3200" dirty="0">
              <a:solidFill>
                <a:srgbClr val="C00000"/>
              </a:solidFill>
            </a:endParaRPr>
          </a:p>
        </p:txBody>
      </p:sp>
      <p:sp>
        <p:nvSpPr>
          <p:cNvPr id="3" name="Прямоугольник 2"/>
          <p:cNvSpPr/>
          <p:nvPr/>
        </p:nvSpPr>
        <p:spPr>
          <a:xfrm>
            <a:off x="432876" y="836712"/>
            <a:ext cx="8208912" cy="5755422"/>
          </a:xfrm>
          <a:prstGeom prst="rect">
            <a:avLst/>
          </a:prstGeom>
        </p:spPr>
        <p:txBody>
          <a:bodyPr wrap="square">
            <a:spAutoFit/>
          </a:bodyPr>
          <a:lstStyle/>
          <a:p>
            <a:pPr indent="342900" algn="just">
              <a:spcAft>
                <a:spcPts val="0"/>
              </a:spcAft>
            </a:pPr>
            <a:r>
              <a:rPr lang="ru-RU" sz="1400" i="1" dirty="0"/>
              <a:t>Белочка </a:t>
            </a:r>
            <a:r>
              <a:rPr lang="ru-RU" sz="1400" i="1" dirty="0" smtClean="0"/>
              <a:t>после школы целый </a:t>
            </a:r>
            <a:r>
              <a:rPr lang="ru-RU" sz="1400" i="1" dirty="0"/>
              <a:t>вечер наводила </a:t>
            </a:r>
            <a:r>
              <a:rPr lang="ru-RU" sz="1400" i="1" dirty="0" smtClean="0"/>
              <a:t>порядок в портфеле. </a:t>
            </a:r>
            <a:r>
              <a:rPr lang="ru-RU" sz="1400" i="1" dirty="0"/>
              <a:t>Она переби­рала школьные принадлежности и распределяла их по </a:t>
            </a:r>
            <a:r>
              <a:rPr lang="ru-RU" sz="1400" i="1" dirty="0" smtClean="0"/>
              <a:t>от­делениям</a:t>
            </a:r>
            <a:r>
              <a:rPr lang="ru-RU" sz="1400" i="1" dirty="0"/>
              <a:t>,</a:t>
            </a:r>
            <a:r>
              <a:rPr lang="ru-RU" sz="1400" i="1" dirty="0" smtClean="0">
                <a:solidFill>
                  <a:srgbClr val="000000"/>
                </a:solidFill>
                <a:latin typeface="Times New Roman"/>
                <a:ea typeface="Times New Roman"/>
              </a:rPr>
              <a:t> </a:t>
            </a:r>
            <a:r>
              <a:rPr lang="ru-RU" sz="1400" i="1" dirty="0">
                <a:solidFill>
                  <a:srgbClr val="000000"/>
                </a:solidFill>
                <a:latin typeface="Times New Roman"/>
                <a:ea typeface="Times New Roman"/>
              </a:rPr>
              <a:t>но скоро ей это надое­ло, она с раздражением бросила портфель и воскликнула:</a:t>
            </a:r>
            <a:endParaRPr lang="ru-RU" sz="1400" dirty="0">
              <a:latin typeface="Times New Roman"/>
              <a:ea typeface="Times New Roman"/>
            </a:endParaRPr>
          </a:p>
          <a:p>
            <a:pPr indent="342900" algn="just">
              <a:spcAft>
                <a:spcPts val="0"/>
              </a:spcAft>
            </a:pPr>
            <a:r>
              <a:rPr lang="ru-RU" sz="1400" i="1" dirty="0">
                <a:solidFill>
                  <a:srgbClr val="000000"/>
                </a:solidFill>
                <a:latin typeface="Times New Roman"/>
                <a:ea typeface="Times New Roman"/>
              </a:rPr>
              <a:t>— Все, не хочу больше такого порядка! Пусть все бу­дет, как было! Мне так больше </a:t>
            </a:r>
            <a:r>
              <a:rPr lang="ru-RU" sz="1400" i="1" dirty="0" smtClean="0">
                <a:solidFill>
                  <a:srgbClr val="000000"/>
                </a:solidFill>
                <a:latin typeface="Times New Roman"/>
                <a:ea typeface="Times New Roman"/>
              </a:rPr>
              <a:t>нравится и </a:t>
            </a:r>
            <a:r>
              <a:rPr lang="ru-RU" sz="1400" i="1" dirty="0">
                <a:solidFill>
                  <a:srgbClr val="000000"/>
                </a:solidFill>
                <a:latin typeface="Times New Roman"/>
                <a:ea typeface="Times New Roman"/>
              </a:rPr>
              <a:t>легла спать.</a:t>
            </a:r>
            <a:endParaRPr lang="ru-RU" sz="1400" dirty="0">
              <a:latin typeface="Times New Roman"/>
              <a:ea typeface="Times New Roman"/>
            </a:endParaRPr>
          </a:p>
          <a:p>
            <a:pPr indent="342900" algn="just">
              <a:spcAft>
                <a:spcPts val="0"/>
              </a:spcAft>
            </a:pPr>
            <a:r>
              <a:rPr lang="ru-RU" sz="1400" i="1" dirty="0">
                <a:solidFill>
                  <a:srgbClr val="000000"/>
                </a:solidFill>
                <a:latin typeface="Times New Roman"/>
                <a:ea typeface="Times New Roman"/>
              </a:rPr>
              <a:t>И снится нашей Белочке сон...</a:t>
            </a:r>
            <a:endParaRPr lang="ru-RU" sz="1400" dirty="0">
              <a:latin typeface="Times New Roman"/>
              <a:ea typeface="Times New Roman"/>
            </a:endParaRPr>
          </a:p>
          <a:p>
            <a:pPr indent="342900" algn="just">
              <a:spcAft>
                <a:spcPts val="0"/>
              </a:spcAft>
            </a:pPr>
            <a:r>
              <a:rPr lang="ru-RU" sz="1400" i="1" dirty="0" smtClean="0">
                <a:solidFill>
                  <a:srgbClr val="000000"/>
                </a:solidFill>
                <a:latin typeface="Times New Roman"/>
                <a:ea typeface="Times New Roman"/>
              </a:rPr>
              <a:t>Тихо </a:t>
            </a:r>
            <a:r>
              <a:rPr lang="ru-RU" sz="1400" i="1" dirty="0">
                <a:solidFill>
                  <a:srgbClr val="000000"/>
                </a:solidFill>
                <a:latin typeface="Times New Roman"/>
                <a:ea typeface="Times New Roman"/>
              </a:rPr>
              <a:t>и осторожно вылезает из портфеля карандаш и чихает:</a:t>
            </a:r>
            <a:endParaRPr lang="ru-RU" sz="1400" dirty="0">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Чхи, чхи, чхи! Ну надо же меня так засунуть, что я чуть не задохнулся! На самое дно запрятала!</a:t>
            </a:r>
            <a:endParaRPr lang="ru-RU" sz="1400" dirty="0">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Ха, удивили!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воскликнул ластик.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Посмотрите на меня! Я весь грязный, мною с платья липкую конфетку</a:t>
            </a:r>
            <a:endParaRPr lang="ru-RU" sz="1400" dirty="0">
              <a:latin typeface="Times New Roman"/>
              <a:ea typeface="Times New Roman"/>
            </a:endParaRPr>
          </a:p>
          <a:p>
            <a:pPr indent="342900" algn="just">
              <a:spcAft>
                <a:spcPts val="0"/>
              </a:spcAft>
            </a:pPr>
            <a:r>
              <a:rPr lang="ru-RU" sz="1400" i="1" dirty="0">
                <a:solidFill>
                  <a:srgbClr val="000000"/>
                </a:solidFill>
                <a:latin typeface="Times New Roman"/>
                <a:ea typeface="Times New Roman"/>
              </a:rPr>
              <a:t>стирали</a:t>
            </a:r>
            <a:endParaRPr lang="ru-RU" sz="1400" dirty="0">
              <a:latin typeface="Times New Roman"/>
              <a:ea typeface="Times New Roman"/>
            </a:endParaRPr>
          </a:p>
          <a:p>
            <a:pPr indent="342900" algn="just">
              <a:spcAft>
                <a:spcPts val="0"/>
              </a:spcAft>
            </a:pPr>
            <a:r>
              <a:rPr lang="ru-RU" sz="1400" dirty="0" smtClean="0"/>
              <a:t>Кроме школьных предметов у Белочки  в портфеле лежали, грибы, орешки и всякие безделушки.</a:t>
            </a:r>
            <a:r>
              <a:rPr lang="ru-RU" sz="1400" dirty="0">
                <a:solidFill>
                  <a:srgbClr val="000000"/>
                </a:solidFill>
                <a:latin typeface="Times New Roman"/>
                <a:ea typeface="Times New Roman"/>
              </a:rPr>
              <a:t> </a:t>
            </a:r>
            <a:r>
              <a:rPr lang="ru-RU" sz="1400" i="1" dirty="0" smtClean="0">
                <a:solidFill>
                  <a:srgbClr val="000000"/>
                </a:solidFill>
                <a:latin typeface="Times New Roman"/>
                <a:ea typeface="Times New Roman"/>
              </a:rPr>
              <a:t>Школь­ные предметы обиделись.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Если бы она нас любила, то по-другому относилась бы.</a:t>
            </a:r>
            <a:endParaRPr lang="ru-RU" sz="1400" dirty="0">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Так, может быть, пойдем искать другую школьни­цу или школьника, которые будут заботиться о нас?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предложил портфель.</a:t>
            </a:r>
            <a:endParaRPr lang="ru-RU" sz="1400" dirty="0">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В путь!!!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скомандовал портфель.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Если мы не нужны Белочке...</a:t>
            </a:r>
            <a:endParaRPr lang="ru-RU" sz="1400" dirty="0">
              <a:solidFill>
                <a:srgbClr val="000000"/>
              </a:solidFill>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Нужны! Нужны!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закричала Белочка, вскакивая с кровати.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Прошу вас, останьтесь! Я о вас буду заботить­ся, любить! Простите меня, пожалуйста</a:t>
            </a:r>
            <a:r>
              <a:rPr lang="ru-RU" sz="1400" i="1" dirty="0" smtClean="0">
                <a:solidFill>
                  <a:srgbClr val="000000"/>
                </a:solidFill>
                <a:latin typeface="Times New Roman"/>
                <a:ea typeface="Times New Roman"/>
              </a:rPr>
              <a:t>! И проснулась.</a:t>
            </a:r>
            <a:endParaRPr lang="ru-RU" sz="1400" dirty="0">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Милые мои, хорошие, останьтесь, я буду вас уби­рать, ухаживать за вами. Мне без вас очень, очень плохо</a:t>
            </a:r>
            <a:r>
              <a:rPr lang="ru-RU" sz="1400" i="1" dirty="0" smtClean="0">
                <a:solidFill>
                  <a:srgbClr val="000000"/>
                </a:solidFill>
                <a:latin typeface="Times New Roman"/>
                <a:ea typeface="Times New Roman"/>
              </a:rPr>
              <a:t>... И стала наводить порядок.</a:t>
            </a:r>
            <a:endParaRPr lang="ru-RU" sz="1400" dirty="0">
              <a:latin typeface="Times New Roman"/>
              <a:ea typeface="Times New Roman"/>
            </a:endParaRPr>
          </a:p>
          <a:p>
            <a:pPr indent="342900" algn="just">
              <a:spcAft>
                <a:spcPts val="0"/>
              </a:spcAft>
            </a:pPr>
            <a:r>
              <a:rPr lang="ru-RU" sz="1400" i="1" dirty="0">
                <a:solidFill>
                  <a:srgbClr val="000000"/>
                </a:solidFill>
                <a:latin typeface="Times New Roman"/>
                <a:ea typeface="Times New Roman"/>
              </a:rPr>
              <a:t>Закончив уборку, Белочка вернулась в кровать. Утром, когда мама Белочки вошла в детскую комна­ту, очень удивилась:</a:t>
            </a:r>
            <a:endParaRPr lang="ru-RU" sz="1400" dirty="0">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Что произошло? Такого порядка я у тебя, доченька, никогда не видела!</a:t>
            </a:r>
            <a:endParaRPr lang="ru-RU" sz="1400" dirty="0">
              <a:latin typeface="Times New Roman"/>
              <a:ea typeface="Times New Roman"/>
            </a:endParaRPr>
          </a:p>
          <a:p>
            <a:pPr indent="342900" algn="just">
              <a:spcAft>
                <a:spcPts val="0"/>
              </a:spcAft>
            </a:pP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Мамочка! Я поняла, что вещи надо тоже любить! </a:t>
            </a:r>
            <a:r>
              <a:rPr lang="ru-RU" sz="1400" dirty="0">
                <a:solidFill>
                  <a:srgbClr val="000000"/>
                </a:solidFill>
                <a:latin typeface="Times New Roman"/>
                <a:ea typeface="Times New Roman"/>
              </a:rPr>
              <a:t>— </a:t>
            </a:r>
            <a:r>
              <a:rPr lang="ru-RU" sz="1400" i="1" dirty="0">
                <a:solidFill>
                  <a:srgbClr val="000000"/>
                </a:solidFill>
                <a:latin typeface="Times New Roman"/>
                <a:ea typeface="Times New Roman"/>
              </a:rPr>
              <a:t>улыбаясь, произнесла Белочка.</a:t>
            </a:r>
            <a:endParaRPr lang="ru-RU" sz="1400" dirty="0">
              <a:latin typeface="Times New Roman"/>
              <a:ea typeface="Times New Roman"/>
            </a:endParaRPr>
          </a:p>
          <a:p>
            <a:endParaRPr lang="ru-RU" dirty="0"/>
          </a:p>
        </p:txBody>
      </p:sp>
    </p:spTree>
    <p:extLst>
      <p:ext uri="{BB962C8B-B14F-4D97-AF65-F5344CB8AC3E}">
        <p14:creationId xmlns:p14="http://schemas.microsoft.com/office/powerpoint/2010/main" val="1724632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 y="-37249"/>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634082"/>
          </a:xfrm>
        </p:spPr>
        <p:txBody>
          <a:bodyPr>
            <a:normAutofit fontScale="90000"/>
          </a:bodyPr>
          <a:lstStyle/>
          <a:p>
            <a:r>
              <a:rPr lang="ru-RU" dirty="0"/>
              <a:t/>
            </a:r>
            <a:br>
              <a:rPr lang="ru-RU" dirty="0"/>
            </a:br>
            <a:r>
              <a:rPr lang="ru-RU" b="1" dirty="0">
                <a:solidFill>
                  <a:srgbClr val="4F81BD">
                    <a:lumMod val="50000"/>
                  </a:srgbClr>
                </a:solidFill>
              </a:rPr>
              <a:t>Изобрази эмоцию удивления</a:t>
            </a:r>
            <a:br>
              <a:rPr lang="ru-RU" b="1" dirty="0">
                <a:solidFill>
                  <a:srgbClr val="4F81BD">
                    <a:lumMod val="50000"/>
                  </a:srgbClr>
                </a:solidFill>
              </a:rPr>
            </a:br>
            <a:r>
              <a:rPr lang="ru-RU" sz="2200" b="1" dirty="0">
                <a:solidFill>
                  <a:srgbClr val="C00000"/>
                </a:solidFill>
              </a:rPr>
              <a:t>Мамы, папы, объясните ребёнку в каких случаях мы удивляемся</a:t>
            </a:r>
            <a:r>
              <a:rPr lang="ru-RU" dirty="0" smtClean="0"/>
              <a:t/>
            </a:r>
            <a:br>
              <a:rPr lang="ru-RU" dirty="0" smtClean="0"/>
            </a:br>
            <a:endParaRPr lang="ru-RU" sz="2200" b="1" dirty="0">
              <a:solidFill>
                <a:srgbClr val="C0000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376" y="1425744"/>
            <a:ext cx="2220011" cy="234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07" y="1569520"/>
            <a:ext cx="2696531" cy="230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2318" y="1452562"/>
            <a:ext cx="2429372"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8419" y="3860131"/>
            <a:ext cx="1800200" cy="222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076" y="3858140"/>
            <a:ext cx="2103437"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417355" y="3770264"/>
            <a:ext cx="2656447" cy="2585323"/>
          </a:xfrm>
          <a:prstGeom prst="rect">
            <a:avLst/>
          </a:prstGeom>
        </p:spPr>
        <p:txBody>
          <a:bodyPr wrap="square">
            <a:spAutoFit/>
          </a:bodyPr>
          <a:lstStyle/>
          <a:p>
            <a:pPr algn="ctr"/>
            <a:r>
              <a:rPr lang="ru-RU" b="1" i="1" dirty="0">
                <a:solidFill>
                  <a:schemeClr val="accent1">
                    <a:lumMod val="75000"/>
                  </a:schemeClr>
                </a:solidFill>
                <a:latin typeface="Arial" pitchFamily="34" charset="0"/>
                <a:ea typeface="+mj-ea"/>
                <a:cs typeface="Arial" pitchFamily="34" charset="0"/>
              </a:rPr>
              <a:t>Удивление</a:t>
            </a:r>
            <a:r>
              <a:rPr lang="ru-RU" b="1" i="1" dirty="0" smtClean="0">
                <a:solidFill>
                  <a:schemeClr val="accent1">
                    <a:lumMod val="75000"/>
                  </a:schemeClr>
                </a:solidFill>
                <a:latin typeface="Arial" pitchFamily="34" charset="0"/>
                <a:ea typeface="+mj-ea"/>
                <a:cs typeface="Arial" pitchFamily="34" charset="0"/>
              </a:rPr>
              <a:t>:</a:t>
            </a:r>
          </a:p>
          <a:p>
            <a:pPr algn="ctr"/>
            <a:r>
              <a:rPr lang="ru-RU" b="1" i="1" dirty="0" smtClean="0">
                <a:solidFill>
                  <a:schemeClr val="accent1">
                    <a:lumMod val="75000"/>
                  </a:schemeClr>
                </a:solidFill>
                <a:latin typeface="Arial" pitchFamily="34" charset="0"/>
                <a:ea typeface="+mj-ea"/>
                <a:cs typeface="Arial" pitchFamily="34" charset="0"/>
              </a:rPr>
              <a:t>изумление </a:t>
            </a:r>
          </a:p>
          <a:p>
            <a:pPr algn="ctr"/>
            <a:r>
              <a:rPr lang="ru-RU" b="1" i="1" dirty="0">
                <a:solidFill>
                  <a:schemeClr val="accent1">
                    <a:lumMod val="75000"/>
                  </a:schemeClr>
                </a:solidFill>
                <a:latin typeface="Arial" pitchFamily="34" charset="0"/>
                <a:ea typeface="+mj-ea"/>
                <a:cs typeface="Arial" pitchFamily="34" charset="0"/>
              </a:rPr>
              <a:t>н</a:t>
            </a:r>
            <a:r>
              <a:rPr lang="ru-RU" b="1" i="1" dirty="0" smtClean="0">
                <a:solidFill>
                  <a:schemeClr val="accent1">
                    <a:lumMod val="75000"/>
                  </a:schemeClr>
                </a:solidFill>
                <a:latin typeface="Arial" pitchFamily="34" charset="0"/>
                <a:ea typeface="+mj-ea"/>
                <a:cs typeface="Arial" pitchFamily="34" charset="0"/>
              </a:rPr>
              <a:t>едоумение</a:t>
            </a:r>
          </a:p>
          <a:p>
            <a:pPr algn="ctr"/>
            <a:r>
              <a:rPr lang="ru-RU" b="1" i="1" dirty="0" smtClean="0">
                <a:solidFill>
                  <a:schemeClr val="accent1">
                    <a:lumMod val="75000"/>
                  </a:schemeClr>
                </a:solidFill>
                <a:latin typeface="Arial" pitchFamily="34" charset="0"/>
                <a:ea typeface="+mj-ea"/>
                <a:cs typeface="Arial" pitchFamily="34" charset="0"/>
              </a:rPr>
              <a:t>ошеломление</a:t>
            </a:r>
            <a:r>
              <a:rPr lang="ru-RU" b="1" i="1" dirty="0">
                <a:solidFill>
                  <a:schemeClr val="accent1">
                    <a:lumMod val="75000"/>
                  </a:schemeClr>
                </a:solidFill>
                <a:latin typeface="Arial" pitchFamily="34" charset="0"/>
                <a:ea typeface="+mj-ea"/>
                <a:cs typeface="Arial" pitchFamily="34" charset="0"/>
              </a:rPr>
              <a:t/>
            </a:r>
            <a:br>
              <a:rPr lang="ru-RU" b="1" i="1" dirty="0">
                <a:solidFill>
                  <a:schemeClr val="accent1">
                    <a:lumMod val="75000"/>
                  </a:schemeClr>
                </a:solidFill>
                <a:latin typeface="Arial" pitchFamily="34" charset="0"/>
                <a:ea typeface="+mj-ea"/>
                <a:cs typeface="Arial" pitchFamily="34" charset="0"/>
              </a:rPr>
            </a:br>
            <a:r>
              <a:rPr lang="ru-RU" b="1" i="1" dirty="0">
                <a:solidFill>
                  <a:schemeClr val="accent1">
                    <a:lumMod val="75000"/>
                  </a:schemeClr>
                </a:solidFill>
                <a:latin typeface="Arial" pitchFamily="34" charset="0"/>
                <a:ea typeface="+mj-ea"/>
                <a:cs typeface="Arial" pitchFamily="34" charset="0"/>
              </a:rPr>
              <a:t>  </a:t>
            </a:r>
            <a:r>
              <a:rPr lang="ru-RU" b="1" i="1" dirty="0" smtClean="0">
                <a:solidFill>
                  <a:schemeClr val="accent1">
                    <a:lumMod val="75000"/>
                  </a:schemeClr>
                </a:solidFill>
                <a:latin typeface="Arial" pitchFamily="34" charset="0"/>
                <a:ea typeface="+mj-ea"/>
                <a:cs typeface="Arial" pitchFamily="34" charset="0"/>
              </a:rPr>
              <a:t>диво</a:t>
            </a:r>
          </a:p>
          <a:p>
            <a:pPr algn="ctr"/>
            <a:r>
              <a:rPr lang="ru-RU" b="1" i="1" dirty="0" smtClean="0">
                <a:solidFill>
                  <a:schemeClr val="accent1">
                    <a:lumMod val="75000"/>
                  </a:schemeClr>
                </a:solidFill>
                <a:latin typeface="Arial" pitchFamily="34" charset="0"/>
                <a:ea typeface="+mj-ea"/>
                <a:cs typeface="Arial" pitchFamily="34" charset="0"/>
              </a:rPr>
              <a:t>восторг </a:t>
            </a:r>
          </a:p>
          <a:p>
            <a:pPr algn="ctr"/>
            <a:r>
              <a:rPr lang="ru-RU" b="1" i="1" dirty="0" smtClean="0">
                <a:solidFill>
                  <a:schemeClr val="accent1">
                    <a:lumMod val="75000"/>
                  </a:schemeClr>
                </a:solidFill>
                <a:latin typeface="Arial" pitchFamily="34" charset="0"/>
                <a:ea typeface="+mj-ea"/>
                <a:cs typeface="Arial" pitchFamily="34" charset="0"/>
              </a:rPr>
              <a:t>сюрприз </a:t>
            </a:r>
          </a:p>
          <a:p>
            <a:pPr algn="ctr"/>
            <a:r>
              <a:rPr lang="ru-RU" b="1" i="1" dirty="0" smtClean="0">
                <a:solidFill>
                  <a:schemeClr val="accent1">
                    <a:lumMod val="75000"/>
                  </a:schemeClr>
                </a:solidFill>
                <a:latin typeface="Arial" pitchFamily="34" charset="0"/>
                <a:ea typeface="+mj-ea"/>
                <a:cs typeface="Arial" pitchFamily="34" charset="0"/>
              </a:rPr>
              <a:t>восхищение</a:t>
            </a:r>
            <a:r>
              <a:rPr lang="ru-RU" b="1" i="1" dirty="0">
                <a:solidFill>
                  <a:schemeClr val="accent1">
                    <a:lumMod val="75000"/>
                  </a:schemeClr>
                </a:solidFill>
                <a:latin typeface="Arial" pitchFamily="34" charset="0"/>
                <a:ea typeface="+mj-ea"/>
                <a:cs typeface="Arial" pitchFamily="34" charset="0"/>
              </a:rPr>
              <a:t/>
            </a:r>
            <a:br>
              <a:rPr lang="ru-RU" b="1" i="1" dirty="0">
                <a:solidFill>
                  <a:schemeClr val="accent1">
                    <a:lumMod val="75000"/>
                  </a:schemeClr>
                </a:solidFill>
                <a:latin typeface="Arial" pitchFamily="34" charset="0"/>
                <a:ea typeface="+mj-ea"/>
                <a:cs typeface="Arial" pitchFamily="34" charset="0"/>
              </a:rPr>
            </a:br>
            <a:r>
              <a:rPr lang="ru-RU" b="1" i="1" dirty="0">
                <a:solidFill>
                  <a:schemeClr val="accent1">
                    <a:lumMod val="75000"/>
                  </a:schemeClr>
                </a:solidFill>
                <a:latin typeface="Arial" pitchFamily="34" charset="0"/>
                <a:ea typeface="+mj-ea"/>
                <a:cs typeface="Arial" pitchFamily="34" charset="0"/>
              </a:rPr>
              <a:t> </a:t>
            </a:r>
            <a:r>
              <a:rPr lang="ru-RU" b="1" i="1" dirty="0" smtClean="0">
                <a:solidFill>
                  <a:schemeClr val="accent1">
                    <a:lumMod val="75000"/>
                  </a:schemeClr>
                </a:solidFill>
                <a:latin typeface="Arial" pitchFamily="34" charset="0"/>
                <a:ea typeface="+mj-ea"/>
                <a:cs typeface="Arial" pitchFamily="34" charset="0"/>
              </a:rPr>
              <a:t>неожиданность</a:t>
            </a:r>
            <a:endParaRPr lang="ru-RU" b="1" i="1" dirty="0">
              <a:solidFill>
                <a:schemeClr val="accent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09886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076056" y="1412775"/>
            <a:ext cx="3466728" cy="2013243"/>
          </a:xfrm>
        </p:spPr>
        <p:txBody>
          <a:bodyPr>
            <a:normAutofit fontScale="90000"/>
          </a:bodyPr>
          <a:lstStyle/>
          <a:p>
            <a:r>
              <a:rPr lang="ru-RU" sz="3200" dirty="0" smtClean="0">
                <a:solidFill>
                  <a:schemeClr val="accent1">
                    <a:lumMod val="50000"/>
                  </a:schemeClr>
                </a:solidFill>
              </a:rPr>
              <a:t/>
            </a:r>
            <a:br>
              <a:rPr lang="ru-RU" sz="3200" dirty="0" smtClean="0">
                <a:solidFill>
                  <a:schemeClr val="accent1">
                    <a:lumMod val="50000"/>
                  </a:schemeClr>
                </a:solidFill>
              </a:rPr>
            </a:br>
            <a:r>
              <a:rPr lang="ru-RU" sz="3200" dirty="0">
                <a:solidFill>
                  <a:schemeClr val="accent1">
                    <a:lumMod val="50000"/>
                  </a:schemeClr>
                </a:solidFill>
              </a:rPr>
              <a:t/>
            </a:r>
            <a:br>
              <a:rPr lang="ru-RU" sz="3200" dirty="0">
                <a:solidFill>
                  <a:schemeClr val="accent1">
                    <a:lumMod val="50000"/>
                  </a:schemeClr>
                </a:solidFill>
              </a:rPr>
            </a:br>
            <a:r>
              <a:rPr lang="ru-RU" sz="3200" dirty="0" smtClean="0">
                <a:solidFill>
                  <a:schemeClr val="accent1">
                    <a:lumMod val="50000"/>
                  </a:schemeClr>
                </a:solidFill>
              </a:rPr>
              <a:t/>
            </a:r>
            <a:br>
              <a:rPr lang="ru-RU" sz="3200" dirty="0" smtClean="0">
                <a:solidFill>
                  <a:schemeClr val="accent1">
                    <a:lumMod val="50000"/>
                  </a:schemeClr>
                </a:solidFill>
              </a:rPr>
            </a:br>
            <a:r>
              <a:rPr lang="ru-RU" sz="3200" dirty="0" smtClean="0">
                <a:solidFill>
                  <a:schemeClr val="accent1">
                    <a:lumMod val="50000"/>
                  </a:schemeClr>
                </a:solidFill>
              </a:rPr>
              <a:t>Составь </a:t>
            </a:r>
            <a:r>
              <a:rPr lang="ru-RU" sz="3200" dirty="0" smtClean="0">
                <a:solidFill>
                  <a:schemeClr val="accent1">
                    <a:lumMod val="50000"/>
                  </a:schemeClr>
                </a:solidFill>
              </a:rPr>
              <a:t>рассказ по </a:t>
            </a:r>
            <a:r>
              <a:rPr lang="ru-RU" sz="3200" dirty="0" smtClean="0">
                <a:solidFill>
                  <a:schemeClr val="accent1">
                    <a:lumMod val="50000"/>
                  </a:schemeClr>
                </a:solidFill>
              </a:rPr>
              <a:t>картинкам</a:t>
            </a:r>
            <a:br>
              <a:rPr lang="ru-RU" sz="3200" dirty="0" smtClean="0">
                <a:solidFill>
                  <a:schemeClr val="accent1">
                    <a:lumMod val="50000"/>
                  </a:schemeClr>
                </a:solidFill>
              </a:rPr>
            </a:br>
            <a:r>
              <a:rPr lang="ru-RU" sz="3200" dirty="0">
                <a:solidFill>
                  <a:schemeClr val="accent1">
                    <a:lumMod val="50000"/>
                  </a:schemeClr>
                </a:solidFill>
              </a:rPr>
              <a:t/>
            </a:r>
            <a:br>
              <a:rPr lang="ru-RU" sz="3200" dirty="0">
                <a:solidFill>
                  <a:schemeClr val="accent1">
                    <a:lumMod val="50000"/>
                  </a:schemeClr>
                </a:solidFill>
              </a:rPr>
            </a:br>
            <a:r>
              <a:rPr lang="ru-RU" sz="3200" dirty="0" smtClean="0">
                <a:solidFill>
                  <a:schemeClr val="accent1">
                    <a:lumMod val="50000"/>
                  </a:schemeClr>
                </a:solidFill>
              </a:rPr>
              <a:t/>
            </a:r>
            <a:br>
              <a:rPr lang="ru-RU" sz="3200" dirty="0" smtClean="0">
                <a:solidFill>
                  <a:schemeClr val="accent1">
                    <a:lumMod val="50000"/>
                  </a:schemeClr>
                </a:solidFill>
              </a:rPr>
            </a:br>
            <a:r>
              <a:rPr lang="ru-RU" sz="3200" dirty="0">
                <a:solidFill>
                  <a:schemeClr val="accent1">
                    <a:lumMod val="50000"/>
                  </a:schemeClr>
                </a:solidFill>
              </a:rPr>
              <a:t/>
            </a:r>
            <a:br>
              <a:rPr lang="ru-RU" sz="3200" dirty="0">
                <a:solidFill>
                  <a:schemeClr val="accent1">
                    <a:lumMod val="50000"/>
                  </a:schemeClr>
                </a:solidFill>
              </a:rPr>
            </a:br>
            <a:r>
              <a:rPr lang="ru-RU" sz="3200" dirty="0" smtClean="0">
                <a:solidFill>
                  <a:schemeClr val="accent1">
                    <a:lumMod val="50000"/>
                  </a:schemeClr>
                </a:solidFill>
              </a:rPr>
              <a:t>Чему удивились дети?</a:t>
            </a:r>
            <a:br>
              <a:rPr lang="ru-RU" sz="3200" dirty="0" smtClean="0">
                <a:solidFill>
                  <a:schemeClr val="accent1">
                    <a:lumMod val="50000"/>
                  </a:schemeClr>
                </a:solidFill>
              </a:rPr>
            </a:br>
            <a:r>
              <a:rPr lang="ru-RU" sz="3200" dirty="0" smtClean="0">
                <a:solidFill>
                  <a:schemeClr val="accent1">
                    <a:lumMod val="50000"/>
                  </a:schemeClr>
                </a:solidFill>
              </a:rPr>
              <a:t>Чему удивилась мама?</a:t>
            </a:r>
            <a:endParaRPr lang="ru-RU" dirty="0">
              <a:solidFill>
                <a:schemeClr val="accent1">
                  <a:lumMod val="50000"/>
                </a:schemeClr>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16" y="355995"/>
            <a:ext cx="4608512" cy="614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58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125826" y="260648"/>
            <a:ext cx="4733925" cy="1143000"/>
          </a:xfrm>
        </p:spPr>
        <p:txBody>
          <a:bodyPr/>
          <a:lstStyle/>
          <a:p>
            <a:r>
              <a:rPr lang="ru-RU" dirty="0" smtClean="0"/>
              <a:t>Разгадай эмоцию</a:t>
            </a:r>
            <a:endParaRPr lang="ru-RU"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99920"/>
            <a:ext cx="2477522" cy="33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429000"/>
            <a:ext cx="1512168" cy="322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187" y="1164051"/>
            <a:ext cx="14700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59" y="3920949"/>
            <a:ext cx="165258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3952850"/>
            <a:ext cx="131762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9760" y="3211926"/>
            <a:ext cx="229235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896" y="1462509"/>
            <a:ext cx="2513187" cy="145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72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dirty="0" smtClean="0">
                <a:solidFill>
                  <a:schemeClr val="accent1">
                    <a:lumMod val="50000"/>
                  </a:schemeClr>
                </a:solidFill>
              </a:rPr>
              <a:t>Подбери эмоцию удивления</a:t>
            </a:r>
            <a:endParaRPr lang="ru-RU" b="1" dirty="0">
              <a:solidFill>
                <a:schemeClr val="accent1">
                  <a:lumMod val="50000"/>
                </a:schemeClr>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38" y="1484784"/>
            <a:ext cx="3886324" cy="495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068" y="2291065"/>
            <a:ext cx="1660525"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302" y="3550752"/>
            <a:ext cx="560703" cy="54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0918" y="4693616"/>
            <a:ext cx="1590675"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131" y="2528726"/>
            <a:ext cx="15113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731" y="4100351"/>
            <a:ext cx="800100"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59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6513"/>
            <a:ext cx="91821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lvl="0" indent="342900" fontAlgn="base">
              <a:spcAft>
                <a:spcPct val="0"/>
              </a:spcAft>
            </a:pPr>
            <a:r>
              <a:rPr lang="ru-RU" sz="2800" b="1" dirty="0">
                <a:solidFill>
                  <a:srgbClr val="000000"/>
                </a:solidFill>
                <a:latin typeface="Times New Roman" pitchFamily="18" charset="0"/>
                <a:ea typeface="+mn-ea"/>
                <a:cs typeface="Times New Roman" pitchFamily="18" charset="0"/>
              </a:rPr>
              <a:t>Упражнение «Лабиринт»</a:t>
            </a:r>
            <a:br>
              <a:rPr lang="ru-RU" sz="2800" b="1" dirty="0">
                <a:solidFill>
                  <a:srgbClr val="000000"/>
                </a:solidFill>
                <a:latin typeface="Times New Roman" pitchFamily="18" charset="0"/>
                <a:ea typeface="+mn-ea"/>
                <a:cs typeface="Times New Roman" pitchFamily="18" charset="0"/>
              </a:rPr>
            </a:br>
            <a:endParaRPr lang="ru-RU" sz="2800"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16525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058" y="908720"/>
            <a:ext cx="6505569"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87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1750"/>
            <a:ext cx="9182100"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55576" y="476672"/>
            <a:ext cx="7344816" cy="923330"/>
          </a:xfrm>
          <a:prstGeom prst="rect">
            <a:avLst/>
          </a:prstGeom>
        </p:spPr>
        <p:txBody>
          <a:bodyPr wrap="square">
            <a:spAutoFit/>
          </a:bodyPr>
          <a:lstStyle/>
          <a:p>
            <a:pPr indent="342900" algn="ctr">
              <a:spcAft>
                <a:spcPts val="0"/>
              </a:spcAft>
            </a:pPr>
            <a:r>
              <a:rPr lang="ru-RU" b="1" dirty="0">
                <a:solidFill>
                  <a:schemeClr val="accent1">
                    <a:lumMod val="50000"/>
                  </a:schemeClr>
                </a:solidFill>
                <a:latin typeface="Times New Roman"/>
                <a:ea typeface="Times New Roman"/>
              </a:rPr>
              <a:t>Упражнение «Закономерность»</a:t>
            </a:r>
            <a:endParaRPr lang="ru-RU" dirty="0">
              <a:solidFill>
                <a:schemeClr val="accent1">
                  <a:lumMod val="50000"/>
                </a:schemeClr>
              </a:solidFill>
              <a:latin typeface="Times New Roman"/>
              <a:ea typeface="Times New Roman"/>
            </a:endParaRPr>
          </a:p>
          <a:p>
            <a:r>
              <a:rPr lang="ru-RU" dirty="0">
                <a:solidFill>
                  <a:schemeClr val="accent1">
                    <a:lumMod val="50000"/>
                  </a:schemeClr>
                </a:solidFill>
                <a:latin typeface="Times New Roman"/>
                <a:ea typeface="Times New Roman"/>
              </a:rPr>
              <a:t>Детям нужно найти закономерность на рисунке и в соответствии с ней заполнить пустой квадрат, выбрав рисунок из предлагаемых вариантов </a:t>
            </a:r>
            <a:endParaRPr lang="ru-RU" dirty="0">
              <a:solidFill>
                <a:schemeClr val="accent1">
                  <a:lumMod val="50000"/>
                </a:schemeClr>
              </a:solidFill>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669584"/>
            <a:ext cx="5863499" cy="446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4965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TotalTime>
  <Words>672</Words>
  <Application>Microsoft Office PowerPoint</Application>
  <PresentationFormat>Экран (4:3)</PresentationFormat>
  <Paragraphs>44</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«Белочкин сон»</vt:lpstr>
      <vt:lpstr>    Уважаемые родители.  Обращаюсь к вам с просьбой: если ребёнок затрудняется выполнять задания, то ему надо объяснить и показать .  Можете делать видео, фото выполненных заданий и отправлять воспитателю группы, которую посещает ребёнок.  После чтения сказки, задайте ребёнку вопросы:</vt:lpstr>
      <vt:lpstr>Тема: «Белочкин сон»</vt:lpstr>
      <vt:lpstr> Изобрази эмоцию удивления Мамы, папы, объясните ребёнку в каких случаях мы удивляемся </vt:lpstr>
      <vt:lpstr>   Составь рассказ по картинкам    Чему удивились дети? Чему удивилась мама?</vt:lpstr>
      <vt:lpstr>Разгадай эмоцию</vt:lpstr>
      <vt:lpstr>Подбери эмоцию удивления</vt:lpstr>
      <vt:lpstr>Упражнение «Лабиринт»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и до свидания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Белочкин сон</dc:title>
  <dc:creator>Валентина</dc:creator>
  <cp:lastModifiedBy>1037237</cp:lastModifiedBy>
  <cp:revision>39</cp:revision>
  <dcterms:modified xsi:type="dcterms:W3CDTF">2020-11-29T17:12:57Z</dcterms:modified>
</cp:coreProperties>
</file>