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7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937"/>
            <a:ext cx="9144000" cy="6861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046" y="619142"/>
            <a:ext cx="5212197" cy="5661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04262"/>
            <a:ext cx="4102224" cy="165861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/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«Язык жестов и движений»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для детей 5-6 лет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3" y="5293060"/>
            <a:ext cx="3850637" cy="982960"/>
          </a:xfrm>
        </p:spPr>
        <p:txBody>
          <a:bodyPr>
            <a:normAutofit fontScale="92500"/>
          </a:bodyPr>
          <a:lstStyle/>
          <a:p>
            <a:pPr lvl="0">
              <a:spcBef>
                <a:spcPts val="0"/>
              </a:spcBef>
            </a:pPr>
            <a:r>
              <a:rPr lang="ru-RU" sz="1800" dirty="0">
                <a:solidFill>
                  <a:srgbClr val="4F81BD">
                    <a:lumMod val="50000"/>
                  </a:srgbClr>
                </a:solidFill>
              </a:rPr>
              <a:t>педагог-психолог </a:t>
            </a:r>
          </a:p>
          <a:p>
            <a:pPr lvl="0">
              <a:spcBef>
                <a:spcPts val="0"/>
              </a:spcBef>
            </a:pPr>
            <a:r>
              <a:rPr lang="ru-RU" sz="1800" dirty="0" smtClean="0">
                <a:solidFill>
                  <a:srgbClr val="4F81BD">
                    <a:lumMod val="50000"/>
                  </a:srgbClr>
                </a:solidFill>
              </a:rPr>
              <a:t>      I </a:t>
            </a:r>
            <a:r>
              <a:rPr lang="ru-RU" sz="1800" dirty="0">
                <a:solidFill>
                  <a:srgbClr val="4F81BD">
                    <a:lumMod val="50000"/>
                  </a:srgbClr>
                </a:solidFill>
              </a:rPr>
              <a:t>квалификационной категории</a:t>
            </a:r>
          </a:p>
          <a:p>
            <a:pPr lvl="0">
              <a:spcBef>
                <a:spcPts val="0"/>
              </a:spcBef>
            </a:pPr>
            <a:r>
              <a:rPr lang="ru-RU" sz="1800" dirty="0">
                <a:solidFill>
                  <a:srgbClr val="4F81BD">
                    <a:lumMod val="50000"/>
                  </a:srgbClr>
                </a:solidFill>
              </a:rPr>
              <a:t> </a:t>
            </a:r>
            <a:r>
              <a:rPr lang="ru-RU" sz="1800" dirty="0" smtClean="0">
                <a:solidFill>
                  <a:srgbClr val="4F81BD">
                    <a:lumMod val="50000"/>
                  </a:srgbClr>
                </a:solidFill>
              </a:rPr>
              <a:t>    </a:t>
            </a:r>
            <a:r>
              <a:rPr lang="ru-RU" sz="1800" dirty="0" err="1">
                <a:solidFill>
                  <a:srgbClr val="4F81BD">
                    <a:lumMod val="50000"/>
                  </a:srgbClr>
                </a:solidFill>
              </a:rPr>
              <a:t>Арчумаева</a:t>
            </a:r>
            <a:r>
              <a:rPr lang="ru-RU" sz="1800" dirty="0">
                <a:solidFill>
                  <a:srgbClr val="4F81BD">
                    <a:lumMod val="50000"/>
                  </a:srgbClr>
                </a:solidFill>
              </a:rPr>
              <a:t> Валентина Геннадьевна</a:t>
            </a:r>
          </a:p>
          <a:p>
            <a:endParaRPr lang="ru-RU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19142"/>
            <a:ext cx="68643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782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90662"/>
            <a:ext cx="8229600" cy="2938338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latin typeface="Times New Roman"/>
                <a:ea typeface="Calibri"/>
                <a:cs typeface="Times New Roman"/>
              </a:rPr>
              <a:t>Что же такое мелкая моторика? Это способность человека выполнять мелкие и точные движения кистями и пальцами рук в результате скоординированных действий трех систем нервной, мышечной и костной</a:t>
            </a:r>
            <a:r>
              <a:rPr lang="ru-RU" sz="1800" dirty="0" smtClean="0">
                <a:latin typeface="Times New Roman"/>
                <a:ea typeface="Calibri"/>
                <a:cs typeface="Times New Roman"/>
              </a:rPr>
              <a:t>.</a:t>
            </a:r>
            <a:r>
              <a:rPr lang="ru-RU" sz="1800" dirty="0">
                <a:latin typeface="Times New Roman"/>
                <a:ea typeface="Calibri"/>
              </a:rPr>
              <a:t> Чем больше уверенности в движениях детской руки, тем тоньше взаимодействие руки с орудием труда, сложнее движения, ярче творческая стихия детского разума. Ребенок с хорошо развитой мелкой моторикой пальцев и кисти имеет более развитые отделы головного мозга, отвечающие за речь. </a:t>
            </a:r>
            <a:r>
              <a:rPr lang="ru-RU" sz="1800" dirty="0">
                <a:ea typeface="Calibri"/>
                <a:cs typeface="Times New Roman"/>
              </a:rPr>
              <a:t/>
            </a:r>
            <a:br>
              <a:rPr lang="ru-RU" sz="1800" dirty="0">
                <a:ea typeface="Calibri"/>
                <a:cs typeface="Times New Roman"/>
              </a:rPr>
            </a:br>
            <a:r>
              <a:rPr lang="ru-RU" sz="1800" dirty="0" smtClean="0">
                <a:latin typeface="Times New Roman"/>
                <a:ea typeface="Calibri"/>
              </a:rPr>
              <a:t>Вместе </a:t>
            </a:r>
            <a:r>
              <a:rPr lang="ru-RU" sz="1800" dirty="0">
                <a:latin typeface="Times New Roman"/>
                <a:ea typeface="Calibri"/>
              </a:rPr>
              <a:t>с мелкой моторикой развивается не только речь, но и внимание, мышление, координация, наблюдательность, зрительная и двигательная память. </a:t>
            </a:r>
            <a:endParaRPr lang="ru-RU" sz="1800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321" y="3429000"/>
            <a:ext cx="3987358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936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6" y="0"/>
            <a:ext cx="9144000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Занятие </a:t>
            </a:r>
            <a:r>
              <a:rPr lang="ru-RU" sz="2400" dirty="0"/>
              <a:t>«Язык жестов и движений» Цели: расширять представления детей о различных способах коммуникации с окружающими; дать детям дополнительные сведения о значении жестов, движений в процессе общения.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71212" y="2420888"/>
            <a:ext cx="763284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Здравствуйте, дети. Я очень рада </a:t>
            </a:r>
            <a:r>
              <a:rPr lang="ru-RU" sz="2400" dirty="0" smtClean="0"/>
              <a:t>с вам пообщаться. Скажите</a:t>
            </a:r>
            <a:r>
              <a:rPr lang="ru-RU" sz="2400" dirty="0"/>
              <a:t>, с помощью чего вы можете общаться с другими людьми? Д е т и. С помощью слов, речи. </a:t>
            </a:r>
            <a:r>
              <a:rPr lang="ru-RU" sz="2400" dirty="0" smtClean="0"/>
              <a:t>А </a:t>
            </a:r>
            <a:r>
              <a:rPr lang="ru-RU" sz="2400" dirty="0"/>
              <a:t>есть еще один способ объяснения с человеком: без слов, с помощью движения рук, тела, взгляда. Как вы думаете, можно ли узнать, о чем думал, что чувствовал писатель, художник или композитор, читая, рассматривая или слушая их произведения? Попробуйте угадать настроение автора, когда он писал это стихотворение (читает стихотворение). 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2483768" y="2564904"/>
            <a:ext cx="8229600" cy="4525963"/>
          </a:xfrm>
        </p:spPr>
        <p:txBody>
          <a:bodyPr/>
          <a:lstStyle/>
          <a:p>
            <a:endParaRPr lang="ru-RU" sz="4000" dirty="0" smtClean="0"/>
          </a:p>
          <a:p>
            <a:endParaRPr lang="ru-RU" sz="4000" dirty="0"/>
          </a:p>
          <a:p>
            <a:endParaRPr lang="ru-RU" sz="40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017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562557"/>
            <a:ext cx="1617911" cy="2161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5577921" cy="5821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0754" y="1340768"/>
            <a:ext cx="295451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Это настроение радостное, </a:t>
            </a:r>
            <a:endParaRPr lang="ru-RU" dirty="0" smtClean="0"/>
          </a:p>
          <a:p>
            <a:r>
              <a:rPr lang="ru-RU" dirty="0" smtClean="0"/>
              <a:t>восторженное</a:t>
            </a:r>
            <a:r>
              <a:rPr lang="ru-RU" dirty="0"/>
              <a:t>, гордость </a:t>
            </a:r>
            <a:endParaRPr lang="ru-RU" dirty="0" smtClean="0"/>
          </a:p>
          <a:p>
            <a:r>
              <a:rPr lang="ru-RU" dirty="0" smtClean="0"/>
              <a:t>за </a:t>
            </a:r>
            <a:r>
              <a:rPr lang="ru-RU" dirty="0"/>
              <a:t>свой край. </a:t>
            </a:r>
            <a:r>
              <a:rPr lang="ru-RU" dirty="0" smtClean="0"/>
              <a:t>Вот </a:t>
            </a:r>
            <a:r>
              <a:rPr lang="ru-RU" dirty="0"/>
              <a:t>видите, </a:t>
            </a:r>
            <a:endParaRPr lang="ru-RU" dirty="0" smtClean="0"/>
          </a:p>
          <a:p>
            <a:r>
              <a:rPr lang="ru-RU" dirty="0" smtClean="0"/>
              <a:t>как </a:t>
            </a:r>
            <a:r>
              <a:rPr lang="ru-RU" dirty="0"/>
              <a:t>много можно узнать </a:t>
            </a:r>
            <a:endParaRPr lang="ru-RU" dirty="0" smtClean="0"/>
          </a:p>
          <a:p>
            <a:r>
              <a:rPr lang="ru-RU" dirty="0" smtClean="0"/>
              <a:t>о </a:t>
            </a:r>
            <a:r>
              <a:rPr lang="ru-RU" dirty="0"/>
              <a:t>настроении автора, </a:t>
            </a:r>
            <a:endParaRPr lang="ru-RU" dirty="0" smtClean="0"/>
          </a:p>
          <a:p>
            <a:r>
              <a:rPr lang="ru-RU" dirty="0" smtClean="0"/>
              <a:t>даже </a:t>
            </a:r>
            <a:r>
              <a:rPr lang="ru-RU" dirty="0"/>
              <a:t>не говоря с ним. </a:t>
            </a:r>
          </a:p>
        </p:txBody>
      </p:sp>
    </p:spTree>
    <p:extLst>
      <p:ext uri="{BB962C8B-B14F-4D97-AF65-F5344CB8AC3E}">
        <p14:creationId xmlns:p14="http://schemas.microsoft.com/office/powerpoint/2010/main" val="74656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Назови жесты на картинке</a:t>
            </a:r>
            <a:endParaRPr lang="ru-RU" dirty="0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79" y="1268760"/>
            <a:ext cx="4067632" cy="3991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427964"/>
            <a:ext cx="4173452" cy="3635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254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Представьте дети, </a:t>
            </a:r>
            <a:r>
              <a:rPr lang="ru-RU" sz="2200" dirty="0"/>
              <a:t>что между вами стекло, через которое не проникают звуки, и вам нужно объясниться с помощью движений рук. (Темы для </a:t>
            </a:r>
            <a:r>
              <a:rPr lang="ru-RU" sz="2200" dirty="0" smtClean="0"/>
              <a:t>разговора: </a:t>
            </a:r>
            <a:br>
              <a:rPr lang="ru-RU" sz="2200" dirty="0" smtClean="0"/>
            </a:br>
            <a:r>
              <a:rPr lang="ru-RU" sz="2200" dirty="0" smtClean="0"/>
              <a:t>© </a:t>
            </a:r>
            <a:r>
              <a:rPr lang="ru-RU" sz="2200" dirty="0"/>
              <a:t>«Выходи на улицу гулять, поиграем в футбол» ― «Я сейчас поем и выйду»; 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© </a:t>
            </a:r>
            <a:r>
              <a:rPr lang="ru-RU" sz="2200" dirty="0"/>
              <a:t>«Принеси мне стакан воды, я хочу пить» ― «Я не знаю, где стакан»; 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© </a:t>
            </a:r>
            <a:r>
              <a:rPr lang="ru-RU" sz="2200" dirty="0"/>
              <a:t>«Надень шапку, на </a:t>
            </a:r>
            <a:r>
              <a:rPr lang="ru-RU" sz="2000" dirty="0" smtClean="0"/>
              <a:t>улице </a:t>
            </a:r>
            <a:r>
              <a:rPr lang="ru-RU" sz="2000" dirty="0"/>
              <a:t>холодно» ― «Я не буду надевать, я не замерзну» и т. </a:t>
            </a:r>
            <a:r>
              <a:rPr lang="ru-RU" sz="2000" dirty="0" smtClean="0"/>
              <a:t>п</a:t>
            </a:r>
            <a:r>
              <a:rPr lang="ru-RU" sz="2200" dirty="0" smtClean="0"/>
              <a:t>―. </a:t>
            </a:r>
            <a:endParaRPr lang="ru-RU" sz="2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842915"/>
            <a:ext cx="2712468" cy="1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537874"/>
            <a:ext cx="2802585" cy="1868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077072"/>
            <a:ext cx="3273152" cy="2184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122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Упражнение «Артисты пантомимы».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А </a:t>
            </a:r>
            <a:r>
              <a:rPr lang="ru-RU" dirty="0"/>
              <a:t>вы знаете, что без слов можно не только разговаривать друг с другом, но и изображать различные предметы? Давайте попробуем это сделать. (Детям предлагается </a:t>
            </a:r>
            <a:r>
              <a:rPr lang="ru-RU" dirty="0" smtClean="0"/>
              <a:t>изобразить предметы</a:t>
            </a:r>
            <a:r>
              <a:rPr lang="ru-RU" dirty="0"/>
              <a:t>: часы с кукушкой, горящую свечу, мигающую лампочку, горячий утюг; людей различных профессий: дирижера оркестра, парикмахера за работой, повара, готовящего обед, зубного врача, выдергивающего зуб, шофера, чинящего автомобиль.)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393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Упражнение </a:t>
            </a:r>
            <a:br>
              <a:rPr lang="ru-RU" sz="2800" dirty="0" smtClean="0"/>
            </a:br>
            <a:r>
              <a:rPr lang="ru-RU" sz="2800" dirty="0" smtClean="0"/>
              <a:t>«</a:t>
            </a:r>
            <a:r>
              <a:rPr lang="ru-RU" sz="2800" dirty="0"/>
              <a:t>Расскажи стихи руками».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Без </a:t>
            </a:r>
            <a:r>
              <a:rPr lang="ru-RU" sz="2800" dirty="0"/>
              <a:t>слов можно даже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рассказывать </a:t>
            </a:r>
            <a:r>
              <a:rPr lang="ru-RU" sz="2800" dirty="0"/>
              <a:t>стихотворение.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Давайте </a:t>
            </a:r>
            <a:r>
              <a:rPr lang="ru-RU" sz="2800" dirty="0"/>
              <a:t>я вас этому научу.</a:t>
            </a:r>
            <a:endParaRPr lang="ru-RU" sz="2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620688"/>
            <a:ext cx="3816350" cy="367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240212"/>
            <a:ext cx="3816350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787499"/>
            <a:ext cx="2808501" cy="3800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23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C:\Рабочий СТОЛ\АНИМАЦИИ\Анимашки Колобки\rqph0ldq03biuu10j16eoydup5f1db7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84684"/>
            <a:ext cx="7632848" cy="5724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791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290</Words>
  <Application>Microsoft Office PowerPoint</Application>
  <PresentationFormat>Экран (4:3)</PresentationFormat>
  <Paragraphs>21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  «Язык жестов и движений»  для детей 5-6 лет</vt:lpstr>
      <vt:lpstr>Что же такое мелкая моторика? Это способность человека выполнять мелкие и точные движения кистями и пальцами рук в результате скоординированных действий трех систем нервной, мышечной и костной. Чем больше уверенности в движениях детской руки, тем тоньше взаимодействие руки с орудием труда, сложнее движения, ярче творческая стихия детского разума. Ребенок с хорошо развитой мелкой моторикой пальцев и кисти имеет более развитые отделы головного мозга, отвечающие за речь.  Вместе с мелкой моторикой развивается не только речь, но и внимание, мышление, координация, наблюдательность, зрительная и двигательная память. </vt:lpstr>
      <vt:lpstr>   Занятие «Язык жестов и движений» Цели: расширять представления детей о различных способах коммуникации с окружающими; дать детям дополнительные сведения о значении жестов, движений в процессе общения.</vt:lpstr>
      <vt:lpstr>         </vt:lpstr>
      <vt:lpstr>Назови жесты на картинке</vt:lpstr>
      <vt:lpstr>     Представьте дети, что между вами стекло, через которое не проникают звуки, и вам нужно объясниться с помощью движений рук. (Темы для разговора:  © «Выходи на улицу гулять, поиграем в футбол» ― «Я сейчас поем и выйду»;  © «Принеси мне стакан воды, я хочу пить» ― «Я не знаю, где стакан»;  © «Надень шапку, на улице холодно» ― «Я не буду надевать, я не замерзну» и т. п―. </vt:lpstr>
      <vt:lpstr>Упражнение «Артисты пантомимы». </vt:lpstr>
      <vt:lpstr>    Упражнение  «Расскажи стихи руками».  Без слов можно даже  рассказывать стихотворение.  Давайте я вас этому научу.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Валентина</dc:creator>
  <cp:lastModifiedBy>1037237</cp:lastModifiedBy>
  <cp:revision>17</cp:revision>
  <dcterms:modified xsi:type="dcterms:W3CDTF">2020-11-13T11:57:48Z</dcterms:modified>
</cp:coreProperties>
</file>