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70" r:id="rId7"/>
    <p:sldId id="261" r:id="rId8"/>
    <p:sldId id="262" r:id="rId9"/>
    <p:sldId id="263" r:id="rId10"/>
    <p:sldId id="269" r:id="rId11"/>
    <p:sldId id="268" r:id="rId12"/>
    <p:sldId id="264" r:id="rId13"/>
    <p:sldId id="265" r:id="rId14"/>
    <p:sldId id="266" r:id="rId15"/>
    <p:sldId id="267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50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18.01.2021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30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61296" y="-1200692"/>
            <a:ext cx="6915977" cy="9238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692696"/>
            <a:ext cx="6984776" cy="418058"/>
          </a:xfrm>
        </p:spPr>
        <p:txBody>
          <a:bodyPr>
            <a:noAutofit/>
          </a:bodyPr>
          <a:lstStyle/>
          <a:p>
            <a:r>
              <a:rPr lang="ru-RU" sz="1600" dirty="0" smtClean="0"/>
              <a:t>Муниципальное бюджетное образовательное учреждение</a:t>
            </a:r>
            <a:br>
              <a:rPr lang="ru-RU" sz="1600" dirty="0" smtClean="0"/>
            </a:br>
            <a:r>
              <a:rPr lang="ru-RU" sz="1600" dirty="0" smtClean="0"/>
              <a:t>детский сад № 5 «Родничок» комбинированного вида с. Сарыг-Сеп</a:t>
            </a:r>
            <a:endParaRPr lang="ru-RU" sz="1600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071" y="1988840"/>
            <a:ext cx="6194425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581128"/>
            <a:ext cx="3640137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9778" y="1259518"/>
            <a:ext cx="1657177" cy="1458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071" y="3253793"/>
            <a:ext cx="2481263" cy="248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72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Устали? Немного отдохнём.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95645"/>
            <a:ext cx="1541463" cy="264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592" y="3319620"/>
            <a:ext cx="1754601" cy="264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9710" y="2091949"/>
            <a:ext cx="2684968" cy="2455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037" y="3284984"/>
            <a:ext cx="2647950" cy="264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224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1" y="-19178"/>
            <a:ext cx="9242426" cy="6919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7164" y="6206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Учись держать карандаш правильно!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30" y="1556792"/>
            <a:ext cx="8228068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9752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13" y="-30163"/>
            <a:ext cx="9242426" cy="6919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15616" y="692696"/>
            <a:ext cx="69127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900" algn="just">
              <a:spcAft>
                <a:spcPts val="0"/>
              </a:spcAft>
            </a:pPr>
            <a:r>
              <a:rPr lang="ru-RU" sz="2400" b="1" dirty="0">
                <a:solidFill>
                  <a:srgbClr val="000000"/>
                </a:solidFill>
                <a:latin typeface="Times New Roman"/>
                <a:ea typeface="Times New Roman"/>
              </a:rPr>
              <a:t>Упражнение «Диктант»</a:t>
            </a:r>
            <a:endParaRPr lang="ru-RU" sz="2400" dirty="0">
              <a:latin typeface="Times New Roman"/>
              <a:ea typeface="Times New Roman"/>
            </a:endParaRPr>
          </a:p>
          <a:p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Детям нужно нарисовать диктант по клеточкам и раскрасить получившуюся фигуру</a:t>
            </a:r>
            <a:endParaRPr lang="ru-RU" dirty="0"/>
          </a:p>
        </p:txBody>
      </p:sp>
      <p:pic>
        <p:nvPicPr>
          <p:cNvPr id="2050" name="Picture 2" descr="C:\Users\1037237\Desktop\06-serdc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47" y="1844824"/>
            <a:ext cx="8136905" cy="3829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706" y="259904"/>
            <a:ext cx="1820863" cy="2316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4491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13" y="-30163"/>
            <a:ext cx="9242426" cy="6919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03548" y="116632"/>
            <a:ext cx="813690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900" algn="just">
              <a:spcAft>
                <a:spcPts val="0"/>
              </a:spcAft>
            </a:pPr>
            <a:r>
              <a:rPr lang="ru-RU" sz="2400" b="1" dirty="0">
                <a:solidFill>
                  <a:srgbClr val="000000"/>
                </a:solidFill>
                <a:latin typeface="Times New Roman"/>
                <a:ea typeface="Times New Roman"/>
              </a:rPr>
              <a:t>Игра «Найди отличия»</a:t>
            </a:r>
            <a:endParaRPr lang="ru-RU" sz="2400" dirty="0">
              <a:latin typeface="Times New Roman"/>
              <a:ea typeface="Times New Roman"/>
            </a:endParaRPr>
          </a:p>
          <a:p>
            <a:pPr indent="342900" algn="just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Ребенок рисует любую несложную картинку (котик, домик и др.) и передает ее взрослому, а сам отворачива­ется. Взрослый дорисовывает несколько деталей и воз­вращает картинку. Ребенок должен заметить, что изме­нилось в рисунке. Затем взрослый и ребенок могут поменяться ролями. Игру можно проводить и с группой детей. В этом случае дети по очереди рисуют на доске ка­кой-либо рисунок и отворачиваются (при этом возмож­ность движения не ограничивается). Взрослый дорисо­вывает несколько деталей. Дети, взглянув на рисунок, должны сказать, какие изменения произошли.</a:t>
            </a:r>
            <a:endParaRPr lang="ru-RU" dirty="0">
              <a:solidFill>
                <a:srgbClr val="000000"/>
              </a:solidFill>
              <a:effectLst/>
              <a:latin typeface="Times New Roman"/>
              <a:ea typeface="Times New Roman"/>
            </a:endParaRPr>
          </a:p>
        </p:txBody>
      </p:sp>
      <p:pic>
        <p:nvPicPr>
          <p:cNvPr id="6146" name="Picture 2" descr="C:\Users\1037237\Desktop\hello_html_5a5281a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449" y="2794288"/>
            <a:ext cx="5857102" cy="406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Рабочий СТОЛ\Ноябрь, Декабрь 2020\картинки для презентации\Всё для презентации\stick-figure-animation-clip-art-png-favpng-3DTSji7jZQqGgTvhF5TPYLJZ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551" y="2629296"/>
            <a:ext cx="1600994" cy="1600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0917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35" y="-25066"/>
            <a:ext cx="9193212" cy="6883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298" y="2967252"/>
            <a:ext cx="4937514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19603" y="536519"/>
            <a:ext cx="813690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900" algn="just"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</a:rPr>
              <a:t>Игра </a:t>
            </a:r>
            <a:r>
              <a:rPr lang="ru-RU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«Волшебный </a:t>
            </a: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</a:rPr>
              <a:t>лес»</a:t>
            </a:r>
            <a:endParaRPr lang="ru-RU" dirty="0">
              <a:latin typeface="Times New Roman"/>
              <a:ea typeface="Times New Roman"/>
            </a:endParaRPr>
          </a:p>
          <a:p>
            <a:pPr indent="342900" algn="just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Каждый участник игры (их может быть двое или больше) получает лист бумаги и карандаши. На листе кроме схематических изображений деревьев сделаны незаконченные изображения. Картинка может быть та­кой, как на 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рисунке. </a:t>
            </a:r>
          </a:p>
          <a:p>
            <a:pPr indent="342900" algn="just">
              <a:spcAft>
                <a:spcPts val="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Предложите ребёнку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нарисовать волшебный лес, а потом рассказать о нем интересную историю. 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Дорисуйте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изображение так, чтобы получилась картина леса. Незаконченные фигурки можно превра­тить во что угодно: в цветы, деревья, бабочки, птички, животные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  <a:endParaRPr lang="ru-RU" dirty="0">
              <a:latin typeface="Times New Roman"/>
              <a:ea typeface="Times New Roman"/>
            </a:endParaRPr>
          </a:p>
        </p:txBody>
      </p:sp>
      <p:pic>
        <p:nvPicPr>
          <p:cNvPr id="3080" name="Picture 8" descr="C:\Рабочий СТОЛ\Ноябрь, Декабрь 2020\картинки для презентации\Всё для презентации\MOI7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812" y="3602213"/>
            <a:ext cx="1579133" cy="1973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79" y="3222067"/>
            <a:ext cx="1463675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1607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-12700"/>
            <a:ext cx="9193213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935940" y="1268760"/>
            <a:ext cx="490583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342900" algn="just">
              <a:spcAft>
                <a:spcPts val="0"/>
              </a:spcAft>
            </a:pPr>
            <a:r>
              <a:rPr lang="ru-RU" sz="5400" b="1" i="1" dirty="0">
                <a:solidFill>
                  <a:srgbClr val="C00000"/>
                </a:solidFill>
                <a:latin typeface="Times New Roman"/>
                <a:ea typeface="Times New Roman"/>
              </a:rPr>
              <a:t>Спасибо всем</a:t>
            </a:r>
            <a:r>
              <a:rPr lang="ru-RU" sz="5400" b="1" i="1" dirty="0" smtClean="0">
                <a:solidFill>
                  <a:srgbClr val="C00000"/>
                </a:solidFill>
                <a:latin typeface="Times New Roman"/>
                <a:ea typeface="Times New Roman"/>
              </a:rPr>
              <a:t>!</a:t>
            </a:r>
          </a:p>
          <a:p>
            <a:pPr indent="342900" algn="just">
              <a:spcAft>
                <a:spcPts val="0"/>
              </a:spcAft>
            </a:pPr>
            <a:endParaRPr lang="ru-RU" dirty="0">
              <a:effectLst/>
              <a:latin typeface="Times New Roman"/>
              <a:ea typeface="Times New Roman"/>
            </a:endParaRP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585" y="2346323"/>
            <a:ext cx="5484415" cy="3098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0251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46680" y="0"/>
            <a:ext cx="9165351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70678" y="1916832"/>
            <a:ext cx="7056784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b="1" i="1" dirty="0">
                <a:solidFill>
                  <a:srgbClr val="C00000"/>
                </a:solidFill>
                <a:latin typeface="Times New Roman"/>
              </a:rPr>
              <a:t>Здравствуйте,</a:t>
            </a:r>
            <a:r>
              <a:rPr lang="ru-RU" sz="4000" b="1" i="1" dirty="0">
                <a:solidFill>
                  <a:srgbClr val="C00000"/>
                </a:solidFill>
                <a:latin typeface="Times New Roman"/>
                <a:ea typeface="Calibri"/>
              </a:rPr>
              <a:t> </a:t>
            </a:r>
            <a:br>
              <a:rPr lang="ru-RU" sz="4000" b="1" i="1" dirty="0">
                <a:solidFill>
                  <a:srgbClr val="C00000"/>
                </a:solidFill>
                <a:latin typeface="Times New Roman"/>
                <a:ea typeface="Calibri"/>
              </a:rPr>
            </a:br>
            <a:r>
              <a:rPr lang="ru-RU" sz="4000" b="1" i="1" dirty="0">
                <a:solidFill>
                  <a:srgbClr val="C00000"/>
                </a:solidFill>
                <a:latin typeface="Times New Roman"/>
                <a:ea typeface="Calibri"/>
              </a:rPr>
              <a:t>уважаемые родители и дети.</a:t>
            </a:r>
            <a:r>
              <a:rPr lang="ru-RU" sz="4000" i="1" dirty="0">
                <a:solidFill>
                  <a:srgbClr val="C00000"/>
                </a:solidFill>
                <a:latin typeface="Times New Roman"/>
                <a:ea typeface="Calibri"/>
              </a:rPr>
              <a:t/>
            </a:r>
            <a:br>
              <a:rPr lang="ru-RU" sz="4000" i="1" dirty="0">
                <a:solidFill>
                  <a:srgbClr val="C00000"/>
                </a:solidFill>
                <a:latin typeface="Times New Roman"/>
                <a:ea typeface="Calibri"/>
              </a:rPr>
            </a:b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43608" y="1052736"/>
            <a:ext cx="698477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i="1" dirty="0">
                <a:solidFill>
                  <a:srgbClr val="007033"/>
                </a:solidFill>
                <a:latin typeface="Times New Roman"/>
                <a:ea typeface="Calibri"/>
              </a:rPr>
              <a:t>Сопровождение проводится по программе </a:t>
            </a:r>
            <a:r>
              <a:rPr lang="ru-RU" sz="2000" i="1" dirty="0">
                <a:solidFill>
                  <a:srgbClr val="007033"/>
                </a:solidFill>
                <a:latin typeface="Times New Roman"/>
                <a:ea typeface="Calibri"/>
                <a:cs typeface="+mj-cs"/>
              </a:rPr>
              <a:t>психолого-педагогических занятий для детей 6-7 лет Куражевой Н.Ю. </a:t>
            </a:r>
            <a:endParaRPr lang="ru-RU" dirty="0">
              <a:solidFill>
                <a:srgbClr val="007033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096825" y="3426674"/>
            <a:ext cx="69127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42900" algn="just"/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</a:rPr>
              <a:t>Если ребёнок не может справиться с заданием, помогите ему.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798031" y="3933056"/>
            <a:ext cx="76328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900" algn="just"/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</a:rPr>
              <a:t>Приветствие.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Посмотрите друг на друга и улыбнитесь!</a:t>
            </a:r>
            <a:endParaRPr lang="ru-RU" dirty="0">
              <a:latin typeface="Times New Roman"/>
              <a:ea typeface="Times New Roman"/>
            </a:endParaRPr>
          </a:p>
          <a:p>
            <a:pPr indent="342900" algn="just">
              <a:spcAft>
                <a:spcPts val="0"/>
              </a:spcAft>
            </a:pPr>
            <a:endParaRPr lang="ru-RU" dirty="0" smtClean="0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55776" y="4579387"/>
            <a:ext cx="1767353" cy="179668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512544"/>
            <a:ext cx="1695450" cy="17986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276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93049" y="-1193051"/>
            <a:ext cx="6866420" cy="9252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15616" y="465978"/>
            <a:ext cx="7776864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900" algn="just">
              <a:spcAft>
                <a:spcPts val="0"/>
              </a:spcAft>
            </a:pPr>
            <a:r>
              <a:rPr lang="ru-RU" sz="2400" b="1" dirty="0">
                <a:solidFill>
                  <a:srgbClr val="000000"/>
                </a:solidFill>
                <a:latin typeface="Times New Roman"/>
                <a:ea typeface="Times New Roman"/>
              </a:rPr>
              <a:t>Сказка «Обманный отдых»</a:t>
            </a:r>
            <a:endParaRPr lang="ru-RU" sz="2400" dirty="0">
              <a:latin typeface="Times New Roman"/>
              <a:ea typeface="Times New Roman"/>
            </a:endParaRPr>
          </a:p>
          <a:p>
            <a:pPr indent="342900" algn="just">
              <a:spcAft>
                <a:spcPts val="0"/>
              </a:spcAft>
            </a:pPr>
            <a:r>
              <a:rPr lang="ru-RU" i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Приближались 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холода. Все реже солнце появлялась на небе, где-то снег уже прикрыл землю, а ночи стали длин­ными и темными. Лес уснул до Весны.</a:t>
            </a:r>
            <a:endParaRPr lang="ru-RU" dirty="0">
              <a:latin typeface="Times New Roman"/>
              <a:ea typeface="Times New Roman"/>
            </a:endParaRPr>
          </a:p>
          <a:p>
            <a:pPr indent="342900" algn="just">
              <a:spcAft>
                <a:spcPts val="0"/>
              </a:spcAft>
            </a:pP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Но в школе жизнь продолжалась. После каникул, вер­нувшись в класс, ребята долго не могли наговориться о своих впечатлениях. Особенно увлекательными были ис­тории Лисенка. Он с утра до ночи смотрел телевизор и пересказывал друзьям фильмы и мультики.</a:t>
            </a:r>
            <a:endParaRPr lang="ru-RU" dirty="0">
              <a:latin typeface="Times New Roman"/>
              <a:ea typeface="Times New Roman"/>
            </a:endParaRPr>
          </a:p>
          <a:p>
            <a:pPr indent="342900" algn="just">
              <a:spcAft>
                <a:spcPts val="0"/>
              </a:spcAft>
            </a:pP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— А мне мама не разрешает долго смотреть телеви­зор,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— 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пожаловалась Белочка.</a:t>
            </a:r>
            <a:endParaRPr lang="ru-RU" dirty="0">
              <a:latin typeface="Times New Roman"/>
              <a:ea typeface="Times New Roman"/>
            </a:endParaRPr>
          </a:p>
          <a:p>
            <a:pPr indent="342900" algn="just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— 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Да и мне не разрешает,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—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ответил Лисенок.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—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Но как только родители заняты каким-то делом или легли спать, я сразу же использую счастливый момент, вклю­чаю телевизор и смотрю.</a:t>
            </a:r>
            <a:endParaRPr lang="ru-RU" dirty="0">
              <a:latin typeface="Times New Roman"/>
              <a:ea typeface="Times New Roman"/>
            </a:endParaRPr>
          </a:p>
          <a:p>
            <a:pPr indent="342900" algn="just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— 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Почему же взрослые такими вредными бывают, ни телевизор, ни компьютер не разрешают? Жалко им, что ли?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— 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обиженно спросил Зайчонок.</a:t>
            </a:r>
            <a:endParaRPr lang="ru-RU" dirty="0">
              <a:latin typeface="Times New Roman"/>
              <a:ea typeface="Times New Roman"/>
            </a:endParaRPr>
          </a:p>
          <a:p>
            <a:pPr indent="342900" algn="just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—  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Конечно жалко!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— 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вмешался в разговор учи­тель.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— 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Только не телевизор или компьютер, а своих любимых детей. Они хотят, чтобы вы, ребята, росли крепкими и здоровыми. Учеба отнимает много сил, по­этому дополнительные нагрузки принесут еще больше вреда здоровью. Полезнее будет бегать, играть на све­жем воздухе, полноценно питаться и своевременно ло­житься спать.</a:t>
            </a:r>
            <a:endParaRPr lang="ru-RU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9344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30054" y="-1155949"/>
            <a:ext cx="6883895" cy="9144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520" y="332656"/>
            <a:ext cx="8136904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900" algn="just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— 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Но ведь нельзя же детей от любимых занятий во время отдыха отрывать?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— 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возмутился Волчонок.</a:t>
            </a:r>
            <a:endParaRPr lang="ru-RU" dirty="0">
              <a:latin typeface="Times New Roman"/>
              <a:ea typeface="Times New Roman"/>
            </a:endParaRPr>
          </a:p>
          <a:p>
            <a:pPr indent="342900" algn="just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— 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Это обманный отдых! Если занятия, хоть и люби­мые, ухудшают зрение и память, способствуют усталос­ти, перевозбуждению, то зачем они нужны дорогому сы­ночку или доченьке?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— 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продолжал учитель Еж.</a:t>
            </a:r>
            <a:endParaRPr lang="ru-RU" dirty="0">
              <a:latin typeface="Times New Roman"/>
              <a:ea typeface="Times New Roman"/>
            </a:endParaRPr>
          </a:p>
          <a:p>
            <a:pPr indent="342900" algn="just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— 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Но у меня прекрасная память, я все </a:t>
            </a:r>
            <a:r>
              <a:rPr lang="ru-RU" i="1" dirty="0" err="1">
                <a:solidFill>
                  <a:srgbClr val="000000"/>
                </a:solidFill>
                <a:latin typeface="Times New Roman"/>
                <a:ea typeface="Times New Roman"/>
              </a:rPr>
              <a:t>телепередачки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 наизусть помню,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— 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похвастался Лисенок.</a:t>
            </a:r>
            <a:endParaRPr lang="ru-RU" dirty="0">
              <a:latin typeface="Times New Roman"/>
              <a:ea typeface="Times New Roman"/>
            </a:endParaRPr>
          </a:p>
          <a:p>
            <a:pPr indent="342900" algn="just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— 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Да, это точно, он так здорово их нам рассказы­вал,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— 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подтвердил Волчонок.</a:t>
            </a:r>
            <a:endParaRPr lang="ru-RU" dirty="0">
              <a:latin typeface="Times New Roman"/>
              <a:ea typeface="Times New Roman"/>
            </a:endParaRPr>
          </a:p>
          <a:p>
            <a:pPr indent="342900" algn="just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— бее 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яркое, удивительное запоминается легко, вы­тесняя нужные, но не всегда интересные события или зна­ния,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— 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объяснял учитель.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— 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Вот попробуй, вспомни сей­час таблицу умножения?</a:t>
            </a:r>
            <a:endParaRPr lang="ru-RU" dirty="0">
              <a:latin typeface="Times New Roman"/>
              <a:ea typeface="Times New Roman"/>
            </a:endParaRPr>
          </a:p>
          <a:p>
            <a:pPr indent="342900" algn="just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— 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Всю?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— 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удивился Лисенок.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— 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Ноя помню самые лег­кие примеры, а сложные, наверное, все за каникулы поза­были.</a:t>
            </a:r>
            <a:endParaRPr lang="ru-RU" dirty="0">
              <a:latin typeface="Times New Roman"/>
              <a:ea typeface="Times New Roman"/>
            </a:endParaRPr>
          </a:p>
          <a:p>
            <a:pPr indent="342900" algn="just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—  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Но почему же? Я помню!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— 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возразила Белочка. И протараторила таблицу в один миг.</a:t>
            </a:r>
            <a:endParaRPr lang="ru-RU" dirty="0">
              <a:latin typeface="Times New Roman"/>
              <a:ea typeface="Times New Roman"/>
            </a:endParaRPr>
          </a:p>
          <a:p>
            <a:pPr indent="342900" algn="just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— 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И мы тоже помним!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— 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ответили Волчонок и Зайчо­нок.</a:t>
            </a:r>
            <a:endParaRPr lang="ru-RU" dirty="0">
              <a:latin typeface="Times New Roman"/>
              <a:ea typeface="Times New Roman"/>
            </a:endParaRPr>
          </a:p>
          <a:p>
            <a:pPr indent="342900" algn="just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— 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Правильно!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— 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продолжал учитель.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— 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Потому что вы как следует отдыхали и в вашей памяти телепередачи не поселились.</a:t>
            </a:r>
            <a:endParaRPr lang="ru-RU" dirty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indent="342900" algn="just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— 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Но зато они интереснее, чем таблица,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— 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провор­чал Лисенок.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— 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А отдыхать мне не нужно, я и так хорошо смогу учиться</a:t>
            </a:r>
            <a:r>
              <a:rPr lang="ru-RU" i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  <a:endParaRPr lang="ru-RU" dirty="0"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47488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13" y="-30163"/>
            <a:ext cx="9242426" cy="6919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59532" y="404664"/>
            <a:ext cx="8424936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900" algn="just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— 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Вот и Поющий Цветок тоже так думал, а получи­лось совсем по-другому,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— 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сказал учитель.</a:t>
            </a:r>
            <a:endParaRPr lang="ru-RU" dirty="0">
              <a:latin typeface="Times New Roman"/>
              <a:ea typeface="Times New Roman"/>
            </a:endParaRPr>
          </a:p>
          <a:p>
            <a:pPr indent="342900" algn="just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— 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Вы расскажете нам историю о нем?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— 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попросили ученики и устроились поудобнее...</a:t>
            </a:r>
            <a:endParaRPr lang="ru-RU" dirty="0">
              <a:latin typeface="Times New Roman"/>
              <a:ea typeface="Times New Roman"/>
            </a:endParaRPr>
          </a:p>
          <a:p>
            <a:pPr indent="342900" algn="just">
              <a:spcAft>
                <a:spcPts val="0"/>
              </a:spcAft>
            </a:pP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«В одном доме жил-был Поющий Цветок. Вообще-то, это комнатное растение с длинным зеленым стеблем и листьями, похожими на гладкие атласные ленты. Но раз в год, в начале лета, у него появлялись чудесные цветы, ко­торые напоминали крупные золотистые колокольчики. Они мелодично звенели, когда Цветок поливали или рыхлили его землю. Но самое удивительное пение этих колокольчиков можно было услышать на закате летнего дня. Все расте­ния и птицы замирали в эти минуты и наслаждались вол­шебными звуками. Но эта песня отнимала много сил у По­ющего Цветка, ему требовался отдых. Цветок ставили в темное место, чтобы листья замедляли свой рост и не вытягивали из клубня питательные вещества. Затем его подкармливали, удобряли, и на следующий год он продол­жал радовать всех своим пением. Но однажды Поющий Цветок очень загордился собой</a:t>
            </a:r>
            <a:r>
              <a:rPr lang="ru-RU" i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:</a:t>
            </a:r>
          </a:p>
          <a:p>
            <a:pPr indent="342900" algn="just">
              <a:spcAft>
                <a:spcPts val="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— 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Я могу своим пением покорить весь мир!</a:t>
            </a:r>
            <a:endParaRPr lang="ru-RU" dirty="0">
              <a:latin typeface="Times New Roman"/>
              <a:ea typeface="Times New Roman"/>
            </a:endParaRPr>
          </a:p>
          <a:p>
            <a:pPr indent="342900" algn="just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— 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Как же ты будешь покорять, если большую полови­ну своей жизни ты спишь?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— 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возразил ему Воробей, кото­рый примостился на подоконнике.</a:t>
            </a:r>
            <a:endParaRPr lang="ru-RU" dirty="0">
              <a:latin typeface="Times New Roman"/>
              <a:ea typeface="Times New Roman"/>
            </a:endParaRPr>
          </a:p>
          <a:p>
            <a:pPr indent="342900" algn="just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— 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А я не буду спать! Буду петь круглый год!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— 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отве­тил Поющий Цветок.</a:t>
            </a:r>
            <a:endParaRPr lang="ru-RU" dirty="0">
              <a:latin typeface="Times New Roman"/>
              <a:ea typeface="Times New Roman"/>
            </a:endParaRPr>
          </a:p>
          <a:p>
            <a:pPr indent="342900" algn="just">
              <a:spcAft>
                <a:spcPts val="0"/>
              </a:spcAft>
            </a:pPr>
            <a:endParaRPr lang="ru-RU" i="1" dirty="0">
              <a:solidFill>
                <a:srgbClr val="000000"/>
              </a:solidFill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087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13" y="-30163"/>
            <a:ext cx="9242426" cy="6919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472" y="836712"/>
            <a:ext cx="7036007" cy="4680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89248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13" y="-30163"/>
            <a:ext cx="9242426" cy="6919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4" y="548680"/>
            <a:ext cx="820891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900" algn="just">
              <a:spcAft>
                <a:spcPts val="0"/>
              </a:spcAft>
            </a:pP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Так он и сделал. Перелетные птицы улетели в теп­лые края, деревья сбросили листву, все готовились к от­дыху. Но Цветок продолжал петь, правда, меньше радости звучало в его мелодиях, меньше волшебства. Может быть, потому, что против всех законов природы Поющий Цветок отказывал себе в отдыхе? Скоро изменились его колокольчики, они стали бледными и вялыми. А песня ис­чезла совсем.</a:t>
            </a:r>
            <a:endParaRPr lang="ru-RU" dirty="0">
              <a:latin typeface="Times New Roman"/>
              <a:ea typeface="Times New Roman"/>
            </a:endParaRPr>
          </a:p>
          <a:p>
            <a:pPr indent="342900" algn="just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—  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Что же ты не поешь?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— 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спросил его Воробей,</a:t>
            </a:r>
            <a:endParaRPr lang="ru-RU" dirty="0">
              <a:latin typeface="Times New Roman"/>
              <a:ea typeface="Times New Roman"/>
            </a:endParaRPr>
          </a:p>
          <a:p>
            <a:pPr indent="342900" algn="just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— 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Не могу, не получается,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— 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грустно ответил Цве­ток.</a:t>
            </a:r>
            <a:endParaRPr lang="ru-RU" dirty="0">
              <a:latin typeface="Times New Roman"/>
              <a:ea typeface="Times New Roman"/>
            </a:endParaRPr>
          </a:p>
          <a:p>
            <a:pPr indent="342900" algn="just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—  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Конечно!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— 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произнес Воробей.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— 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Ведь ты потра­тил все силы, а новых не накопил. Нам, воробьям, как все­му живому, тоже нужно накапливать силы, о не только их тратить. Поэтому мы кушаем разнообразную пищу, спим нужное количество времени, дышим свежим возду­хом. А иначе крылышки слабеют, глазки тускнеют, так и заболеть недолго</a:t>
            </a:r>
            <a:r>
              <a:rPr lang="ru-RU" i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</a:p>
          <a:p>
            <a:pPr indent="342900" algn="just">
              <a:spcAft>
                <a:spcPts val="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— 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По-моему, я уже заболел, голоса совсем нет. Что же теперь мне делать?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— 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спросил приунывший Цветок.</a:t>
            </a:r>
            <a:endParaRPr lang="ru-RU" dirty="0">
              <a:latin typeface="Times New Roman"/>
              <a:ea typeface="Times New Roman"/>
            </a:endParaRPr>
          </a:p>
          <a:p>
            <a:pPr indent="342900" algn="just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— 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Теперь уж лечиться, а затем отдыхать, чтобы сле­дующим летом ты смог нас вновь радовать волшебным пением своих колокольчиков,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— 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посоветовал Поющему Цветку Воробей».</a:t>
            </a:r>
            <a:endParaRPr lang="ru-RU" dirty="0">
              <a:latin typeface="Times New Roman"/>
              <a:ea typeface="Times New Roman"/>
            </a:endParaRPr>
          </a:p>
          <a:p>
            <a:pPr indent="342900" algn="just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— 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Грустная история,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— 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заметила Белочка.</a:t>
            </a:r>
            <a:endParaRPr lang="ru-RU" dirty="0">
              <a:latin typeface="Times New Roman"/>
              <a:ea typeface="Times New Roman"/>
            </a:endParaRPr>
          </a:p>
          <a:p>
            <a:pPr indent="342900" algn="just">
              <a:spcAft>
                <a:spcPts val="0"/>
              </a:spcAft>
            </a:pPr>
            <a:endParaRPr lang="ru-RU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85723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39552" y="980728"/>
            <a:ext cx="8064896" cy="49675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900" algn="just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— 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Но я думаю, что потом все хорошо закончилось,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— 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приободрил учеников Еж,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— 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и Поющий Цветок в летние вечера где-то поет.</a:t>
            </a:r>
            <a:endParaRPr lang="ru-RU" dirty="0">
              <a:latin typeface="Times New Roman"/>
              <a:ea typeface="Times New Roman"/>
            </a:endParaRPr>
          </a:p>
          <a:p>
            <a:pPr indent="342900" algn="just">
              <a:spcAft>
                <a:spcPts val="0"/>
              </a:spcAft>
            </a:pP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—  Так, с отдыхом все понятно, а как же мне успеть все, что я хочу, и что нужно мне сделать?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— 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спросил рас­терявшийся Лисенок.</a:t>
            </a:r>
            <a:endParaRPr lang="ru-RU" dirty="0">
              <a:latin typeface="Times New Roman"/>
              <a:ea typeface="Times New Roman"/>
            </a:endParaRPr>
          </a:p>
          <a:p>
            <a:pPr indent="342900" algn="just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— 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Для этого многие школьники соблюдают режим дня. То есть расписание, примерное время своих дел, игр, заня­тий, еды, прогулки и сна. Вы еще не пробовали этого сде­лать?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— 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спросил учитель.</a:t>
            </a:r>
            <a:endParaRPr lang="ru-RU" dirty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indent="342900" algn="just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— 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Нет!!!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— 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ответили ребята.</a:t>
            </a:r>
            <a:endParaRPr lang="ru-RU" dirty="0">
              <a:latin typeface="Times New Roman"/>
              <a:ea typeface="Times New Roman"/>
            </a:endParaRPr>
          </a:p>
          <a:p>
            <a:pPr indent="342900" algn="just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—  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Тогда я предлагаю всем продумать режим дня вме­сте со своими родителями и завтра поделиться резуль­татами,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— 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предложил учитель Еж.</a:t>
            </a:r>
            <a:endParaRPr lang="ru-RU" dirty="0">
              <a:latin typeface="Times New Roman"/>
              <a:ea typeface="Times New Roman"/>
            </a:endParaRPr>
          </a:p>
          <a:p>
            <a:pPr indent="342900" algn="just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После того как дети прослушали сказку, ведущий просит их поделиться впечатлениями от услышанного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</a:p>
          <a:p>
            <a:pPr indent="342900" algn="just">
              <a:spcAft>
                <a:spcPts val="0"/>
              </a:spcAft>
            </a:pPr>
            <a:endParaRPr lang="ru-RU" dirty="0">
              <a:solidFill>
                <a:srgbClr val="000000"/>
              </a:solidFill>
              <a:effectLst/>
              <a:latin typeface="Times New Roman"/>
              <a:ea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Задайте ребёнку вопросы.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О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чем эта сказка? Чему она</a:t>
            </a:r>
            <a:r>
              <a:rPr lang="ru-RU" dirty="0">
                <a:latin typeface="Times New Roman"/>
                <a:ea typeface="Times New Roman"/>
              </a:rPr>
              <a:t> 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учит? 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Какие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чувства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вызывает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эта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сказка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? Какие</a:t>
            </a:r>
            <a:r>
              <a:rPr lang="ru-RU" dirty="0">
                <a:latin typeface="Times New Roman"/>
                <a:ea typeface="Times New Roman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эпизоды вызвали радостные</a:t>
            </a:r>
            <a:r>
              <a:rPr lang="ru-RU" dirty="0">
                <a:latin typeface="Times New Roman"/>
                <a:ea typeface="Times New Roman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чувства, какие —  грустные? Как конкретно</a:t>
            </a:r>
            <a:r>
              <a:rPr lang="ru-RU" dirty="0">
                <a:latin typeface="Times New Roman"/>
                <a:ea typeface="Times New Roman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мы это знание</a:t>
            </a:r>
            <a:r>
              <a:rPr lang="ru-RU" dirty="0">
                <a:latin typeface="Times New Roman"/>
                <a:ea typeface="Times New Roman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будем использовать в своей</a:t>
            </a:r>
            <a:r>
              <a:rPr lang="ru-RU" dirty="0">
                <a:latin typeface="Times New Roman"/>
                <a:ea typeface="Times New Roman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жизни?</a:t>
            </a:r>
            <a:r>
              <a:rPr lang="ru-RU" dirty="0">
                <a:latin typeface="Times New Roman"/>
                <a:ea typeface="Times New Roman"/>
              </a:rPr>
              <a:t> </a:t>
            </a:r>
            <a:endParaRPr lang="ru-RU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13723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39552" y="1028343"/>
            <a:ext cx="777686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900" algn="just">
              <a:spcAft>
                <a:spcPts val="0"/>
              </a:spcAft>
            </a:pPr>
            <a:r>
              <a:rPr lang="ru-RU" sz="2400" b="1" dirty="0">
                <a:solidFill>
                  <a:srgbClr val="000000"/>
                </a:solidFill>
                <a:latin typeface="Times New Roman"/>
                <a:ea typeface="Times New Roman"/>
              </a:rPr>
              <a:t>Упражнение «Распорядок дня»</a:t>
            </a:r>
            <a:endParaRPr lang="ru-RU" sz="2400" dirty="0">
              <a:latin typeface="Times New Roman"/>
              <a:ea typeface="Times New Roman"/>
            </a:endParaRPr>
          </a:p>
          <a:p>
            <a:pPr indent="342900" algn="just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Ведущий раздает детям картинки с изображением различных действий. На картинках главный герой (это может быть лесной житель или маленький мальчик/де­вочка) делает следующее:</a:t>
            </a:r>
            <a:endParaRPr lang="ru-RU" dirty="0">
              <a:latin typeface="Times New Roman"/>
              <a:ea typeface="Times New Roman"/>
            </a:endParaRPr>
          </a:p>
          <a:p>
            <a:pPr indent="342900" algn="just"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  <a:sym typeface="Symbol"/>
              </a:rPr>
              <a:t></a:t>
            </a:r>
            <a:r>
              <a:rPr lang="ru-RU" dirty="0">
                <a:latin typeface="Times New Roman"/>
                <a:ea typeface="Times New Roman"/>
              </a:rPr>
              <a:t> 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просыпается утром и встает с постели;</a:t>
            </a:r>
            <a:endParaRPr lang="ru-RU" dirty="0">
              <a:latin typeface="Times New Roman"/>
              <a:ea typeface="Times New Roman"/>
            </a:endParaRPr>
          </a:p>
          <a:p>
            <a:pPr indent="342900" algn="just"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  <a:sym typeface="Symbol"/>
              </a:rPr>
              <a:t></a:t>
            </a:r>
            <a:r>
              <a:rPr lang="ru-RU" dirty="0">
                <a:latin typeface="Times New Roman"/>
                <a:ea typeface="Times New Roman"/>
              </a:rPr>
              <a:t> 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умывается и чистит зубы;</a:t>
            </a:r>
            <a:endParaRPr lang="ru-RU" dirty="0">
              <a:latin typeface="Times New Roman"/>
              <a:ea typeface="Times New Roman"/>
            </a:endParaRPr>
          </a:p>
          <a:p>
            <a:pPr indent="342900" algn="just"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  <a:sym typeface="Symbol"/>
              </a:rPr>
              <a:t></a:t>
            </a:r>
            <a:r>
              <a:rPr lang="ru-RU" dirty="0">
                <a:latin typeface="Times New Roman"/>
                <a:ea typeface="Times New Roman"/>
              </a:rPr>
              <a:t> 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делает зарядку;</a:t>
            </a:r>
            <a:endParaRPr lang="ru-RU" dirty="0">
              <a:latin typeface="Times New Roman"/>
              <a:ea typeface="Times New Roman"/>
            </a:endParaRPr>
          </a:p>
          <a:p>
            <a:pPr indent="342900" algn="just"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  <a:sym typeface="Symbol"/>
              </a:rPr>
              <a:t></a:t>
            </a:r>
            <a:r>
              <a:rPr lang="ru-RU" dirty="0">
                <a:latin typeface="Times New Roman"/>
                <a:ea typeface="Times New Roman"/>
              </a:rPr>
              <a:t> 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завтракает;</a:t>
            </a:r>
            <a:endParaRPr lang="ru-RU" dirty="0">
              <a:latin typeface="Times New Roman"/>
              <a:ea typeface="Times New Roman"/>
            </a:endParaRPr>
          </a:p>
          <a:p>
            <a:pPr indent="342900" algn="just"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  <a:sym typeface="Symbol"/>
              </a:rPr>
              <a:t></a:t>
            </a:r>
            <a:r>
              <a:rPr lang="ru-RU" dirty="0">
                <a:latin typeface="Times New Roman"/>
                <a:ea typeface="Times New Roman"/>
              </a:rPr>
              <a:t> 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идет в школу;</a:t>
            </a:r>
            <a:endParaRPr lang="ru-RU" dirty="0">
              <a:latin typeface="Times New Roman"/>
              <a:ea typeface="Times New Roman"/>
            </a:endParaRPr>
          </a:p>
          <a:p>
            <a:pPr indent="342900" algn="just"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  <a:sym typeface="Symbol"/>
              </a:rPr>
              <a:t></a:t>
            </a:r>
            <a:r>
              <a:rPr lang="ru-RU" dirty="0">
                <a:latin typeface="Times New Roman"/>
                <a:ea typeface="Times New Roman"/>
              </a:rPr>
              <a:t> 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играет;</a:t>
            </a:r>
            <a:endParaRPr lang="ru-RU" dirty="0">
              <a:latin typeface="Times New Roman"/>
              <a:ea typeface="Times New Roman"/>
            </a:endParaRPr>
          </a:p>
          <a:p>
            <a:pPr indent="342900" algn="just"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  <a:sym typeface="Symbol"/>
              </a:rPr>
              <a:t></a:t>
            </a:r>
            <a:r>
              <a:rPr lang="ru-RU" dirty="0">
                <a:latin typeface="Times New Roman"/>
                <a:ea typeface="Times New Roman"/>
              </a:rPr>
              <a:t> 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делает уроки;</a:t>
            </a:r>
            <a:endParaRPr lang="ru-RU" b="1" dirty="0">
              <a:latin typeface="Times New Roman"/>
              <a:ea typeface="Times New Roman"/>
            </a:endParaRPr>
          </a:p>
          <a:p>
            <a:pPr indent="342900" algn="just"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  <a:sym typeface="Symbol"/>
              </a:rPr>
              <a:t></a:t>
            </a:r>
            <a:r>
              <a:rPr lang="ru-RU" dirty="0">
                <a:latin typeface="Times New Roman"/>
                <a:ea typeface="Times New Roman"/>
              </a:rPr>
              <a:t> 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ужинает;</a:t>
            </a:r>
            <a:endParaRPr lang="ru-RU" dirty="0">
              <a:latin typeface="Times New Roman"/>
              <a:ea typeface="Times New Roman"/>
            </a:endParaRPr>
          </a:p>
          <a:p>
            <a:pPr indent="342900" algn="just"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  <a:sym typeface="Symbol"/>
              </a:rPr>
              <a:t></a:t>
            </a:r>
            <a:r>
              <a:rPr lang="ru-RU" dirty="0">
                <a:latin typeface="Times New Roman"/>
                <a:ea typeface="Times New Roman"/>
              </a:rPr>
              <a:t> 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 читает;</a:t>
            </a:r>
            <a:endParaRPr lang="ru-RU" dirty="0">
              <a:latin typeface="Times New Roman"/>
              <a:ea typeface="Times New Roman"/>
            </a:endParaRPr>
          </a:p>
          <a:p>
            <a:pPr indent="342900" algn="just"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  <a:sym typeface="Symbol"/>
              </a:rPr>
              <a:t></a:t>
            </a:r>
            <a:r>
              <a:rPr lang="ru-RU" dirty="0">
                <a:latin typeface="Times New Roman"/>
                <a:ea typeface="Times New Roman"/>
              </a:rPr>
              <a:t> 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принимает ванну; готовится ко сну;</a:t>
            </a:r>
            <a:endParaRPr lang="ru-RU" dirty="0">
              <a:latin typeface="Times New Roman"/>
              <a:ea typeface="Times New Roman"/>
            </a:endParaRPr>
          </a:p>
          <a:p>
            <a:pPr indent="342900" algn="just"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  <a:sym typeface="Symbol"/>
              </a:rPr>
              <a:t></a:t>
            </a:r>
            <a:r>
              <a:rPr lang="ru-RU" dirty="0">
                <a:latin typeface="Times New Roman"/>
                <a:ea typeface="Times New Roman"/>
              </a:rPr>
              <a:t> 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ложится спать.</a:t>
            </a:r>
            <a:endParaRPr lang="ru-RU" dirty="0">
              <a:latin typeface="Times New Roman"/>
              <a:ea typeface="Times New Roman"/>
            </a:endParaRPr>
          </a:p>
          <a:p>
            <a:pPr indent="342900" algn="just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Дети рассматривают рисунки и рассказывают исто­рию о распорядке дня главного героя.</a:t>
            </a:r>
            <a:endParaRPr lang="ru-RU" dirty="0">
              <a:effectLst/>
              <a:latin typeface="Times New Roman"/>
              <a:ea typeface="Times New Roman"/>
            </a:endParaRPr>
          </a:p>
        </p:txBody>
      </p:sp>
      <p:pic>
        <p:nvPicPr>
          <p:cNvPr id="5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7337" y="2132856"/>
            <a:ext cx="1590675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1069" y="2114631"/>
            <a:ext cx="1096963" cy="109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211594"/>
            <a:ext cx="950913" cy="101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298" y="3475166"/>
            <a:ext cx="1262063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0885" y="116632"/>
            <a:ext cx="1350183" cy="134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2421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384</TotalTime>
  <Words>1408</Words>
  <Application>Microsoft Office PowerPoint</Application>
  <PresentationFormat>Экран (4:3)</PresentationFormat>
  <Paragraphs>68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Муниципальное бюджетное образовательное учреждение детский сад № 5 «Родничок» комбинированного вида с. Сарыг-Сеп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Устали? Немного отдохнём.</vt:lpstr>
      <vt:lpstr>Учись держать карандаш правильно!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Валентина</dc:creator>
  <cp:lastModifiedBy>1037237</cp:lastModifiedBy>
  <cp:revision>19</cp:revision>
  <dcterms:created xsi:type="dcterms:W3CDTF">2021-01-07T12:35:45Z</dcterms:created>
  <dcterms:modified xsi:type="dcterms:W3CDTF">2021-01-18T07:40:05Z</dcterms:modified>
</cp:coreProperties>
</file>