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6" r:id="rId4"/>
    <p:sldId id="267" r:id="rId5"/>
    <p:sldId id="258" r:id="rId6"/>
    <p:sldId id="268" r:id="rId7"/>
    <p:sldId id="261" r:id="rId8"/>
    <p:sldId id="263" r:id="rId9"/>
    <p:sldId id="269" r:id="rId10"/>
    <p:sldId id="259"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22" y="0"/>
            <a:ext cx="9124255" cy="687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20688"/>
            <a:ext cx="70532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059524" y="2314796"/>
            <a:ext cx="3421899" cy="1123384"/>
          </a:xfrm>
          <a:prstGeom prst="rect">
            <a:avLst/>
          </a:prstGeom>
        </p:spPr>
        <p:txBody>
          <a:bodyPr wrap="none">
            <a:spAutoFit/>
          </a:bodyPr>
          <a:lstStyle/>
          <a:p>
            <a:r>
              <a:rPr lang="ru-RU" sz="6700" b="1" dirty="0">
                <a:solidFill>
                  <a:srgbClr val="C00000"/>
                </a:solidFill>
                <a:latin typeface="Times New Roman" pitchFamily="18" charset="0"/>
                <a:ea typeface="+mj-ea"/>
                <a:cs typeface="Times New Roman" pitchFamily="18" charset="0"/>
              </a:rPr>
              <a:t>«Страх»</a:t>
            </a:r>
            <a:endParaRPr lang="ru-RU" dirty="0"/>
          </a:p>
        </p:txBody>
      </p:sp>
      <p:sp>
        <p:nvSpPr>
          <p:cNvPr id="5" name="Прямоугольник 4"/>
          <p:cNvSpPr/>
          <p:nvPr/>
        </p:nvSpPr>
        <p:spPr>
          <a:xfrm>
            <a:off x="991815" y="3675600"/>
            <a:ext cx="7557319" cy="1077218"/>
          </a:xfrm>
          <a:prstGeom prst="rect">
            <a:avLst/>
          </a:prstGeom>
        </p:spPr>
        <p:txBody>
          <a:bodyPr wrap="square">
            <a:spAutoFit/>
          </a:bodyPr>
          <a:lstStyle/>
          <a:p>
            <a:pPr algn="ctr"/>
            <a:r>
              <a:rPr lang="ru-RU" sz="3200" i="1" dirty="0">
                <a:solidFill>
                  <a:prstClr val="black"/>
                </a:solidFill>
                <a:latin typeface="Times New Roman" pitchFamily="18" charset="0"/>
                <a:ea typeface="+mj-ea"/>
                <a:cs typeface="Times New Roman" pitchFamily="18" charset="0"/>
              </a:rPr>
              <a:t>занятие для дистанционного обучения для детей 4-5 лет</a:t>
            </a:r>
            <a:endParaRPr lang="ru-RU" sz="32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941168"/>
            <a:ext cx="364013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667" y="1528189"/>
            <a:ext cx="271303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214209"/>
            <a:ext cx="1639887"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05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33338"/>
            <a:ext cx="9199563"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548680"/>
            <a:ext cx="8568952" cy="5016758"/>
          </a:xfrm>
          <a:prstGeom prst="rect">
            <a:avLst/>
          </a:prstGeom>
        </p:spPr>
        <p:txBody>
          <a:bodyPr wrap="square">
            <a:spAutoFit/>
          </a:bodyPr>
          <a:lstStyle/>
          <a:p>
            <a:pPr algn="ctr"/>
            <a:r>
              <a:rPr lang="ru-RU" sz="3200" b="1" dirty="0">
                <a:solidFill>
                  <a:srgbClr val="C00000"/>
                </a:solidFill>
              </a:rPr>
              <a:t>Домашнее задание для родителей </a:t>
            </a:r>
            <a:endParaRPr lang="ru-RU" sz="3200" b="1" dirty="0" smtClean="0">
              <a:solidFill>
                <a:srgbClr val="C00000"/>
              </a:solidFill>
            </a:endParaRPr>
          </a:p>
          <a:p>
            <a:pPr marL="342900" indent="-342900">
              <a:buAutoNum type="arabicPeriod"/>
            </a:pPr>
            <a:r>
              <a:rPr lang="ru-RU" dirty="0" smtClean="0"/>
              <a:t>Прочитайте </a:t>
            </a:r>
            <a:r>
              <a:rPr lang="ru-RU" dirty="0"/>
              <a:t>ребенку английскую сказку в обработке С. Михалкова «Три поросенка». Особое внимание обратите на эпизод, в котором описывается, как поросята убегают от волка и дрожат от страха. «И вдруг поросята увидели настоящего живого волка. Он стоял за большим деревом, и у него был такой страшный вид, такие злые глаза и такая зубастая пасть, что у Ниф-Нифа и Нуф-Нуфа по спинкам пробежал холодок и тонкие хвостики мелко-мелко задрожали. Бедные поросята не могли даже пошевелиться от страха. Волк приготовился к прыжку, щелкнул зубами, моргнул правым глазом, но поросята вдруг опомнились и, визжа на весь лес, бросились наутек. Никогда еще им не приходилось так быстро бегать! Сверкая пятками и поднимая тучи пыли, они неслись каждый к своему дому...» </a:t>
            </a:r>
          </a:p>
          <a:p>
            <a:pPr marL="342900" indent="-342900">
              <a:buAutoNum type="arabicPeriod"/>
            </a:pPr>
            <a:r>
              <a:rPr lang="ru-RU" dirty="0" smtClean="0"/>
              <a:t>Спросите </a:t>
            </a:r>
            <a:r>
              <a:rPr lang="ru-RU" dirty="0"/>
              <a:t>у ребенка, что чувствовали поросята, когда за ними гнался волк. </a:t>
            </a:r>
            <a:endParaRPr lang="ru-RU" dirty="0" smtClean="0"/>
          </a:p>
          <a:p>
            <a:pPr marL="342900" indent="-342900">
              <a:buAutoNum type="arabicPeriod"/>
            </a:pPr>
            <a:r>
              <a:rPr lang="ru-RU" dirty="0" smtClean="0"/>
              <a:t>Задайте </a:t>
            </a:r>
            <a:r>
              <a:rPr lang="ru-RU" dirty="0"/>
              <a:t>ребенку вопрос, боится ли он сам чего-нибудь или </a:t>
            </a:r>
            <a:r>
              <a:rPr lang="ru-RU" dirty="0" smtClean="0"/>
              <a:t>что нибудь</a:t>
            </a:r>
            <a:r>
              <a:rPr lang="ru-RU" dirty="0"/>
              <a:t>. </a:t>
            </a:r>
            <a:endParaRPr lang="ru-RU" dirty="0" smtClean="0"/>
          </a:p>
          <a:p>
            <a:pPr marL="342900" indent="-342900">
              <a:buAutoNum type="arabicPeriod"/>
            </a:pPr>
            <a:r>
              <a:rPr lang="ru-RU" dirty="0" smtClean="0"/>
              <a:t>Попросите </a:t>
            </a:r>
            <a:r>
              <a:rPr lang="ru-RU" dirty="0"/>
              <a:t>ребенка изобразить страх на лице. (Глаза широко закрыты. Брови чуть подняты кверху. Рот раскрыт, растянут в стороны.) </a:t>
            </a:r>
            <a:endParaRPr lang="ru-RU" dirty="0" smtClean="0"/>
          </a:p>
          <a:p>
            <a:pPr marL="342900" indent="-342900">
              <a:buAutoNum type="arabicPeriod"/>
            </a:pPr>
            <a:r>
              <a:rPr lang="ru-RU" dirty="0" smtClean="0"/>
              <a:t>Предложите </a:t>
            </a:r>
            <a:r>
              <a:rPr lang="ru-RU" dirty="0"/>
              <a:t>ребенку перерисовать испуганного поросенка и раскрасить его </a:t>
            </a:r>
          </a:p>
        </p:txBody>
      </p:sp>
    </p:spTree>
    <p:extLst>
      <p:ext uri="{BB962C8B-B14F-4D97-AF65-F5344CB8AC3E}">
        <p14:creationId xmlns:p14="http://schemas.microsoft.com/office/powerpoint/2010/main" val="299873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85738"/>
            <a:ext cx="9607550" cy="72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29871"/>
            <a:ext cx="6054292" cy="580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96" y="1499394"/>
            <a:ext cx="2071687"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02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85738"/>
            <a:ext cx="9607550" cy="72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11560" y="260648"/>
            <a:ext cx="8208912" cy="2277547"/>
          </a:xfrm>
          <a:prstGeom prst="rect">
            <a:avLst/>
          </a:prstGeom>
        </p:spPr>
        <p:txBody>
          <a:bodyPr wrap="square">
            <a:spAutoFit/>
          </a:bodyPr>
          <a:lstStyle/>
          <a:p>
            <a:pPr algn="ctr"/>
            <a:r>
              <a:rPr lang="ru-RU" sz="2200" i="1" dirty="0">
                <a:solidFill>
                  <a:srgbClr val="C00000"/>
                </a:solidFill>
                <a:latin typeface="Times New Roman"/>
                <a:ea typeface="Calibri"/>
                <a:cs typeface="+mj-cs"/>
              </a:rPr>
              <a:t>Сопровождение проводится по программе </a:t>
            </a:r>
            <a:r>
              <a:rPr lang="ru-RU" sz="2200" i="1" dirty="0" smtClean="0">
                <a:solidFill>
                  <a:srgbClr val="C00000"/>
                </a:solidFill>
                <a:latin typeface="Times New Roman"/>
                <a:ea typeface="Calibri"/>
                <a:cs typeface="+mj-cs"/>
              </a:rPr>
              <a:t>развитие и коррекция эмоционального мира дошкольников 4-6 лет </a:t>
            </a:r>
            <a:r>
              <a:rPr lang="ru-RU" sz="2200" i="1" dirty="0" err="1" smtClean="0">
                <a:solidFill>
                  <a:srgbClr val="C00000"/>
                </a:solidFill>
                <a:latin typeface="Times New Roman"/>
                <a:ea typeface="Calibri"/>
                <a:cs typeface="+mj-cs"/>
              </a:rPr>
              <a:t>Н.А.Пазухина</a:t>
            </a:r>
            <a:r>
              <a:rPr lang="ru-RU" sz="2200" i="1" dirty="0" smtClean="0">
                <a:solidFill>
                  <a:srgbClr val="C00000"/>
                </a:solidFill>
                <a:latin typeface="Times New Roman"/>
                <a:ea typeface="Calibri"/>
                <a:cs typeface="+mj-cs"/>
              </a:rPr>
              <a:t>.</a:t>
            </a:r>
            <a:r>
              <a:rPr lang="ru-RU" sz="2200" dirty="0">
                <a:solidFill>
                  <a:prstClr val="black"/>
                </a:solidFill>
                <a:ea typeface="+mj-ea"/>
                <a:cs typeface="+mj-cs"/>
              </a:rPr>
              <a:t/>
            </a:r>
            <a:br>
              <a:rPr lang="ru-RU" sz="2200" dirty="0">
                <a:solidFill>
                  <a:prstClr val="black"/>
                </a:solidFill>
                <a:ea typeface="+mj-ea"/>
                <a:cs typeface="+mj-cs"/>
              </a:rPr>
            </a:br>
            <a:r>
              <a:rPr lang="ru-RU" sz="4000" b="1" i="1" dirty="0" smtClean="0">
                <a:solidFill>
                  <a:srgbClr val="C00000"/>
                </a:solidFill>
                <a:latin typeface="Times New Roman"/>
                <a:ea typeface="+mj-ea"/>
                <a:cs typeface="+mj-cs"/>
              </a:rPr>
              <a:t>Здравствуйте,</a:t>
            </a:r>
            <a:r>
              <a:rPr lang="ru-RU" sz="4000" b="1" i="1" dirty="0" smtClean="0">
                <a:solidFill>
                  <a:srgbClr val="C00000"/>
                </a:solidFill>
                <a:latin typeface="Times New Roman"/>
                <a:ea typeface="Calibri"/>
                <a:cs typeface="+mj-cs"/>
              </a:rPr>
              <a:t> </a:t>
            </a:r>
            <a:r>
              <a:rPr lang="ru-RU" sz="4000" b="1" i="1" dirty="0">
                <a:solidFill>
                  <a:srgbClr val="C00000"/>
                </a:solidFill>
                <a:latin typeface="Times New Roman"/>
                <a:ea typeface="Calibri"/>
                <a:cs typeface="+mj-cs"/>
              </a:rPr>
              <a:t/>
            </a:r>
            <a:br>
              <a:rPr lang="ru-RU" sz="4000" b="1" i="1" dirty="0">
                <a:solidFill>
                  <a:srgbClr val="C00000"/>
                </a:solidFill>
                <a:latin typeface="Times New Roman"/>
                <a:ea typeface="Calibri"/>
                <a:cs typeface="+mj-cs"/>
              </a:rPr>
            </a:br>
            <a:r>
              <a:rPr lang="ru-RU" sz="4000" b="1" i="1" dirty="0" smtClean="0">
                <a:solidFill>
                  <a:srgbClr val="C00000"/>
                </a:solidFill>
                <a:latin typeface="Times New Roman"/>
                <a:ea typeface="Calibri"/>
                <a:cs typeface="+mj-cs"/>
              </a:rPr>
              <a:t>уважаемые </a:t>
            </a:r>
            <a:r>
              <a:rPr lang="ru-RU" sz="4000" b="1" i="1" dirty="0">
                <a:solidFill>
                  <a:srgbClr val="C00000"/>
                </a:solidFill>
                <a:latin typeface="Times New Roman"/>
                <a:ea typeface="Calibri"/>
                <a:cs typeface="+mj-cs"/>
              </a:rPr>
              <a:t>родители и дети.</a:t>
            </a:r>
            <a:r>
              <a:rPr lang="ru-RU" sz="4000" i="1" dirty="0">
                <a:solidFill>
                  <a:srgbClr val="C00000"/>
                </a:solidFill>
                <a:latin typeface="Times New Roman"/>
                <a:ea typeface="Calibri"/>
                <a:cs typeface="+mj-cs"/>
              </a:rPr>
              <a:t/>
            </a:r>
            <a:br>
              <a:rPr lang="ru-RU" sz="4000" i="1" dirty="0">
                <a:solidFill>
                  <a:srgbClr val="C00000"/>
                </a:solidFill>
                <a:latin typeface="Times New Roman"/>
                <a:ea typeface="Calibri"/>
                <a:cs typeface="+mj-cs"/>
              </a:rPr>
            </a:br>
            <a:endParaRPr lang="ru-RU" dirty="0"/>
          </a:p>
        </p:txBody>
      </p:sp>
      <p:sp>
        <p:nvSpPr>
          <p:cNvPr id="5" name="Прямоугольник 4"/>
          <p:cNvSpPr/>
          <p:nvPr/>
        </p:nvSpPr>
        <p:spPr>
          <a:xfrm>
            <a:off x="1178019" y="2337598"/>
            <a:ext cx="7128792" cy="369332"/>
          </a:xfrm>
          <a:prstGeom prst="rect">
            <a:avLst/>
          </a:prstGeom>
        </p:spPr>
        <p:txBody>
          <a:bodyPr wrap="square">
            <a:spAutoFit/>
          </a:bodyPr>
          <a:lstStyle/>
          <a:p>
            <a:pPr lvl="0" indent="342900" algn="just"/>
            <a:r>
              <a:rPr lang="ru-RU" b="1" dirty="0">
                <a:solidFill>
                  <a:srgbClr val="000000"/>
                </a:solidFill>
                <a:latin typeface="Times New Roman"/>
                <a:ea typeface="Times New Roman"/>
              </a:rPr>
              <a:t>Если ребёнок не может справиться с заданием, помогите ему.</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12976"/>
            <a:ext cx="174148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2998788"/>
            <a:ext cx="57435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707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58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418513"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713" y="4005064"/>
            <a:ext cx="3724126" cy="255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58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0" y="4729"/>
            <a:ext cx="915035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pPr lvl="0">
              <a:spcBef>
                <a:spcPts val="0"/>
              </a:spcBef>
            </a:pPr>
            <a:r>
              <a:rPr lang="ru-RU" sz="2400" dirty="0" smtClean="0">
                <a:solidFill>
                  <a:prstClr val="black"/>
                </a:solidFill>
              </a:rPr>
              <a:t/>
            </a:r>
            <a:br>
              <a:rPr lang="ru-RU" sz="2400" dirty="0" smtClean="0">
                <a:solidFill>
                  <a:prstClr val="black"/>
                </a:solidFill>
              </a:rPr>
            </a:br>
            <a:r>
              <a:rPr lang="ru-RU" sz="2400" dirty="0">
                <a:solidFill>
                  <a:prstClr val="black"/>
                </a:solidFill>
              </a:rPr>
              <a:t/>
            </a:r>
            <a:br>
              <a:rPr lang="ru-RU" sz="2400" dirty="0">
                <a:solidFill>
                  <a:prstClr val="black"/>
                </a:solidFill>
              </a:rPr>
            </a:br>
            <a:r>
              <a:rPr lang="ru-RU" sz="2400" dirty="0" smtClean="0">
                <a:solidFill>
                  <a:prstClr val="black"/>
                </a:solidFill>
              </a:rPr>
              <a:t/>
            </a:r>
            <a:br>
              <a:rPr lang="ru-RU" sz="2400" dirty="0" smtClean="0">
                <a:solidFill>
                  <a:prstClr val="black"/>
                </a:solidFill>
              </a:rPr>
            </a:br>
            <a:r>
              <a:rPr lang="ru-RU" sz="2400" dirty="0">
                <a:solidFill>
                  <a:prstClr val="black"/>
                </a:solidFill>
              </a:rPr>
              <a:t/>
            </a:r>
            <a:br>
              <a:rPr lang="ru-RU" sz="2400" dirty="0">
                <a:solidFill>
                  <a:prstClr val="black"/>
                </a:solidFill>
              </a:rPr>
            </a:br>
            <a:r>
              <a:rPr lang="ru-RU" sz="2400" dirty="0" smtClean="0">
                <a:solidFill>
                  <a:prstClr val="black"/>
                </a:solidFill>
              </a:rPr>
              <a:t/>
            </a:r>
            <a:br>
              <a:rPr lang="ru-RU" sz="2400" dirty="0" smtClean="0">
                <a:solidFill>
                  <a:prstClr val="black"/>
                </a:solidFill>
              </a:rPr>
            </a:br>
            <a:r>
              <a:rPr lang="ru-RU" sz="2400" dirty="0">
                <a:solidFill>
                  <a:prstClr val="black"/>
                </a:solidFill>
              </a:rPr>
              <a:t/>
            </a:r>
            <a:br>
              <a:rPr lang="ru-RU" sz="2400" dirty="0">
                <a:solidFill>
                  <a:prstClr val="black"/>
                </a:solidFill>
              </a:rPr>
            </a:br>
            <a:r>
              <a:rPr lang="ru-RU" sz="2400" dirty="0" smtClean="0">
                <a:solidFill>
                  <a:prstClr val="black"/>
                </a:solidFill>
              </a:rPr>
              <a:t/>
            </a:r>
            <a:br>
              <a:rPr lang="ru-RU" sz="2400" dirty="0" smtClean="0">
                <a:solidFill>
                  <a:prstClr val="black"/>
                </a:solidFill>
              </a:rPr>
            </a:br>
            <a:r>
              <a:rPr lang="ru-RU" sz="2400" dirty="0" smtClean="0">
                <a:solidFill>
                  <a:prstClr val="black"/>
                </a:solidFill>
              </a:rPr>
              <a:t>А </a:t>
            </a:r>
            <a:r>
              <a:rPr lang="ru-RU" sz="2400" dirty="0">
                <a:solidFill>
                  <a:prstClr val="black"/>
                </a:solidFill>
              </a:rPr>
              <a:t>теперь послушайте стихотворение: </a:t>
            </a:r>
            <a:br>
              <a:rPr lang="ru-RU" sz="2400" dirty="0">
                <a:solidFill>
                  <a:prstClr val="black"/>
                </a:solidFill>
              </a:rPr>
            </a:br>
            <a:r>
              <a:rPr lang="ru-RU" sz="2400" dirty="0">
                <a:solidFill>
                  <a:prstClr val="black"/>
                </a:solidFill>
              </a:rPr>
              <a:t>Тили-бом! Тили-бом! </a:t>
            </a:r>
            <a:br>
              <a:rPr lang="ru-RU" sz="2400" dirty="0">
                <a:solidFill>
                  <a:prstClr val="black"/>
                </a:solidFill>
              </a:rPr>
            </a:br>
            <a:r>
              <a:rPr lang="ru-RU" sz="2400" dirty="0">
                <a:solidFill>
                  <a:prstClr val="black"/>
                </a:solidFill>
              </a:rPr>
              <a:t>Загорелся кошкин дом! </a:t>
            </a:r>
            <a:br>
              <a:rPr lang="ru-RU" sz="2400" dirty="0">
                <a:solidFill>
                  <a:prstClr val="black"/>
                </a:solidFill>
              </a:rPr>
            </a:br>
            <a:r>
              <a:rPr lang="ru-RU" sz="2400" dirty="0">
                <a:solidFill>
                  <a:prstClr val="black"/>
                </a:solidFill>
              </a:rPr>
              <a:t>Идет дым столбом, </a:t>
            </a:r>
            <a:br>
              <a:rPr lang="ru-RU" sz="2400" dirty="0">
                <a:solidFill>
                  <a:prstClr val="black"/>
                </a:solidFill>
              </a:rPr>
            </a:br>
            <a:r>
              <a:rPr lang="ru-RU" sz="2400" dirty="0">
                <a:solidFill>
                  <a:prstClr val="black"/>
                </a:solidFill>
              </a:rPr>
              <a:t>Кошка выскочила! </a:t>
            </a:r>
            <a:br>
              <a:rPr lang="ru-RU" sz="2400" dirty="0">
                <a:solidFill>
                  <a:prstClr val="black"/>
                </a:solidFill>
              </a:rPr>
            </a:br>
            <a:r>
              <a:rPr lang="ru-RU" sz="2400" dirty="0">
                <a:solidFill>
                  <a:prstClr val="black"/>
                </a:solidFill>
              </a:rPr>
              <a:t>Глаза выпучила! </a:t>
            </a:r>
            <a:r>
              <a:rPr lang="ru-RU" sz="2400" dirty="0" smtClean="0">
                <a:solidFill>
                  <a:prstClr val="black"/>
                </a:solidFill>
              </a:rPr>
              <a:t/>
            </a:r>
            <a:br>
              <a:rPr lang="ru-RU" sz="2400" dirty="0" smtClean="0">
                <a:solidFill>
                  <a:prstClr val="black"/>
                </a:solidFill>
              </a:rPr>
            </a:br>
            <a:r>
              <a:rPr lang="ru-RU" sz="2800" dirty="0" smtClean="0">
                <a:solidFill>
                  <a:prstClr val="black"/>
                </a:solidFill>
                <a:ea typeface="+mn-ea"/>
                <a:cs typeface="+mn-cs"/>
              </a:rPr>
              <a:t>Как </a:t>
            </a:r>
            <a:r>
              <a:rPr lang="ru-RU" sz="2800" dirty="0">
                <a:solidFill>
                  <a:prstClr val="black"/>
                </a:solidFill>
                <a:ea typeface="+mn-ea"/>
                <a:cs typeface="+mn-cs"/>
              </a:rPr>
              <a:t>вы думаете, что чувствовала кошка? </a:t>
            </a:r>
            <a:br>
              <a:rPr lang="ru-RU" sz="2800" dirty="0">
                <a:solidFill>
                  <a:prstClr val="black"/>
                </a:solidFill>
                <a:ea typeface="+mn-ea"/>
                <a:cs typeface="+mn-cs"/>
              </a:rPr>
            </a:br>
            <a:endParaRPr lang="ru-RU" dirty="0"/>
          </a:p>
        </p:txBody>
      </p:sp>
      <p:sp>
        <p:nvSpPr>
          <p:cNvPr id="3" name="Прямоугольник 2"/>
          <p:cNvSpPr/>
          <p:nvPr/>
        </p:nvSpPr>
        <p:spPr>
          <a:xfrm>
            <a:off x="683568" y="2996952"/>
            <a:ext cx="6192688" cy="2585323"/>
          </a:xfrm>
          <a:prstGeom prst="rect">
            <a:avLst/>
          </a:prstGeom>
        </p:spPr>
        <p:txBody>
          <a:bodyPr wrap="square">
            <a:spAutoFit/>
          </a:bodyPr>
          <a:lstStyle/>
          <a:p>
            <a:pPr lvl="0"/>
            <a:r>
              <a:rPr lang="ru-RU" dirty="0">
                <a:solidFill>
                  <a:prstClr val="black"/>
                </a:solidFill>
              </a:rPr>
              <a:t>Посмотрите на эту карточку. (Демонстрируется пиктограмма «</a:t>
            </a:r>
            <a:r>
              <a:rPr lang="ru-RU" dirty="0" smtClean="0">
                <a:solidFill>
                  <a:prstClr val="black"/>
                </a:solidFill>
              </a:rPr>
              <a:t>страх». </a:t>
            </a:r>
          </a:p>
          <a:p>
            <a:pPr lvl="0"/>
            <a:r>
              <a:rPr lang="ru-RU" dirty="0" smtClean="0">
                <a:solidFill>
                  <a:prstClr val="black"/>
                </a:solidFill>
              </a:rPr>
              <a:t>Смотрите </a:t>
            </a:r>
            <a:r>
              <a:rPr lang="ru-RU" dirty="0">
                <a:solidFill>
                  <a:prstClr val="black"/>
                </a:solidFill>
              </a:rPr>
              <a:t>внимательно... </a:t>
            </a:r>
            <a:endParaRPr lang="ru-RU" dirty="0" smtClean="0">
              <a:solidFill>
                <a:prstClr val="black"/>
              </a:solidFill>
            </a:endParaRPr>
          </a:p>
          <a:p>
            <a:pPr lvl="0"/>
            <a:r>
              <a:rPr lang="ru-RU" dirty="0" smtClean="0">
                <a:solidFill>
                  <a:prstClr val="black"/>
                </a:solidFill>
              </a:rPr>
              <a:t>Широко </a:t>
            </a:r>
            <a:r>
              <a:rPr lang="ru-RU" dirty="0">
                <a:solidFill>
                  <a:prstClr val="black"/>
                </a:solidFill>
              </a:rPr>
              <a:t>раскрыты глаза; рот открыт и растянут в стороны, он похож на букву «О», которую положили на бочок так, что видны верхние зубки; </a:t>
            </a:r>
            <a:r>
              <a:rPr lang="ru-RU" dirty="0" smtClean="0">
                <a:solidFill>
                  <a:prstClr val="black"/>
                </a:solidFill>
              </a:rPr>
              <a:t>брови </a:t>
            </a:r>
            <a:r>
              <a:rPr lang="ru-RU" dirty="0">
                <a:solidFill>
                  <a:prstClr val="black"/>
                </a:solidFill>
              </a:rPr>
              <a:t>подняты кверху. </a:t>
            </a:r>
            <a:endParaRPr lang="ru-RU" dirty="0" smtClean="0">
              <a:solidFill>
                <a:prstClr val="black"/>
              </a:solidFill>
            </a:endParaRPr>
          </a:p>
          <a:p>
            <a:pPr lvl="0"/>
            <a:r>
              <a:rPr lang="ru-RU" dirty="0" smtClean="0">
                <a:solidFill>
                  <a:prstClr val="black"/>
                </a:solidFill>
              </a:rPr>
              <a:t>А </a:t>
            </a:r>
            <a:r>
              <a:rPr lang="ru-RU" dirty="0">
                <a:solidFill>
                  <a:prstClr val="black"/>
                </a:solidFill>
              </a:rPr>
              <a:t>теперь посмотрим на этого мальчика. (Демонстрируется картинка.) Какое у него настроение? </a:t>
            </a:r>
            <a:endParaRPr lang="ru-RU" dirty="0" smtClean="0">
              <a:solidFill>
                <a:prstClr val="black"/>
              </a:solidFill>
            </a:endParaRPr>
          </a:p>
          <a:p>
            <a:pPr lvl="0"/>
            <a:r>
              <a:rPr lang="ru-RU" dirty="0" smtClean="0">
                <a:solidFill>
                  <a:prstClr val="black"/>
                </a:solidFill>
              </a:rPr>
              <a:t>Ответ ребёнка. Испуганное</a:t>
            </a:r>
            <a:r>
              <a:rPr lang="ru-RU" dirty="0">
                <a:solidFill>
                  <a:prstClr val="black"/>
                </a:solidFill>
              </a:rPr>
              <a:t>, он боится.</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824672"/>
            <a:ext cx="1911549" cy="175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023554"/>
            <a:ext cx="1850304" cy="32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44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5" y="-30643"/>
            <a:ext cx="9151773" cy="689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0132" y="692696"/>
            <a:ext cx="8229600" cy="1143000"/>
          </a:xfrm>
        </p:spPr>
        <p:txBody>
          <a:bodyPr>
            <a:noAutofit/>
          </a:bodyPr>
          <a:lstStyle/>
          <a:p>
            <a:r>
              <a:rPr lang="ru-RU" sz="2400" dirty="0" smtClean="0"/>
              <a:t/>
            </a:r>
            <a:br>
              <a:rPr lang="ru-RU" sz="2400" dirty="0" smtClean="0"/>
            </a:br>
            <a:r>
              <a:rPr lang="ru-RU" sz="2400" dirty="0"/>
              <a:t/>
            </a:r>
            <a:br>
              <a:rPr lang="ru-RU" sz="2400" dirty="0"/>
            </a:br>
            <a:endParaRPr lang="ru-RU"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829573"/>
            <a:ext cx="1722190" cy="227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826389"/>
            <a:ext cx="15906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011680"/>
            <a:ext cx="126047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135438"/>
            <a:ext cx="164147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29575" y="755298"/>
            <a:ext cx="6138674" cy="2739211"/>
          </a:xfrm>
          <a:prstGeom prst="rect">
            <a:avLst/>
          </a:prstGeom>
        </p:spPr>
        <p:txBody>
          <a:bodyPr wrap="square">
            <a:spAutoFit/>
          </a:bodyPr>
          <a:lstStyle/>
          <a:p>
            <a:r>
              <a:rPr lang="ru-RU" sz="2800" b="1" dirty="0">
                <a:solidFill>
                  <a:srgbClr val="C00000"/>
                </a:solidFill>
              </a:rPr>
              <a:t>Упражнение «Зеркало». </a:t>
            </a:r>
            <a:endParaRPr lang="ru-RU" sz="2800" b="1" dirty="0" smtClean="0">
              <a:solidFill>
                <a:srgbClr val="C00000"/>
              </a:solidFill>
            </a:endParaRPr>
          </a:p>
          <a:p>
            <a:r>
              <a:rPr lang="ru-RU" dirty="0" smtClean="0"/>
              <a:t>Сейчас </a:t>
            </a:r>
            <a:r>
              <a:rPr lang="ru-RU" dirty="0"/>
              <a:t>мы с вами попытаемся изобразить страх на своих лицах. </a:t>
            </a:r>
            <a:r>
              <a:rPr lang="ru-RU" dirty="0" smtClean="0"/>
              <a:t>Передайте друг другу зеркало</a:t>
            </a:r>
            <a:r>
              <a:rPr lang="ru-RU" dirty="0"/>
              <a:t>, </a:t>
            </a:r>
            <a:r>
              <a:rPr lang="ru-RU" dirty="0" smtClean="0"/>
              <a:t>и постарайтесь </a:t>
            </a:r>
            <a:r>
              <a:rPr lang="ru-RU" dirty="0"/>
              <a:t>представить, что там отразилось что-то очень страшное, и испугайтесь. </a:t>
            </a:r>
            <a:r>
              <a:rPr lang="ru-RU" dirty="0" smtClean="0"/>
              <a:t>(выполнение задания) </a:t>
            </a:r>
          </a:p>
          <a:p>
            <a:r>
              <a:rPr lang="ru-RU" dirty="0" smtClean="0"/>
              <a:t>Молодцы</a:t>
            </a:r>
            <a:r>
              <a:rPr lang="ru-RU" dirty="0"/>
              <a:t>, у вас хорошо получается. А теперь расскажите, чего вы боитесь. </a:t>
            </a:r>
            <a:endParaRPr lang="ru-RU" dirty="0" smtClean="0"/>
          </a:p>
          <a:p>
            <a:r>
              <a:rPr lang="ru-RU" dirty="0" smtClean="0"/>
              <a:t>Ответ </a:t>
            </a:r>
            <a:r>
              <a:rPr lang="ru-RU" smtClean="0"/>
              <a:t>ребёнка. Привидений</a:t>
            </a:r>
            <a:r>
              <a:rPr lang="ru-RU" dirty="0"/>
              <a:t>, темноты, оставаться одному дома, больших собак, переходить дорогу...</a:t>
            </a:r>
          </a:p>
        </p:txBody>
      </p:sp>
    </p:spTree>
    <p:extLst>
      <p:ext uri="{BB962C8B-B14F-4D97-AF65-F5344CB8AC3E}">
        <p14:creationId xmlns:p14="http://schemas.microsoft.com/office/powerpoint/2010/main" val="201708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75"/>
            <a:ext cx="915035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692696"/>
            <a:ext cx="6102424" cy="5386090"/>
          </a:xfrm>
          <a:prstGeom prst="rect">
            <a:avLst/>
          </a:prstGeom>
        </p:spPr>
        <p:txBody>
          <a:bodyPr wrap="square">
            <a:spAutoFit/>
          </a:bodyPr>
          <a:lstStyle/>
          <a:p>
            <a:r>
              <a:rPr lang="ru-RU" sz="2800" b="1" dirty="0">
                <a:solidFill>
                  <a:srgbClr val="C00000"/>
                </a:solidFill>
              </a:rPr>
              <a:t>Упражнение «Тренируем эмоции». </a:t>
            </a:r>
            <a:r>
              <a:rPr lang="ru-RU" sz="2400" b="1" dirty="0"/>
              <a:t>Сейчас давайте проделаем гимнастику для лица. </a:t>
            </a:r>
            <a:r>
              <a:rPr lang="ru-RU" sz="2400" b="1" i="1" dirty="0"/>
              <a:t>Улыбнитесь, </a:t>
            </a:r>
            <a:r>
              <a:rPr lang="ru-RU" sz="2400" b="1" i="1" dirty="0" smtClean="0"/>
              <a:t>как:</a:t>
            </a:r>
          </a:p>
          <a:p>
            <a:r>
              <a:rPr lang="ru-RU" sz="2400" dirty="0" smtClean="0"/>
              <a:t>© </a:t>
            </a:r>
            <a:r>
              <a:rPr lang="ru-RU" sz="2400" dirty="0"/>
              <a:t>кот на солнце; </a:t>
            </a:r>
            <a:endParaRPr lang="ru-RU" sz="2400" dirty="0" smtClean="0"/>
          </a:p>
          <a:p>
            <a:r>
              <a:rPr lang="ru-RU" sz="2400" dirty="0" smtClean="0"/>
              <a:t>© </a:t>
            </a:r>
            <a:r>
              <a:rPr lang="ru-RU" sz="2400" dirty="0"/>
              <a:t>радостный ребенок. </a:t>
            </a:r>
            <a:endParaRPr lang="ru-RU" sz="2400" dirty="0" smtClean="0"/>
          </a:p>
          <a:p>
            <a:r>
              <a:rPr lang="ru-RU" sz="2400" b="1" i="1" dirty="0" smtClean="0"/>
              <a:t>Удивитесь</a:t>
            </a:r>
            <a:r>
              <a:rPr lang="ru-RU" sz="2400" b="1" i="1" dirty="0"/>
              <a:t>, </a:t>
            </a:r>
            <a:r>
              <a:rPr lang="ru-RU" sz="2400" b="1" i="1" dirty="0" smtClean="0"/>
              <a:t>как:</a:t>
            </a:r>
          </a:p>
          <a:p>
            <a:r>
              <a:rPr lang="ru-RU" sz="2400" dirty="0" smtClean="0"/>
              <a:t>© </a:t>
            </a:r>
            <a:r>
              <a:rPr lang="ru-RU" sz="2400" dirty="0"/>
              <a:t>ребенок, который увидел чудо; </a:t>
            </a:r>
            <a:endParaRPr lang="ru-RU" sz="2400" dirty="0" smtClean="0"/>
          </a:p>
          <a:p>
            <a:r>
              <a:rPr lang="ru-RU" sz="2400" dirty="0" smtClean="0"/>
              <a:t>© </a:t>
            </a:r>
            <a:r>
              <a:rPr lang="ru-RU" sz="2400" dirty="0"/>
              <a:t>человек, встретивший волшебника. </a:t>
            </a:r>
            <a:endParaRPr lang="ru-RU" sz="2400" dirty="0" smtClean="0"/>
          </a:p>
          <a:p>
            <a:r>
              <a:rPr lang="ru-RU" sz="2400" b="1" i="1" dirty="0" smtClean="0"/>
              <a:t>Испугайтесь</a:t>
            </a:r>
            <a:r>
              <a:rPr lang="ru-RU" sz="2400" b="1" i="1" dirty="0"/>
              <a:t>, </a:t>
            </a:r>
            <a:r>
              <a:rPr lang="ru-RU" sz="2400" b="1" i="1" dirty="0" smtClean="0"/>
              <a:t>как: </a:t>
            </a:r>
          </a:p>
          <a:p>
            <a:r>
              <a:rPr lang="ru-RU" sz="2400" dirty="0" smtClean="0"/>
              <a:t>© </a:t>
            </a:r>
            <a:r>
              <a:rPr lang="ru-RU" sz="2400" dirty="0"/>
              <a:t>ребенок, потерявшийся в лесу; </a:t>
            </a:r>
            <a:endParaRPr lang="ru-RU" sz="2400" dirty="0" smtClean="0"/>
          </a:p>
          <a:p>
            <a:r>
              <a:rPr lang="ru-RU" sz="2400" dirty="0" smtClean="0"/>
              <a:t>© </a:t>
            </a:r>
            <a:r>
              <a:rPr lang="ru-RU" sz="2400" dirty="0"/>
              <a:t>заяц, увидевший волка; </a:t>
            </a:r>
            <a:endParaRPr lang="ru-RU" sz="2400" dirty="0" smtClean="0"/>
          </a:p>
          <a:p>
            <a:r>
              <a:rPr lang="ru-RU" sz="2400" dirty="0" smtClean="0"/>
              <a:t>© </a:t>
            </a:r>
            <a:r>
              <a:rPr lang="ru-RU" sz="2400" dirty="0"/>
              <a:t>котенок, на которого лает собака. </a:t>
            </a:r>
            <a:endParaRPr lang="ru-RU" sz="2400" dirty="0" smtClean="0"/>
          </a:p>
          <a:p>
            <a:r>
              <a:rPr lang="ru-RU" sz="2400" dirty="0" smtClean="0"/>
              <a:t>(</a:t>
            </a:r>
            <a:r>
              <a:rPr lang="ru-RU" sz="2400" dirty="0"/>
              <a:t>Дети выполняют мимические упражнения.) </a:t>
            </a:r>
            <a:endParaRPr lang="ru-RU" sz="2400" dirty="0" smtClean="0"/>
          </a:p>
          <a:p>
            <a:r>
              <a:rPr lang="ru-RU" sz="2800" dirty="0" smtClean="0">
                <a:solidFill>
                  <a:srgbClr val="C00000"/>
                </a:solidFill>
              </a:rPr>
              <a:t>Замечательно</a:t>
            </a:r>
            <a:r>
              <a:rPr lang="ru-RU" sz="2800" dirty="0">
                <a:solidFill>
                  <a:srgbClr val="C00000"/>
                </a:solidFill>
              </a:rPr>
              <a:t>!</a:t>
            </a:r>
          </a:p>
        </p:txBody>
      </p:sp>
    </p:spTree>
    <p:extLst>
      <p:ext uri="{BB962C8B-B14F-4D97-AF65-F5344CB8AC3E}">
        <p14:creationId xmlns:p14="http://schemas.microsoft.com/office/powerpoint/2010/main" val="325151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85738"/>
            <a:ext cx="9607550" cy="72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751344"/>
            <a:ext cx="8280920" cy="5693866"/>
          </a:xfrm>
          <a:prstGeom prst="rect">
            <a:avLst/>
          </a:prstGeom>
        </p:spPr>
        <p:txBody>
          <a:bodyPr wrap="square">
            <a:spAutoFit/>
          </a:bodyPr>
          <a:lstStyle/>
          <a:p>
            <a:r>
              <a:rPr lang="ru-RU" sz="2800" b="1" dirty="0">
                <a:solidFill>
                  <a:srgbClr val="C00000"/>
                </a:solidFill>
              </a:rPr>
              <a:t>Этюд «Лисенок боится». </a:t>
            </a:r>
            <a:endParaRPr lang="ru-RU" sz="2800" b="1" dirty="0" smtClean="0">
              <a:solidFill>
                <a:srgbClr val="C00000"/>
              </a:solidFill>
            </a:endParaRPr>
          </a:p>
          <a:p>
            <a:pPr algn="just"/>
            <a:r>
              <a:rPr lang="ru-RU" sz="2400" b="1" i="1" dirty="0" smtClean="0"/>
              <a:t>Садитесь </a:t>
            </a:r>
            <a:r>
              <a:rPr lang="ru-RU" sz="2400" b="1" i="1" dirty="0"/>
              <a:t>поудобнее. </a:t>
            </a:r>
            <a:r>
              <a:rPr lang="ru-RU" sz="2400" b="1" i="1" dirty="0" smtClean="0"/>
              <a:t>Прочитайте одну </a:t>
            </a:r>
            <a:r>
              <a:rPr lang="ru-RU" sz="2400" b="1" i="1" dirty="0"/>
              <a:t>историю. </a:t>
            </a:r>
            <a:endParaRPr lang="ru-RU" sz="2400" b="1" i="1" dirty="0" smtClean="0"/>
          </a:p>
          <a:p>
            <a:pPr algn="just"/>
            <a:r>
              <a:rPr lang="ru-RU" sz="2400" dirty="0" smtClean="0"/>
              <a:t>Однажды </a:t>
            </a:r>
            <a:r>
              <a:rPr lang="ru-RU" sz="2400" dirty="0"/>
              <a:t>лисенок гулял со своей мамой по лесу. Он погнался за разноцветной бабочкой. Бабочка улетела. Лисенок оглянулся, чтобы посмотреть, где мама. Он увидел свою маму на другом берегу ручья, но теперь он никак не может решиться войти в воду. Вода такая холодная, да и глубоко. </a:t>
            </a:r>
          </a:p>
          <a:p>
            <a:pPr algn="just"/>
            <a:endParaRPr lang="ru-RU" sz="2400" dirty="0" smtClean="0"/>
          </a:p>
          <a:p>
            <a:pPr algn="just"/>
            <a:r>
              <a:rPr lang="ru-RU" sz="2400" dirty="0" smtClean="0"/>
              <a:t>Разыграйте  </a:t>
            </a:r>
            <a:r>
              <a:rPr lang="ru-RU" sz="2400" dirty="0"/>
              <a:t>эту историю. Кто будет лисенком? мамой-лисой? бабочкой? </a:t>
            </a:r>
            <a:r>
              <a:rPr lang="ru-RU" sz="2400" dirty="0" smtClean="0"/>
              <a:t>(Родители можете подсказать </a:t>
            </a:r>
            <a:r>
              <a:rPr lang="ru-RU" sz="2400" dirty="0"/>
              <a:t>выразительные движения для лисенка: поставить ногу вперед на носок, потом вернуть ногу на место. Это движение повторяется несколько раз. Для большей выразительности можно имитировать стряхивание с ноги воображаемых капель воды.) </a:t>
            </a:r>
          </a:p>
        </p:txBody>
      </p:sp>
    </p:spTree>
    <p:extLst>
      <p:ext uri="{BB962C8B-B14F-4D97-AF65-F5344CB8AC3E}">
        <p14:creationId xmlns:p14="http://schemas.microsoft.com/office/powerpoint/2010/main" val="342222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85738"/>
            <a:ext cx="9607550" cy="72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04277">
            <a:off x="7497573" y="1770074"/>
            <a:ext cx="295113" cy="56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548680"/>
            <a:ext cx="7344816" cy="2523768"/>
          </a:xfrm>
          <a:prstGeom prst="rect">
            <a:avLst/>
          </a:prstGeom>
        </p:spPr>
        <p:txBody>
          <a:bodyPr wrap="square">
            <a:spAutoFit/>
          </a:bodyPr>
          <a:lstStyle/>
          <a:p>
            <a:r>
              <a:rPr lang="ru-RU" sz="3200" b="1" dirty="0">
                <a:solidFill>
                  <a:srgbClr val="C00000"/>
                </a:solidFill>
              </a:rPr>
              <a:t>Рисунок «Оживите кружочки». </a:t>
            </a:r>
            <a:endParaRPr lang="ru-RU" sz="3200" b="1" dirty="0" smtClean="0">
              <a:solidFill>
                <a:srgbClr val="C00000"/>
              </a:solidFill>
            </a:endParaRPr>
          </a:p>
          <a:p>
            <a:r>
              <a:rPr lang="ru-RU" dirty="0" smtClean="0"/>
              <a:t>Нарисуйте </a:t>
            </a:r>
            <a:r>
              <a:rPr lang="ru-RU" dirty="0"/>
              <a:t>в своих альбомах кружочек. (Дети рисуют.) </a:t>
            </a:r>
            <a:endParaRPr lang="ru-RU" dirty="0" smtClean="0"/>
          </a:p>
          <a:p>
            <a:r>
              <a:rPr lang="ru-RU" dirty="0" smtClean="0"/>
              <a:t>А </a:t>
            </a:r>
            <a:r>
              <a:rPr lang="ru-RU" dirty="0"/>
              <a:t>теперь давайте оживим кружочки: нарисуем лицо испуганного человечка. </a:t>
            </a:r>
            <a:r>
              <a:rPr lang="ru-RU" dirty="0" smtClean="0"/>
              <a:t>(Продемонстрируйте эмоцию.) </a:t>
            </a:r>
          </a:p>
          <a:p>
            <a:r>
              <a:rPr lang="ru-RU" dirty="0" smtClean="0"/>
              <a:t>Широко </a:t>
            </a:r>
            <a:r>
              <a:rPr lang="ru-RU" dirty="0"/>
              <a:t>открытые глаза. Брови ― дугами. Рот похож на </a:t>
            </a:r>
            <a:r>
              <a:rPr lang="ru-RU" dirty="0" smtClean="0"/>
              <a:t>овал</a:t>
            </a:r>
          </a:p>
          <a:p>
            <a:r>
              <a:rPr lang="ru-RU" dirty="0" smtClean="0"/>
              <a:t>Дорисуйте </a:t>
            </a:r>
            <a:r>
              <a:rPr lang="ru-RU" dirty="0"/>
              <a:t>сами нос, уши, волосы. (Дети выполняют задание.) </a:t>
            </a:r>
            <a:endParaRPr lang="ru-RU" dirty="0" smtClean="0"/>
          </a:p>
          <a:p>
            <a:r>
              <a:rPr lang="ru-RU" dirty="0" smtClean="0"/>
              <a:t>Молодцы</a:t>
            </a:r>
            <a:r>
              <a:rPr lang="ru-RU" dirty="0"/>
              <a:t>, правильно нарисовали. </a:t>
            </a:r>
            <a:endParaRPr lang="ru-RU" dirty="0" smtClean="0"/>
          </a:p>
          <a:p>
            <a:r>
              <a:rPr lang="ru-RU" dirty="0" smtClean="0"/>
              <a:t>Скажите</a:t>
            </a:r>
            <a:r>
              <a:rPr lang="ru-RU" dirty="0"/>
              <a:t>, какое </a:t>
            </a:r>
            <a:r>
              <a:rPr lang="ru-RU" dirty="0" smtClean="0"/>
              <a:t>настроение вы изучали </a:t>
            </a:r>
            <a:r>
              <a:rPr lang="ru-RU" dirty="0"/>
              <a:t>сегодня? (</a:t>
            </a:r>
            <a:r>
              <a:rPr lang="ru-RU" dirty="0" smtClean="0"/>
              <a:t>Ответ ребёнка.)</a:t>
            </a:r>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271435"/>
            <a:ext cx="2159992" cy="212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390771"/>
            <a:ext cx="20542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3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6262" cy="69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71600" y="620688"/>
            <a:ext cx="7632848" cy="4647426"/>
          </a:xfrm>
          <a:prstGeom prst="rect">
            <a:avLst/>
          </a:prstGeom>
        </p:spPr>
        <p:txBody>
          <a:bodyPr wrap="square">
            <a:spAutoFit/>
          </a:bodyPr>
          <a:lstStyle/>
          <a:p>
            <a:r>
              <a:rPr lang="ru-RU" sz="3200" b="1" dirty="0">
                <a:solidFill>
                  <a:srgbClr val="C00000"/>
                </a:solidFill>
              </a:rPr>
              <a:t>Упражнение «У страха глаза велики». </a:t>
            </a:r>
            <a:endParaRPr lang="ru-RU" sz="3200" b="1" dirty="0" smtClean="0">
              <a:solidFill>
                <a:srgbClr val="C00000"/>
              </a:solidFill>
            </a:endParaRPr>
          </a:p>
          <a:p>
            <a:r>
              <a:rPr lang="ru-RU" sz="2400" dirty="0" smtClean="0"/>
              <a:t>А </a:t>
            </a:r>
            <a:r>
              <a:rPr lang="ru-RU" sz="2400" dirty="0"/>
              <a:t>теперь </a:t>
            </a:r>
            <a:r>
              <a:rPr lang="ru-RU" sz="2400" dirty="0" smtClean="0"/>
              <a:t>поиграйте </a:t>
            </a:r>
            <a:r>
              <a:rPr lang="ru-RU" sz="2400" dirty="0"/>
              <a:t>со страхом. Представьте, что у вас большой, огромный страх. (Дети широко разводят руки в стороны.) У всех, кто боится, от страха большие глаза. (Изображают большие, круглые глаза при помощи рук.) Но теперь страх уменьшается. (Дети сдвигают руки.) А затем и вовсе исчезает. (Пожимают плечами и в недоумении разводят руками.) </a:t>
            </a:r>
            <a:endParaRPr lang="ru-RU" sz="2400" dirty="0" smtClean="0"/>
          </a:p>
          <a:p>
            <a:r>
              <a:rPr lang="ru-RU" sz="2400" dirty="0" smtClean="0"/>
              <a:t>Посмотрите </a:t>
            </a:r>
            <a:r>
              <a:rPr lang="ru-RU" sz="2400" dirty="0"/>
              <a:t>друг на друга и убедитесь, что ни у кого нет больше больших глаз и, следовательно, никто из вас ничего не боится, так как страх исчез. </a:t>
            </a:r>
            <a:endParaRPr lang="ru-RU" sz="2400" dirty="0" smtClean="0"/>
          </a:p>
          <a:p>
            <a:r>
              <a:rPr lang="ru-RU" sz="2400" b="1" dirty="0" smtClean="0">
                <a:solidFill>
                  <a:srgbClr val="C00000"/>
                </a:solidFill>
              </a:rPr>
              <a:t>Улыбнитесь </a:t>
            </a:r>
            <a:r>
              <a:rPr lang="ru-RU" sz="2400" b="1" dirty="0">
                <a:solidFill>
                  <a:srgbClr val="C00000"/>
                </a:solidFill>
              </a:rPr>
              <a:t>друг другу!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477" y="4509120"/>
            <a:ext cx="1443810" cy="219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995" y="5257204"/>
            <a:ext cx="2073151" cy="194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5251450"/>
            <a:ext cx="2452316" cy="144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47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754</Words>
  <Application>Microsoft Office PowerPoint</Application>
  <PresentationFormat>Экран (4:3)</PresentationFormat>
  <Paragraphs>49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       А теперь послушайте стихотворение:  Тили-бом! Тили-бом!  Загорелся кошкин дом!  Идет дым столбом,  Кошка выскочила!  Глаза выпучила!  Как вы думаете, что чувствовала кошка?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Валентина</dc:creator>
  <cp:lastModifiedBy>1037237</cp:lastModifiedBy>
  <cp:revision>22</cp:revision>
  <dcterms:modified xsi:type="dcterms:W3CDTF">2020-12-28T13:28:59Z</dcterms:modified>
</cp:coreProperties>
</file>