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66" r:id="rId4"/>
    <p:sldId id="258" r:id="rId5"/>
    <p:sldId id="267" r:id="rId6"/>
    <p:sldId id="268" r:id="rId7"/>
    <p:sldId id="263" r:id="rId8"/>
    <p:sldId id="264" r:id="rId9"/>
    <p:sldId id="265" r:id="rId10"/>
    <p:sldId id="269" r:id="rId11"/>
    <p:sldId id="270" r:id="rId12"/>
    <p:sldId id="271"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28.12.2020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28.12.2020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28.12.2020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28.12.2020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28.12.2020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28.12.2020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28.12.2020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28.12.2020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28.12.2020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emf"/><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em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emf"/><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22" y="0"/>
            <a:ext cx="9124255" cy="687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620688"/>
            <a:ext cx="7053263"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059524" y="2314796"/>
            <a:ext cx="3421899" cy="1123384"/>
          </a:xfrm>
          <a:prstGeom prst="rect">
            <a:avLst/>
          </a:prstGeom>
        </p:spPr>
        <p:txBody>
          <a:bodyPr wrap="none">
            <a:spAutoFit/>
          </a:bodyPr>
          <a:lstStyle/>
          <a:p>
            <a:r>
              <a:rPr lang="ru-RU" sz="6700" b="1" dirty="0">
                <a:solidFill>
                  <a:srgbClr val="C00000"/>
                </a:solidFill>
                <a:latin typeface="Times New Roman" pitchFamily="18" charset="0"/>
                <a:ea typeface="+mj-ea"/>
                <a:cs typeface="Times New Roman" pitchFamily="18" charset="0"/>
              </a:rPr>
              <a:t>«Страх»</a:t>
            </a:r>
            <a:endParaRPr lang="ru-RU" dirty="0"/>
          </a:p>
        </p:txBody>
      </p:sp>
      <p:sp>
        <p:nvSpPr>
          <p:cNvPr id="5" name="Прямоугольник 4"/>
          <p:cNvSpPr/>
          <p:nvPr/>
        </p:nvSpPr>
        <p:spPr>
          <a:xfrm>
            <a:off x="991815" y="3675600"/>
            <a:ext cx="7557319" cy="1077218"/>
          </a:xfrm>
          <a:prstGeom prst="rect">
            <a:avLst/>
          </a:prstGeom>
        </p:spPr>
        <p:txBody>
          <a:bodyPr wrap="square">
            <a:spAutoFit/>
          </a:bodyPr>
          <a:lstStyle/>
          <a:p>
            <a:pPr algn="ctr"/>
            <a:r>
              <a:rPr lang="ru-RU" sz="3200" i="1" dirty="0">
                <a:solidFill>
                  <a:prstClr val="black"/>
                </a:solidFill>
                <a:latin typeface="Times New Roman" pitchFamily="18" charset="0"/>
                <a:ea typeface="+mj-ea"/>
                <a:cs typeface="Times New Roman" pitchFamily="18" charset="0"/>
              </a:rPr>
              <a:t>занятие для дистанционного обучения для детей 4-5 лет</a:t>
            </a:r>
            <a:endParaRPr lang="ru-RU" sz="3200"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4941168"/>
            <a:ext cx="3640137"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667" y="1528189"/>
            <a:ext cx="2713037"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214209"/>
            <a:ext cx="1639887"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056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19" y="2348"/>
            <a:ext cx="9328150" cy="702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57672" y="620688"/>
            <a:ext cx="8280920" cy="5632311"/>
          </a:xfrm>
          <a:prstGeom prst="rect">
            <a:avLst/>
          </a:prstGeom>
        </p:spPr>
        <p:txBody>
          <a:bodyPr wrap="square">
            <a:spAutoFit/>
          </a:bodyPr>
          <a:lstStyle/>
          <a:p>
            <a:pPr algn="just"/>
            <a:r>
              <a:rPr lang="ru-RU" sz="2000" dirty="0"/>
              <a:t>Послушайте, какой интересный рассказ я для вас нашла. Как побороть страх? На свете много страшных вещей ― темные длинные коридоры и подозрительные собаки с большими зубами, волки, прячущиеся в густом лесу, и пауки с длинными мохнатыми лапами. Ядовитые и очень кусачие змеи, грохочущий над головой гром и сверкающая молния. А Баба-Яга из сказок? Того и гляди, проберется в дом или влетит в раскрытое окно, когда никого из взрослых нет дома. Но на самом деле страшным это только кажется. В темных углах ничего интересного, кроме пыли, не бывает. </a:t>
            </a:r>
            <a:r>
              <a:rPr lang="ru-RU" sz="2000" dirty="0" smtClean="0"/>
              <a:t>Волки </a:t>
            </a:r>
            <a:r>
              <a:rPr lang="ru-RU" sz="2000" dirty="0"/>
              <a:t>давно сами прячутся от людей. Их даже берут под охрану. Пауки никого, кроме мух, не обижают. Змеи при виде человека стараются поскорее удрать восвояси. Подумай ― если ты не будешь хватать змею за хвост или грозить ей палкой, зачем ей вступать в борьбу с </a:t>
            </a:r>
            <a:r>
              <a:rPr lang="ru-RU" sz="2000" dirty="0" smtClean="0"/>
              <a:t>великаном человеком</a:t>
            </a:r>
            <a:r>
              <a:rPr lang="ru-RU" sz="2000" dirty="0"/>
              <a:t>? Гром ―это просто громкий звук. Разве звук может причинить вред? </a:t>
            </a:r>
            <a:r>
              <a:rPr lang="ru-RU" sz="2000" dirty="0" smtClean="0"/>
              <a:t>Баба Яга </a:t>
            </a:r>
            <a:r>
              <a:rPr lang="ru-RU" sz="2000" dirty="0"/>
              <a:t>живет только в сказках. Ей никуда не выбраться из книжки. Подумай!.. Если ты как следует подумаешь, то не будешь бояться и победишь страхи, все до одного. (СЛфонькин) </a:t>
            </a:r>
            <a:endParaRPr lang="ru-RU" sz="2000" dirty="0" smtClean="0"/>
          </a:p>
          <a:p>
            <a:pPr algn="just"/>
            <a:r>
              <a:rPr lang="ru-RU" sz="2000" dirty="0" smtClean="0"/>
              <a:t>(</a:t>
            </a:r>
            <a:r>
              <a:rPr lang="ru-RU" sz="2000" dirty="0"/>
              <a:t>Следует небольшое обсуждение прочитанного рассказа.) </a:t>
            </a:r>
            <a:endParaRPr lang="ru-RU" sz="2000" dirty="0" smtClean="0"/>
          </a:p>
          <a:p>
            <a:pPr algn="just"/>
            <a:r>
              <a:rPr lang="ru-RU" sz="2000" dirty="0" smtClean="0"/>
              <a:t>Дети</a:t>
            </a:r>
            <a:r>
              <a:rPr lang="ru-RU" sz="2000" dirty="0"/>
              <a:t>, со страхом ведь можно даже играть. </a:t>
            </a:r>
          </a:p>
        </p:txBody>
      </p:sp>
    </p:spTree>
    <p:extLst>
      <p:ext uri="{BB962C8B-B14F-4D97-AF65-F5344CB8AC3E}">
        <p14:creationId xmlns:p14="http://schemas.microsoft.com/office/powerpoint/2010/main" val="1574143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4" y="33327"/>
            <a:ext cx="9117066" cy="677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97035" y="620688"/>
            <a:ext cx="7776864" cy="5386090"/>
          </a:xfrm>
          <a:prstGeom prst="rect">
            <a:avLst/>
          </a:prstGeom>
        </p:spPr>
        <p:txBody>
          <a:bodyPr wrap="square">
            <a:spAutoFit/>
          </a:bodyPr>
          <a:lstStyle/>
          <a:p>
            <a:pPr algn="ctr"/>
            <a:r>
              <a:rPr lang="ru-RU" sz="3200" b="1" dirty="0">
                <a:solidFill>
                  <a:srgbClr val="C00000"/>
                </a:solidFill>
              </a:rPr>
              <a:t>Домашнее задание для родителей </a:t>
            </a:r>
            <a:endParaRPr lang="ru-RU" sz="3200" b="1" dirty="0" smtClean="0">
              <a:solidFill>
                <a:srgbClr val="C00000"/>
              </a:solidFill>
            </a:endParaRPr>
          </a:p>
          <a:p>
            <a:pPr marL="342900" indent="-342900">
              <a:buAutoNum type="arabicPeriod"/>
            </a:pPr>
            <a:r>
              <a:rPr lang="ru-RU" dirty="0" smtClean="0"/>
              <a:t>Прочитайте </a:t>
            </a:r>
            <a:r>
              <a:rPr lang="ru-RU" dirty="0"/>
              <a:t>ребенку стихотворение. </a:t>
            </a:r>
            <a:endParaRPr lang="ru-RU" dirty="0" smtClean="0"/>
          </a:p>
          <a:p>
            <a:pPr algn="ctr"/>
            <a:r>
              <a:rPr lang="ru-RU" sz="2400" b="1" dirty="0" smtClean="0">
                <a:solidFill>
                  <a:srgbClr val="C00000"/>
                </a:solidFill>
              </a:rPr>
              <a:t>Страх </a:t>
            </a:r>
          </a:p>
          <a:p>
            <a:pPr algn="ctr"/>
            <a:r>
              <a:rPr lang="ru-RU" dirty="0" smtClean="0"/>
              <a:t>У </a:t>
            </a:r>
            <a:r>
              <a:rPr lang="ru-RU" dirty="0"/>
              <a:t>страха глаза велики. </a:t>
            </a:r>
            <a:endParaRPr lang="ru-RU" dirty="0" smtClean="0"/>
          </a:p>
          <a:p>
            <a:pPr algn="ctr"/>
            <a:r>
              <a:rPr lang="ru-RU" dirty="0" smtClean="0"/>
              <a:t>У </a:t>
            </a:r>
            <a:r>
              <a:rPr lang="ru-RU" dirty="0"/>
              <a:t>страха не зубы ― клыки. </a:t>
            </a:r>
            <a:endParaRPr lang="ru-RU" dirty="0" smtClean="0"/>
          </a:p>
          <a:p>
            <a:pPr algn="ctr"/>
            <a:r>
              <a:rPr lang="ru-RU" dirty="0" smtClean="0"/>
              <a:t>У </a:t>
            </a:r>
            <a:r>
              <a:rPr lang="ru-RU" dirty="0"/>
              <a:t>страха, как бочка живот. </a:t>
            </a:r>
            <a:endParaRPr lang="ru-RU" dirty="0" smtClean="0"/>
          </a:p>
          <a:p>
            <a:pPr algn="ctr"/>
            <a:r>
              <a:rPr lang="ru-RU" dirty="0" smtClean="0"/>
              <a:t>У </a:t>
            </a:r>
            <a:r>
              <a:rPr lang="ru-RU" dirty="0"/>
              <a:t>страха желанье есть </a:t>
            </a:r>
            <a:endParaRPr lang="ru-RU" dirty="0" smtClean="0"/>
          </a:p>
          <a:p>
            <a:pPr algn="ctr"/>
            <a:r>
              <a:rPr lang="ru-RU" dirty="0" smtClean="0"/>
              <a:t>― </a:t>
            </a:r>
            <a:r>
              <a:rPr lang="ru-RU" dirty="0"/>
              <a:t>Схватить, укусить, даже съесть! </a:t>
            </a:r>
            <a:endParaRPr lang="ru-RU" dirty="0" smtClean="0"/>
          </a:p>
          <a:p>
            <a:pPr algn="ctr"/>
            <a:r>
              <a:rPr lang="ru-RU" dirty="0" smtClean="0"/>
              <a:t>Трусишка </a:t>
            </a:r>
            <a:r>
              <a:rPr lang="ru-RU" dirty="0"/>
              <a:t>придумает страх </a:t>
            </a:r>
            <a:endParaRPr lang="ru-RU" dirty="0" smtClean="0"/>
          </a:p>
          <a:p>
            <a:pPr algn="ctr"/>
            <a:r>
              <a:rPr lang="ru-RU" dirty="0" smtClean="0"/>
              <a:t>И </a:t>
            </a:r>
            <a:r>
              <a:rPr lang="ru-RU" dirty="0"/>
              <a:t>жалобно ахает: -Ах! </a:t>
            </a:r>
            <a:endParaRPr lang="ru-RU" dirty="0" smtClean="0"/>
          </a:p>
          <a:p>
            <a:pPr algn="ctr"/>
            <a:r>
              <a:rPr lang="ru-RU" dirty="0" smtClean="0"/>
              <a:t>А </a:t>
            </a:r>
            <a:r>
              <a:rPr lang="ru-RU" dirty="0"/>
              <a:t>я ничего не боюсь. </a:t>
            </a:r>
            <a:endParaRPr lang="ru-RU" dirty="0" smtClean="0"/>
          </a:p>
          <a:p>
            <a:pPr algn="ctr"/>
            <a:r>
              <a:rPr lang="ru-RU" dirty="0" smtClean="0"/>
              <a:t>Придумаю </a:t>
            </a:r>
            <a:r>
              <a:rPr lang="ru-RU" dirty="0"/>
              <a:t>страх </a:t>
            </a:r>
            <a:endParaRPr lang="ru-RU" dirty="0" smtClean="0"/>
          </a:p>
          <a:p>
            <a:pPr algn="ctr"/>
            <a:r>
              <a:rPr lang="ru-RU" dirty="0" smtClean="0"/>
              <a:t>                              ― </a:t>
            </a:r>
            <a:r>
              <a:rPr lang="ru-RU" dirty="0"/>
              <a:t>И смеюсь. </a:t>
            </a:r>
            <a:r>
              <a:rPr lang="ru-RU" dirty="0" smtClean="0"/>
              <a:t>        (</a:t>
            </a:r>
            <a:r>
              <a:rPr lang="ru-RU" dirty="0" err="1"/>
              <a:t>В.Кудрявцев</a:t>
            </a:r>
            <a:r>
              <a:rPr lang="ru-RU" dirty="0"/>
              <a:t>) </a:t>
            </a:r>
            <a:endParaRPr lang="ru-RU" dirty="0" smtClean="0"/>
          </a:p>
          <a:p>
            <a:r>
              <a:rPr lang="ru-RU" dirty="0" smtClean="0"/>
              <a:t>2.   Задайте </a:t>
            </a:r>
            <a:r>
              <a:rPr lang="ru-RU" dirty="0"/>
              <a:t>ребенку вопросы: © что чувствовал мальчик-трусишка? © Как ты </a:t>
            </a:r>
            <a:r>
              <a:rPr lang="ru-RU" dirty="0" smtClean="0"/>
              <a:t>  думаешь</a:t>
            </a:r>
            <a:r>
              <a:rPr lang="ru-RU" dirty="0"/>
              <a:t>, чего и кого он боялся? © А ты сам чего пугаешься? </a:t>
            </a:r>
            <a:endParaRPr lang="ru-RU" dirty="0" smtClean="0"/>
          </a:p>
          <a:p>
            <a:r>
              <a:rPr lang="ru-RU" dirty="0" smtClean="0"/>
              <a:t>3.   Попросите </a:t>
            </a:r>
            <a:r>
              <a:rPr lang="ru-RU" dirty="0"/>
              <a:t>ребенка изобразить страх на лице. (Брови подняты вверх. Рот открыт и растянут в стороны, виден верхний ряд зубов. Глаза расширены.) </a:t>
            </a:r>
            <a:r>
              <a:rPr lang="ru-RU" dirty="0" smtClean="0"/>
              <a:t>4.  4.   Предложите </a:t>
            </a:r>
            <a:r>
              <a:rPr lang="ru-RU" dirty="0"/>
              <a:t>ребенку нарисовать испуганного мальчика. </a:t>
            </a:r>
          </a:p>
        </p:txBody>
      </p:sp>
    </p:spTree>
    <p:extLst>
      <p:ext uri="{BB962C8B-B14F-4D97-AF65-F5344CB8AC3E}">
        <p14:creationId xmlns:p14="http://schemas.microsoft.com/office/powerpoint/2010/main" val="3139974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29" y="0"/>
            <a:ext cx="9186062" cy="682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78231" y="1556792"/>
            <a:ext cx="8229600" cy="1143000"/>
          </a:xfrm>
        </p:spPr>
        <p:txBody>
          <a:bodyPr>
            <a:noAutofit/>
          </a:bodyPr>
          <a:lstStyle/>
          <a:p>
            <a:r>
              <a:rPr lang="ru-RU" sz="5400" b="1" i="1" dirty="0" smtClean="0">
                <a:solidFill>
                  <a:srgbClr val="C00000"/>
                </a:solidFill>
              </a:rPr>
              <a:t/>
            </a:r>
            <a:br>
              <a:rPr lang="ru-RU" sz="5400" b="1" i="1" dirty="0" smtClean="0">
                <a:solidFill>
                  <a:srgbClr val="C00000"/>
                </a:solidFill>
              </a:rPr>
            </a:br>
            <a:r>
              <a:rPr lang="ru-RU" sz="5400" b="1" i="1" dirty="0">
                <a:solidFill>
                  <a:srgbClr val="C00000"/>
                </a:solidFill>
              </a:rPr>
              <a:t/>
            </a:r>
            <a:br>
              <a:rPr lang="ru-RU" sz="5400" b="1" i="1" dirty="0">
                <a:solidFill>
                  <a:srgbClr val="C00000"/>
                </a:solidFill>
              </a:rPr>
            </a:br>
            <a:r>
              <a:rPr lang="ru-RU" sz="5400" b="1" i="1" dirty="0" smtClean="0">
                <a:solidFill>
                  <a:srgbClr val="C00000"/>
                </a:solidFill>
              </a:rPr>
              <a:t>Спасибо за сотрудничество.</a:t>
            </a:r>
            <a:br>
              <a:rPr lang="ru-RU" sz="5400" b="1" i="1" dirty="0" smtClean="0">
                <a:solidFill>
                  <a:srgbClr val="C00000"/>
                </a:solidFill>
              </a:rPr>
            </a:br>
            <a:r>
              <a:rPr lang="ru-RU" sz="5400" b="1" i="1" dirty="0">
                <a:solidFill>
                  <a:srgbClr val="C00000"/>
                </a:solidFill>
              </a:rPr>
              <a:t/>
            </a:r>
            <a:br>
              <a:rPr lang="ru-RU" sz="5400" b="1" i="1" dirty="0">
                <a:solidFill>
                  <a:srgbClr val="C00000"/>
                </a:solidFill>
              </a:rPr>
            </a:br>
            <a:r>
              <a:rPr lang="ru-RU" sz="5400" b="1" i="1" dirty="0" smtClean="0">
                <a:solidFill>
                  <a:srgbClr val="C00000"/>
                </a:solidFill>
              </a:rPr>
              <a:t>До новых встреч!</a:t>
            </a:r>
            <a:endParaRPr lang="ru-RU" sz="5400" b="1" i="1" dirty="0">
              <a:solidFill>
                <a:srgbClr val="C00000"/>
              </a:solidFill>
            </a:endParaRPr>
          </a:p>
        </p:txBody>
      </p:sp>
    </p:spTree>
    <p:extLst>
      <p:ext uri="{BB962C8B-B14F-4D97-AF65-F5344CB8AC3E}">
        <p14:creationId xmlns:p14="http://schemas.microsoft.com/office/powerpoint/2010/main" val="3600585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185738"/>
            <a:ext cx="9607550" cy="724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77211" y="4005064"/>
            <a:ext cx="8229600" cy="1143000"/>
          </a:xfrm>
        </p:spPr>
        <p:txBody>
          <a:bodyPr>
            <a:noAutofit/>
          </a:bodyPr>
          <a:lstStyle/>
          <a:p>
            <a:pPr algn="just"/>
            <a:r>
              <a:rPr lang="ru-RU" sz="2000" dirty="0">
                <a:solidFill>
                  <a:schemeClr val="tx2">
                    <a:lumMod val="75000"/>
                  </a:schemeClr>
                </a:solidFill>
                <a:latin typeface="Roboto"/>
              </a:rPr>
              <a:t>Страх — сильная отрицательная эмоция, которую люди испытывают, если им что-то угрожает. Опасность может быть реальной или ожидаемой, воображаемой. Каждый ребенок неоднократно чувствовал страх, поэтому он может легко распознать его изображение на иллюстрациях или фото, а также привести примеры событий, предметов и явлений, вызывающих у них это чувство. Дети должны знать, что страх бывает различным по своей интенсивности, от испуга до ужаса. Важно объяснить детям, что эта эмоция необходима человеку, так как она предупреждает об опасности. Можно добавить, что для иллюстрации страха на картинках часто используется черный цвет.</a:t>
            </a:r>
            <a:endParaRPr lang="ru-RU" sz="2000" dirty="0">
              <a:solidFill>
                <a:schemeClr val="tx2">
                  <a:lumMod val="75000"/>
                </a:schemeClr>
              </a:solidFill>
            </a:endParaRPr>
          </a:p>
        </p:txBody>
      </p:sp>
      <p:sp>
        <p:nvSpPr>
          <p:cNvPr id="3" name="Прямоугольник 2"/>
          <p:cNvSpPr/>
          <p:nvPr/>
        </p:nvSpPr>
        <p:spPr>
          <a:xfrm>
            <a:off x="611560" y="260648"/>
            <a:ext cx="8208912" cy="2277547"/>
          </a:xfrm>
          <a:prstGeom prst="rect">
            <a:avLst/>
          </a:prstGeom>
        </p:spPr>
        <p:txBody>
          <a:bodyPr wrap="square">
            <a:spAutoFit/>
          </a:bodyPr>
          <a:lstStyle/>
          <a:p>
            <a:pPr algn="ctr"/>
            <a:r>
              <a:rPr lang="ru-RU" sz="2200" i="1" dirty="0">
                <a:solidFill>
                  <a:srgbClr val="C00000"/>
                </a:solidFill>
                <a:latin typeface="Times New Roman"/>
                <a:ea typeface="Calibri"/>
                <a:cs typeface="+mj-cs"/>
              </a:rPr>
              <a:t>Сопровождение проводится по программе </a:t>
            </a:r>
            <a:r>
              <a:rPr lang="ru-RU" sz="2200" i="1" dirty="0" smtClean="0">
                <a:solidFill>
                  <a:srgbClr val="C00000"/>
                </a:solidFill>
                <a:latin typeface="Times New Roman"/>
                <a:ea typeface="Calibri"/>
                <a:cs typeface="+mj-cs"/>
              </a:rPr>
              <a:t>развитие и коррекция эмоционального мира </a:t>
            </a:r>
            <a:r>
              <a:rPr lang="ru-RU" sz="2200" i="1" smtClean="0">
                <a:solidFill>
                  <a:srgbClr val="C00000"/>
                </a:solidFill>
                <a:latin typeface="Times New Roman"/>
                <a:ea typeface="Calibri"/>
                <a:cs typeface="+mj-cs"/>
              </a:rPr>
              <a:t>дошкольников </a:t>
            </a:r>
            <a:r>
              <a:rPr lang="ru-RU" sz="2200" i="1" smtClean="0">
                <a:solidFill>
                  <a:srgbClr val="C00000"/>
                </a:solidFill>
                <a:latin typeface="Times New Roman"/>
                <a:ea typeface="Calibri"/>
                <a:cs typeface="+mj-cs"/>
              </a:rPr>
              <a:t>4-6 </a:t>
            </a:r>
            <a:r>
              <a:rPr lang="ru-RU" sz="2200" i="1" dirty="0" smtClean="0">
                <a:solidFill>
                  <a:srgbClr val="C00000"/>
                </a:solidFill>
                <a:latin typeface="Times New Roman"/>
                <a:ea typeface="Calibri"/>
                <a:cs typeface="+mj-cs"/>
              </a:rPr>
              <a:t>лет </a:t>
            </a:r>
            <a:r>
              <a:rPr lang="ru-RU" sz="2200" i="1" dirty="0" err="1" smtClean="0">
                <a:solidFill>
                  <a:srgbClr val="C00000"/>
                </a:solidFill>
                <a:latin typeface="Times New Roman"/>
                <a:ea typeface="Calibri"/>
                <a:cs typeface="+mj-cs"/>
              </a:rPr>
              <a:t>Н.А.Пазухина</a:t>
            </a:r>
            <a:r>
              <a:rPr lang="ru-RU" sz="2200" i="1" dirty="0" smtClean="0">
                <a:solidFill>
                  <a:srgbClr val="C00000"/>
                </a:solidFill>
                <a:latin typeface="Times New Roman"/>
                <a:ea typeface="Calibri"/>
                <a:cs typeface="+mj-cs"/>
              </a:rPr>
              <a:t>.</a:t>
            </a:r>
            <a:r>
              <a:rPr lang="ru-RU" sz="2200" dirty="0">
                <a:solidFill>
                  <a:prstClr val="black"/>
                </a:solidFill>
                <a:ea typeface="+mj-ea"/>
                <a:cs typeface="+mj-cs"/>
              </a:rPr>
              <a:t/>
            </a:r>
            <a:br>
              <a:rPr lang="ru-RU" sz="2200" dirty="0">
                <a:solidFill>
                  <a:prstClr val="black"/>
                </a:solidFill>
                <a:ea typeface="+mj-ea"/>
                <a:cs typeface="+mj-cs"/>
              </a:rPr>
            </a:br>
            <a:r>
              <a:rPr lang="ru-RU" sz="4000" b="1" i="1" dirty="0">
                <a:solidFill>
                  <a:srgbClr val="C00000"/>
                </a:solidFill>
                <a:latin typeface="Times New Roman"/>
                <a:ea typeface="Calibri"/>
                <a:cs typeface="+mj-cs"/>
              </a:rPr>
              <a:t>Добрый день! </a:t>
            </a:r>
            <a:br>
              <a:rPr lang="ru-RU" sz="4000" b="1" i="1" dirty="0">
                <a:solidFill>
                  <a:srgbClr val="C00000"/>
                </a:solidFill>
                <a:latin typeface="Times New Roman"/>
                <a:ea typeface="Calibri"/>
                <a:cs typeface="+mj-cs"/>
              </a:rPr>
            </a:br>
            <a:r>
              <a:rPr lang="ru-RU" sz="4000" b="1" i="1" dirty="0">
                <a:solidFill>
                  <a:srgbClr val="C00000"/>
                </a:solidFill>
                <a:latin typeface="Times New Roman"/>
                <a:ea typeface="Calibri"/>
                <a:cs typeface="+mj-cs"/>
              </a:rPr>
              <a:t>Уважаемые родители и дети.</a:t>
            </a:r>
            <a:r>
              <a:rPr lang="ru-RU" sz="4000" i="1" dirty="0">
                <a:solidFill>
                  <a:srgbClr val="C00000"/>
                </a:solidFill>
                <a:latin typeface="Times New Roman"/>
                <a:ea typeface="Calibri"/>
                <a:cs typeface="+mj-cs"/>
              </a:rPr>
              <a:t/>
            </a:r>
            <a:br>
              <a:rPr lang="ru-RU" sz="4000" i="1" dirty="0">
                <a:solidFill>
                  <a:srgbClr val="C00000"/>
                </a:solidFill>
                <a:latin typeface="Times New Roman"/>
                <a:ea typeface="Calibri"/>
                <a:cs typeface="+mj-cs"/>
              </a:rPr>
            </a:br>
            <a:endParaRPr lang="ru-RU" dirty="0"/>
          </a:p>
        </p:txBody>
      </p:sp>
      <p:sp>
        <p:nvSpPr>
          <p:cNvPr id="5" name="Прямоугольник 4"/>
          <p:cNvSpPr/>
          <p:nvPr/>
        </p:nvSpPr>
        <p:spPr>
          <a:xfrm>
            <a:off x="1178019" y="2337598"/>
            <a:ext cx="7128792" cy="369332"/>
          </a:xfrm>
          <a:prstGeom prst="rect">
            <a:avLst/>
          </a:prstGeom>
        </p:spPr>
        <p:txBody>
          <a:bodyPr wrap="square">
            <a:spAutoFit/>
          </a:bodyPr>
          <a:lstStyle/>
          <a:p>
            <a:pPr lvl="0" indent="342900" algn="just"/>
            <a:r>
              <a:rPr lang="ru-RU" b="1" dirty="0">
                <a:solidFill>
                  <a:srgbClr val="000000"/>
                </a:solidFill>
                <a:latin typeface="Times New Roman"/>
                <a:ea typeface="Times New Roman"/>
              </a:rPr>
              <a:t>Если ребёнок не может справиться с заданием, помогите ему.</a:t>
            </a:r>
          </a:p>
        </p:txBody>
      </p:sp>
    </p:spTree>
    <p:extLst>
      <p:ext uri="{BB962C8B-B14F-4D97-AF65-F5344CB8AC3E}">
        <p14:creationId xmlns:p14="http://schemas.microsoft.com/office/powerpoint/2010/main" val="3569707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6" y="0"/>
            <a:ext cx="9117244" cy="6866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fontScale="90000"/>
          </a:bodyPr>
          <a:lstStyle/>
          <a:p>
            <a:r>
              <a:rPr lang="ru-RU" dirty="0"/>
              <a:t/>
            </a:r>
            <a:br>
              <a:rPr lang="ru-RU" dirty="0"/>
            </a:br>
            <a:endParaRPr lang="ru-RU" dirty="0"/>
          </a:p>
        </p:txBody>
      </p:sp>
      <p:sp>
        <p:nvSpPr>
          <p:cNvPr id="3" name="Прямоугольник 2"/>
          <p:cNvSpPr/>
          <p:nvPr/>
        </p:nvSpPr>
        <p:spPr>
          <a:xfrm>
            <a:off x="1259632" y="620688"/>
            <a:ext cx="6480720" cy="5816977"/>
          </a:xfrm>
          <a:prstGeom prst="rect">
            <a:avLst/>
          </a:prstGeom>
        </p:spPr>
        <p:txBody>
          <a:bodyPr wrap="square">
            <a:spAutoFit/>
          </a:bodyPr>
          <a:lstStyle/>
          <a:p>
            <a:r>
              <a:rPr lang="ru-RU" sz="2400" dirty="0" smtClean="0"/>
              <a:t>Прочитайте </a:t>
            </a:r>
            <a:r>
              <a:rPr lang="ru-RU" sz="2400" dirty="0"/>
              <a:t>стихотворение. </a:t>
            </a:r>
            <a:endParaRPr lang="ru-RU" sz="2400" dirty="0" smtClean="0"/>
          </a:p>
          <a:p>
            <a:r>
              <a:rPr lang="ru-RU" sz="2400" b="1" i="1" dirty="0" smtClean="0">
                <a:solidFill>
                  <a:srgbClr val="C00000"/>
                </a:solidFill>
              </a:rPr>
              <a:t>Трусов </a:t>
            </a:r>
            <a:r>
              <a:rPr lang="ru-RU" sz="2400" b="1" i="1" dirty="0">
                <a:solidFill>
                  <a:srgbClr val="C00000"/>
                </a:solidFill>
              </a:rPr>
              <a:t>Федя </a:t>
            </a:r>
            <a:endParaRPr lang="ru-RU" sz="2400" b="1" i="1" dirty="0" smtClean="0">
              <a:solidFill>
                <a:srgbClr val="C00000"/>
              </a:solidFill>
            </a:endParaRPr>
          </a:p>
          <a:p>
            <a:r>
              <a:rPr lang="ru-RU" dirty="0" smtClean="0"/>
              <a:t>Расхрабрился </a:t>
            </a:r>
            <a:r>
              <a:rPr lang="ru-RU" dirty="0"/>
              <a:t>Трусов Федя: </a:t>
            </a:r>
            <a:endParaRPr lang="ru-RU" dirty="0" smtClean="0"/>
          </a:p>
          <a:p>
            <a:r>
              <a:rPr lang="ru-RU" dirty="0" smtClean="0"/>
              <a:t>― </a:t>
            </a:r>
            <a:r>
              <a:rPr lang="ru-RU" dirty="0"/>
              <a:t>Я убью в лесу медведя, </a:t>
            </a:r>
            <a:endParaRPr lang="ru-RU" dirty="0" smtClean="0"/>
          </a:p>
          <a:p>
            <a:r>
              <a:rPr lang="ru-RU" dirty="0" smtClean="0"/>
              <a:t>Изловлю </a:t>
            </a:r>
            <a:r>
              <a:rPr lang="ru-RU" dirty="0"/>
              <a:t>в лесу лису </a:t>
            </a:r>
            <a:endParaRPr lang="ru-RU" dirty="0" smtClean="0"/>
          </a:p>
          <a:p>
            <a:r>
              <a:rPr lang="ru-RU" dirty="0" smtClean="0"/>
              <a:t>И </a:t>
            </a:r>
            <a:r>
              <a:rPr lang="ru-RU" dirty="0"/>
              <a:t>домой их принесу. </a:t>
            </a:r>
            <a:endParaRPr lang="ru-RU" dirty="0" smtClean="0"/>
          </a:p>
          <a:p>
            <a:r>
              <a:rPr lang="ru-RU" dirty="0" smtClean="0"/>
              <a:t>― </a:t>
            </a:r>
            <a:r>
              <a:rPr lang="ru-RU" dirty="0"/>
              <a:t>В дачном поезде спросонок </a:t>
            </a:r>
            <a:endParaRPr lang="ru-RU" dirty="0" smtClean="0"/>
          </a:p>
          <a:p>
            <a:r>
              <a:rPr lang="ru-RU" dirty="0" smtClean="0"/>
              <a:t>В </a:t>
            </a:r>
            <a:r>
              <a:rPr lang="ru-RU" dirty="0"/>
              <a:t>этот миг у самых ног </a:t>
            </a:r>
            <a:endParaRPr lang="ru-RU" dirty="0" smtClean="0"/>
          </a:p>
          <a:p>
            <a:r>
              <a:rPr lang="ru-RU" dirty="0" smtClean="0"/>
              <a:t>Громко </a:t>
            </a:r>
            <a:r>
              <a:rPr lang="ru-RU" dirty="0"/>
              <a:t>хрюкнул поросенок, </a:t>
            </a:r>
            <a:endParaRPr lang="ru-RU" dirty="0" smtClean="0"/>
          </a:p>
          <a:p>
            <a:r>
              <a:rPr lang="ru-RU" dirty="0" smtClean="0"/>
              <a:t>Заворочался </a:t>
            </a:r>
            <a:r>
              <a:rPr lang="ru-RU" dirty="0"/>
              <a:t>мешок... </a:t>
            </a:r>
            <a:endParaRPr lang="ru-RU" dirty="0" smtClean="0"/>
          </a:p>
          <a:p>
            <a:r>
              <a:rPr lang="ru-RU" dirty="0" smtClean="0"/>
              <a:t>В </a:t>
            </a:r>
            <a:r>
              <a:rPr lang="ru-RU" dirty="0"/>
              <a:t>юбку бабушкину Федя </a:t>
            </a:r>
            <a:endParaRPr lang="ru-RU" dirty="0" smtClean="0"/>
          </a:p>
          <a:p>
            <a:r>
              <a:rPr lang="ru-RU" dirty="0" smtClean="0"/>
              <a:t>Замотался</a:t>
            </a:r>
            <a:r>
              <a:rPr lang="ru-RU" dirty="0"/>
              <a:t>, задрожал... </a:t>
            </a:r>
            <a:endParaRPr lang="ru-RU" dirty="0" smtClean="0"/>
          </a:p>
          <a:p>
            <a:r>
              <a:rPr lang="ru-RU" dirty="0" smtClean="0"/>
              <a:t>Хорошо</a:t>
            </a:r>
            <a:r>
              <a:rPr lang="ru-RU" dirty="0"/>
              <a:t>, что не медведя </a:t>
            </a:r>
            <a:endParaRPr lang="ru-RU" dirty="0" smtClean="0"/>
          </a:p>
          <a:p>
            <a:r>
              <a:rPr lang="ru-RU" dirty="0" smtClean="0"/>
              <a:t>Трусов </a:t>
            </a:r>
            <a:r>
              <a:rPr lang="ru-RU" dirty="0"/>
              <a:t>Федя повстречал! </a:t>
            </a:r>
            <a:endParaRPr lang="ru-RU" dirty="0" smtClean="0"/>
          </a:p>
          <a:p>
            <a:r>
              <a:rPr lang="ru-RU" dirty="0" smtClean="0"/>
              <a:t>(К </a:t>
            </a:r>
            <a:r>
              <a:rPr lang="ru-RU" dirty="0"/>
              <a:t>Демьянов) </a:t>
            </a:r>
            <a:endParaRPr lang="ru-RU" dirty="0" smtClean="0"/>
          </a:p>
          <a:p>
            <a:r>
              <a:rPr lang="ru-RU" dirty="0" smtClean="0"/>
              <a:t>Как </a:t>
            </a:r>
            <a:r>
              <a:rPr lang="ru-RU" dirty="0"/>
              <a:t>вы думаете, что чувствовал Федя? </a:t>
            </a:r>
            <a:endParaRPr lang="ru-RU" dirty="0" smtClean="0"/>
          </a:p>
          <a:p>
            <a:r>
              <a:rPr lang="ru-RU" dirty="0" smtClean="0"/>
              <a:t>Д </a:t>
            </a:r>
            <a:r>
              <a:rPr lang="ru-RU" dirty="0"/>
              <a:t>е т и. Страх, он испугался. </a:t>
            </a:r>
            <a:endParaRPr lang="ru-RU" dirty="0" smtClean="0"/>
          </a:p>
          <a:p>
            <a:r>
              <a:rPr lang="ru-RU" dirty="0" smtClean="0"/>
              <a:t>Посмотрите </a:t>
            </a:r>
            <a:r>
              <a:rPr lang="ru-RU" dirty="0"/>
              <a:t>на эту пиктограмму. Какое настроение здесь изображено? </a:t>
            </a:r>
            <a:endParaRPr lang="ru-RU" dirty="0" smtClean="0"/>
          </a:p>
          <a:p>
            <a:r>
              <a:rPr lang="ru-RU" dirty="0" smtClean="0"/>
              <a:t>Дети</a:t>
            </a:r>
            <a:r>
              <a:rPr lang="ru-RU" dirty="0"/>
              <a:t>. Страх</a:t>
            </a:r>
          </a:p>
        </p:txBody>
      </p:sp>
      <p:sp>
        <p:nvSpPr>
          <p:cNvPr id="4" name="Прямоугольник 3"/>
          <p:cNvSpPr/>
          <p:nvPr/>
        </p:nvSpPr>
        <p:spPr>
          <a:xfrm>
            <a:off x="2286000" y="3105835"/>
            <a:ext cx="4572000" cy="646331"/>
          </a:xfrm>
          <a:prstGeom prst="rect">
            <a:avLst/>
          </a:prstGeom>
        </p:spPr>
        <p:txBody>
          <a:bodyPr>
            <a:spAutoFit/>
          </a:bodyPr>
          <a:lstStyle/>
          <a:p>
            <a:r>
              <a:rPr lang="ru-RU" dirty="0"/>
              <a:t/>
            </a:r>
            <a:br>
              <a:rPr lang="ru-RU" dirty="0"/>
            </a:br>
            <a:endParaRPr lang="ru-RU" dirty="0"/>
          </a:p>
        </p:txBody>
      </p:sp>
      <p:sp>
        <p:nvSpPr>
          <p:cNvPr id="5" name="Прямоугольник 4"/>
          <p:cNvSpPr/>
          <p:nvPr/>
        </p:nvSpPr>
        <p:spPr>
          <a:xfrm>
            <a:off x="2286000" y="3105835"/>
            <a:ext cx="4572000" cy="646331"/>
          </a:xfrm>
          <a:prstGeom prst="rect">
            <a:avLst/>
          </a:prstGeom>
        </p:spPr>
        <p:txBody>
          <a:bodyPr>
            <a:spAutoFit/>
          </a:bodyPr>
          <a:lstStyle/>
          <a:p>
            <a:r>
              <a:rPr lang="ru-RU" dirty="0"/>
              <a:t/>
            </a:r>
            <a:br>
              <a:rPr lang="ru-RU" dirty="0"/>
            </a:br>
            <a:endParaRPr lang="ru-RU"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3" y="2047426"/>
            <a:ext cx="3015219" cy="2763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020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85738"/>
            <a:ext cx="9607550" cy="724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normAutofit fontScale="90000"/>
          </a:bodyPr>
          <a:lstStyle/>
          <a:p>
            <a:r>
              <a:rPr lang="ru-RU" dirty="0"/>
              <a:t/>
            </a:r>
            <a:br>
              <a:rPr lang="ru-RU" dirty="0"/>
            </a:br>
            <a:r>
              <a:rPr lang="ru-RU" dirty="0"/>
              <a:t/>
            </a:r>
            <a:br>
              <a:rPr lang="ru-RU" dirty="0"/>
            </a:br>
            <a:r>
              <a:rPr lang="ru-RU" dirty="0"/>
              <a:t/>
            </a:r>
            <a:br>
              <a:rPr lang="ru-RU" dirty="0"/>
            </a:br>
            <a:endParaRPr lang="ru-RU" dirty="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0644" y="4109238"/>
            <a:ext cx="15906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611560" y="472710"/>
            <a:ext cx="8064896" cy="2246769"/>
          </a:xfrm>
          <a:prstGeom prst="rect">
            <a:avLst/>
          </a:prstGeom>
        </p:spPr>
        <p:txBody>
          <a:bodyPr wrap="square">
            <a:spAutoFit/>
          </a:bodyPr>
          <a:lstStyle/>
          <a:p>
            <a:r>
              <a:rPr lang="ru-RU" sz="3200" b="1" dirty="0">
                <a:solidFill>
                  <a:srgbClr val="C00000"/>
                </a:solidFill>
              </a:rPr>
              <a:t>Игра «Расскажи свой страх». </a:t>
            </a:r>
            <a:endParaRPr lang="ru-RU" sz="3200" b="1" dirty="0" smtClean="0">
              <a:solidFill>
                <a:srgbClr val="C00000"/>
              </a:solidFill>
            </a:endParaRPr>
          </a:p>
          <a:p>
            <a:r>
              <a:rPr lang="ru-RU" dirty="0" smtClean="0"/>
              <a:t>Когда </a:t>
            </a:r>
            <a:r>
              <a:rPr lang="ru-RU" dirty="0"/>
              <a:t>я была такой, как вы </a:t>
            </a:r>
            <a:r>
              <a:rPr lang="ru-RU" dirty="0" smtClean="0"/>
              <a:t>сейчас</a:t>
            </a:r>
            <a:r>
              <a:rPr lang="ru-RU" dirty="0"/>
              <a:t>, то очень боялась злых собак. </a:t>
            </a:r>
            <a:endParaRPr lang="ru-RU" dirty="0" smtClean="0"/>
          </a:p>
          <a:p>
            <a:r>
              <a:rPr lang="ru-RU" dirty="0" smtClean="0"/>
              <a:t>А </a:t>
            </a:r>
            <a:r>
              <a:rPr lang="ru-RU" dirty="0"/>
              <a:t>с вами такое случалось? </a:t>
            </a:r>
            <a:r>
              <a:rPr lang="ru-RU" dirty="0" smtClean="0"/>
              <a:t>Расскажите кто чего или кого боялся.  </a:t>
            </a:r>
            <a:r>
              <a:rPr lang="ru-RU" dirty="0"/>
              <a:t>(Дети по </a:t>
            </a:r>
            <a:r>
              <a:rPr lang="ru-RU" dirty="0" smtClean="0"/>
              <a:t>очереди </a:t>
            </a:r>
            <a:r>
              <a:rPr lang="ru-RU" dirty="0"/>
              <a:t>рассказывают о ситуациях, когда им было страшно. </a:t>
            </a:r>
            <a:endParaRPr lang="ru-RU" dirty="0" smtClean="0"/>
          </a:p>
          <a:p>
            <a:r>
              <a:rPr lang="ru-RU" dirty="0" smtClean="0"/>
              <a:t>Чтобы сюжеты </a:t>
            </a:r>
            <a:r>
              <a:rPr lang="ru-RU" dirty="0"/>
              <a:t>рассказов были разными, обговаривает </a:t>
            </a:r>
            <a:endParaRPr lang="ru-RU" dirty="0" smtClean="0"/>
          </a:p>
          <a:p>
            <a:r>
              <a:rPr lang="ru-RU" dirty="0" smtClean="0"/>
              <a:t>все </a:t>
            </a:r>
            <a:r>
              <a:rPr lang="ru-RU" dirty="0"/>
              <a:t>возможные детские страхи: темноты, одиночества, </a:t>
            </a:r>
            <a:endParaRPr lang="ru-RU" dirty="0" smtClean="0"/>
          </a:p>
          <a:p>
            <a:r>
              <a:rPr lang="ru-RU" dirty="0" smtClean="0"/>
              <a:t>животных</a:t>
            </a:r>
            <a:r>
              <a:rPr lang="ru-RU" dirty="0"/>
              <a:t>, смерти, чужих людей, злых сказочных героев.)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114" y="2006299"/>
            <a:ext cx="2352675"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089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7" y="20198"/>
            <a:ext cx="9052246" cy="681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105235" y="476672"/>
            <a:ext cx="7427205" cy="2523768"/>
          </a:xfrm>
          <a:prstGeom prst="rect">
            <a:avLst/>
          </a:prstGeom>
        </p:spPr>
        <p:txBody>
          <a:bodyPr wrap="square">
            <a:spAutoFit/>
          </a:bodyPr>
          <a:lstStyle/>
          <a:p>
            <a:pPr algn="ctr"/>
            <a:r>
              <a:rPr lang="ru-RU" sz="3200" b="1" dirty="0">
                <a:solidFill>
                  <a:srgbClr val="C00000"/>
                </a:solidFill>
              </a:rPr>
              <a:t>Игра «Гуси-лебеди». </a:t>
            </a:r>
            <a:endParaRPr lang="ru-RU" sz="3200" b="1" dirty="0" smtClean="0">
              <a:solidFill>
                <a:srgbClr val="C00000"/>
              </a:solidFill>
            </a:endParaRPr>
          </a:p>
          <a:p>
            <a:r>
              <a:rPr lang="ru-RU" dirty="0" smtClean="0"/>
              <a:t>Встаньте </a:t>
            </a:r>
            <a:r>
              <a:rPr lang="ru-RU" dirty="0"/>
              <a:t>свободно. Представьте, что вы гуляете на лужайке, собираете цветы, наблюдаете за бабочками. Но вдруг звучит сигнал </a:t>
            </a:r>
            <a:r>
              <a:rPr lang="ru-RU" dirty="0" smtClean="0"/>
              <a:t>тревоги.</a:t>
            </a:r>
          </a:p>
          <a:p>
            <a:r>
              <a:rPr lang="ru-RU" dirty="0" smtClean="0"/>
              <a:t>Это </a:t>
            </a:r>
            <a:r>
              <a:rPr lang="ru-RU" dirty="0"/>
              <a:t>значит, что летят гуси-лебеди, и вам необходимо спрятаться от них </a:t>
            </a:r>
            <a:r>
              <a:rPr lang="ru-RU" dirty="0" smtClean="0"/>
              <a:t>.</a:t>
            </a:r>
          </a:p>
          <a:p>
            <a:r>
              <a:rPr lang="ru-RU" dirty="0" smtClean="0"/>
              <a:t> </a:t>
            </a:r>
            <a:r>
              <a:rPr lang="ru-RU" dirty="0"/>
              <a:t>(Дети выполняют задание.) </a:t>
            </a:r>
            <a:endParaRPr lang="ru-RU" dirty="0" smtClean="0"/>
          </a:p>
          <a:p>
            <a:r>
              <a:rPr lang="ru-RU" dirty="0" smtClean="0"/>
              <a:t>Какое </a:t>
            </a:r>
            <a:r>
              <a:rPr lang="ru-RU" dirty="0"/>
              <a:t>чувство вы переживали, когда прятались от гусей? </a:t>
            </a:r>
            <a:endParaRPr lang="ru-RU" dirty="0" smtClean="0"/>
          </a:p>
          <a:p>
            <a:r>
              <a:rPr lang="ru-RU" dirty="0" smtClean="0"/>
              <a:t>Дети</a:t>
            </a:r>
            <a:r>
              <a:rPr lang="ru-RU" dirty="0"/>
              <a:t>. Страх, испуг. </a:t>
            </a:r>
            <a:endParaRPr lang="ru-RU" dirty="0" smtClean="0"/>
          </a:p>
          <a:p>
            <a:r>
              <a:rPr lang="ru-RU" b="1" dirty="0" smtClean="0">
                <a:solidFill>
                  <a:srgbClr val="C00000"/>
                </a:solidFill>
              </a:rPr>
              <a:t>Правильно</a:t>
            </a:r>
            <a:r>
              <a:rPr lang="ru-RU" b="1" dirty="0">
                <a:solidFill>
                  <a:srgbClr val="C00000"/>
                </a:solidFill>
              </a:rPr>
              <a:t>.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971" y="2492896"/>
            <a:ext cx="2831732" cy="3873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121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45"/>
            <a:ext cx="9094788" cy="6857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55576" y="620688"/>
            <a:ext cx="7776864" cy="1815882"/>
          </a:xfrm>
          <a:prstGeom prst="rect">
            <a:avLst/>
          </a:prstGeom>
        </p:spPr>
        <p:txBody>
          <a:bodyPr wrap="square">
            <a:spAutoFit/>
          </a:bodyPr>
          <a:lstStyle/>
          <a:p>
            <a:pPr algn="ctr"/>
            <a:r>
              <a:rPr lang="ru-RU" sz="2800" b="1" dirty="0">
                <a:solidFill>
                  <a:srgbClr val="C00000"/>
                </a:solidFill>
              </a:rPr>
              <a:t>Игра-ассоциация «Страх». </a:t>
            </a:r>
            <a:endParaRPr lang="ru-RU" sz="2800" b="1" dirty="0" smtClean="0">
              <a:solidFill>
                <a:srgbClr val="C00000"/>
              </a:solidFill>
            </a:endParaRPr>
          </a:p>
          <a:p>
            <a:r>
              <a:rPr lang="ru-RU" sz="2800" dirty="0" smtClean="0"/>
              <a:t>Закройте </a:t>
            </a:r>
            <a:r>
              <a:rPr lang="ru-RU" sz="2800" dirty="0"/>
              <a:t>глаза. Представьте, на какой цвет похож страх? Какой звук? Животное? Растение? (Дети выполняют задание.)</a:t>
            </a: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564904"/>
            <a:ext cx="2649215" cy="249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9168" y="4293096"/>
            <a:ext cx="3676452" cy="2162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2204864"/>
            <a:ext cx="1951037"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409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85738"/>
            <a:ext cx="9607550" cy="724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567773"/>
            <a:ext cx="1656184" cy="1768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1520" y="289679"/>
            <a:ext cx="8424936" cy="4278094"/>
          </a:xfrm>
          <a:prstGeom prst="rect">
            <a:avLst/>
          </a:prstGeom>
        </p:spPr>
        <p:txBody>
          <a:bodyPr wrap="square">
            <a:spAutoFit/>
          </a:bodyPr>
          <a:lstStyle/>
          <a:p>
            <a:pPr algn="ctr"/>
            <a:r>
              <a:rPr lang="ru-RU" sz="3200" b="1" dirty="0">
                <a:solidFill>
                  <a:srgbClr val="C00000"/>
                </a:solidFill>
              </a:rPr>
              <a:t>Этюд «Момент отчаяния». </a:t>
            </a:r>
            <a:endParaRPr lang="ru-RU" sz="3200" b="1" dirty="0" smtClean="0">
              <a:solidFill>
                <a:srgbClr val="C00000"/>
              </a:solidFill>
            </a:endParaRPr>
          </a:p>
          <a:p>
            <a:r>
              <a:rPr lang="ru-RU" sz="2400" dirty="0"/>
              <a:t>П</a:t>
            </a:r>
            <a:r>
              <a:rPr lang="ru-RU" sz="2400" dirty="0" smtClean="0"/>
              <a:t>ослушайте </a:t>
            </a:r>
            <a:r>
              <a:rPr lang="ru-RU" sz="2400" dirty="0"/>
              <a:t>еще одну историю. Представьте себе мальчика, который с родителями приехал в незнакомый ему город. Они только что сошли с поезда и идут по перрону. Мальчик отстал от родителей. Он не знает, что делать: мамы и папы нигде нет. </a:t>
            </a:r>
            <a:r>
              <a:rPr lang="ru-RU" sz="2400" dirty="0" smtClean="0"/>
              <a:t> Разыграйте эту </a:t>
            </a:r>
            <a:r>
              <a:rPr lang="ru-RU" sz="2400" dirty="0"/>
              <a:t>историю. </a:t>
            </a:r>
            <a:r>
              <a:rPr lang="ru-RU" sz="2400" dirty="0" smtClean="0"/>
              <a:t>Распределите роли</a:t>
            </a:r>
            <a:r>
              <a:rPr lang="ru-RU" sz="2400" dirty="0"/>
              <a:t>... </a:t>
            </a:r>
            <a:endParaRPr lang="ru-RU" sz="2400" dirty="0" smtClean="0"/>
          </a:p>
          <a:p>
            <a:r>
              <a:rPr lang="ru-RU" sz="2400" dirty="0" smtClean="0"/>
              <a:t>(</a:t>
            </a:r>
            <a:r>
              <a:rPr lang="ru-RU" sz="2400" dirty="0"/>
              <a:t>Выразительные движения для мальчика: </a:t>
            </a:r>
            <a:endParaRPr lang="ru-RU" sz="2400" dirty="0" smtClean="0"/>
          </a:p>
          <a:p>
            <a:r>
              <a:rPr lang="ru-RU" sz="2400" dirty="0" smtClean="0"/>
              <a:t>голова </a:t>
            </a:r>
            <a:r>
              <a:rPr lang="ru-RU" sz="2400" dirty="0"/>
              <a:t>наклонена вперед и втянута в плечи</a:t>
            </a:r>
            <a:r>
              <a:rPr lang="ru-RU" sz="2400" dirty="0" smtClean="0"/>
              <a:t>,</a:t>
            </a:r>
          </a:p>
          <a:p>
            <a:r>
              <a:rPr lang="ru-RU" sz="2400" dirty="0" smtClean="0"/>
              <a:t> </a:t>
            </a:r>
            <a:r>
              <a:rPr lang="ru-RU" sz="2400" dirty="0"/>
              <a:t>плечи приподняты, брови идут вверх, губы </a:t>
            </a:r>
            <a:endParaRPr lang="ru-RU" sz="2400" dirty="0" smtClean="0"/>
          </a:p>
          <a:p>
            <a:r>
              <a:rPr lang="ru-RU" sz="2400" dirty="0" smtClean="0"/>
              <a:t>раскрыты </a:t>
            </a:r>
            <a:r>
              <a:rPr lang="ru-RU" sz="2400" dirty="0"/>
              <a:t>так, что виден верхний ряд зубов, </a:t>
            </a:r>
            <a:endParaRPr lang="ru-RU" sz="2400" dirty="0" smtClean="0"/>
          </a:p>
          <a:p>
            <a:r>
              <a:rPr lang="ru-RU" sz="2400" dirty="0" smtClean="0"/>
              <a:t>одна </a:t>
            </a:r>
            <a:r>
              <a:rPr lang="ru-RU" sz="2400" dirty="0"/>
              <a:t>рука с силой сжимает другую.) </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0848" y="2424712"/>
            <a:ext cx="2352675" cy="409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4734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85738"/>
            <a:ext cx="9607550" cy="724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304764" y="187513"/>
            <a:ext cx="7155668" cy="6432530"/>
          </a:xfrm>
          <a:prstGeom prst="rect">
            <a:avLst/>
          </a:prstGeom>
        </p:spPr>
        <p:txBody>
          <a:bodyPr wrap="square">
            <a:spAutoFit/>
          </a:bodyPr>
          <a:lstStyle/>
          <a:p>
            <a:r>
              <a:rPr lang="ru-RU" sz="3200" b="1" dirty="0">
                <a:solidFill>
                  <a:srgbClr val="C00000"/>
                </a:solidFill>
              </a:rPr>
              <a:t>Рисунок «Мой страх». </a:t>
            </a:r>
            <a:endParaRPr lang="ru-RU" sz="3200" b="1" dirty="0" smtClean="0">
              <a:solidFill>
                <a:srgbClr val="C00000"/>
              </a:solidFill>
            </a:endParaRPr>
          </a:p>
          <a:p>
            <a:r>
              <a:rPr lang="ru-RU" dirty="0" smtClean="0"/>
              <a:t>А </a:t>
            </a:r>
            <a:r>
              <a:rPr lang="ru-RU" dirty="0"/>
              <a:t>вот другая история. </a:t>
            </a:r>
            <a:endParaRPr lang="ru-RU" dirty="0" smtClean="0"/>
          </a:p>
          <a:p>
            <a:r>
              <a:rPr lang="ru-RU" dirty="0" smtClean="0"/>
              <a:t>К </a:t>
            </a:r>
            <a:r>
              <a:rPr lang="ru-RU" dirty="0"/>
              <a:t>нам в гости пришла кукла Мура. Послушайте, что она вам расскажет. </a:t>
            </a:r>
            <a:endParaRPr lang="ru-RU" dirty="0" smtClean="0"/>
          </a:p>
          <a:p>
            <a:pPr algn="ctr"/>
            <a:r>
              <a:rPr lang="ru-RU" sz="2400" b="1" dirty="0" smtClean="0">
                <a:solidFill>
                  <a:srgbClr val="C00000"/>
                </a:solidFill>
              </a:rPr>
              <a:t>Закаляка </a:t>
            </a:r>
          </a:p>
          <a:p>
            <a:pPr algn="ctr"/>
            <a:r>
              <a:rPr lang="ru-RU" sz="2000" dirty="0" smtClean="0"/>
              <a:t>Дали </a:t>
            </a:r>
            <a:r>
              <a:rPr lang="ru-RU" sz="2000" dirty="0"/>
              <a:t>Мурочке тетрадь, </a:t>
            </a:r>
            <a:endParaRPr lang="ru-RU" sz="2000" dirty="0" smtClean="0"/>
          </a:p>
          <a:p>
            <a:pPr algn="ctr"/>
            <a:r>
              <a:rPr lang="ru-RU" sz="2000" dirty="0" smtClean="0"/>
              <a:t>Стала </a:t>
            </a:r>
            <a:r>
              <a:rPr lang="ru-RU" sz="2000" dirty="0"/>
              <a:t>Мура рисовать. </a:t>
            </a:r>
            <a:endParaRPr lang="ru-RU" sz="2000" dirty="0" smtClean="0"/>
          </a:p>
          <a:p>
            <a:pPr algn="ctr"/>
            <a:r>
              <a:rPr lang="ru-RU" sz="2000" dirty="0" smtClean="0"/>
              <a:t>«</a:t>
            </a:r>
            <a:r>
              <a:rPr lang="ru-RU" sz="2000" dirty="0"/>
              <a:t>Это ― елочка мохнатая, </a:t>
            </a:r>
            <a:endParaRPr lang="ru-RU" sz="2000" dirty="0" smtClean="0"/>
          </a:p>
          <a:p>
            <a:pPr algn="ctr"/>
            <a:r>
              <a:rPr lang="ru-RU" sz="2000" dirty="0" smtClean="0"/>
              <a:t>Это </a:t>
            </a:r>
            <a:r>
              <a:rPr lang="ru-RU" sz="2000" dirty="0"/>
              <a:t>― козочка рогатая, </a:t>
            </a:r>
            <a:endParaRPr lang="ru-RU" sz="2000" dirty="0" smtClean="0"/>
          </a:p>
          <a:p>
            <a:pPr algn="ctr"/>
            <a:r>
              <a:rPr lang="ru-RU" sz="2000" dirty="0" smtClean="0"/>
              <a:t>Это </a:t>
            </a:r>
            <a:r>
              <a:rPr lang="ru-RU" sz="2000" dirty="0"/>
              <a:t>― дядя с бородой, </a:t>
            </a:r>
            <a:endParaRPr lang="ru-RU" sz="2000" dirty="0" smtClean="0"/>
          </a:p>
          <a:p>
            <a:pPr algn="ctr"/>
            <a:r>
              <a:rPr lang="ru-RU" sz="2000" dirty="0" smtClean="0"/>
              <a:t>Это </a:t>
            </a:r>
            <a:r>
              <a:rPr lang="ru-RU" sz="2000" dirty="0"/>
              <a:t>― дом с трубой!» </a:t>
            </a:r>
            <a:endParaRPr lang="ru-RU" sz="2000" dirty="0" smtClean="0"/>
          </a:p>
          <a:p>
            <a:pPr algn="ctr"/>
            <a:r>
              <a:rPr lang="ru-RU" sz="2000" dirty="0" smtClean="0"/>
              <a:t>«</a:t>
            </a:r>
            <a:r>
              <a:rPr lang="ru-RU" sz="2000" dirty="0"/>
              <a:t>Ну, а это что такое, </a:t>
            </a:r>
            <a:endParaRPr lang="ru-RU" sz="2000" dirty="0" smtClean="0"/>
          </a:p>
          <a:p>
            <a:pPr algn="ctr"/>
            <a:r>
              <a:rPr lang="ru-RU" sz="2000" dirty="0" smtClean="0"/>
              <a:t>Непонятное</a:t>
            </a:r>
            <a:r>
              <a:rPr lang="ru-RU" sz="2000" dirty="0"/>
              <a:t>, чудное? </a:t>
            </a:r>
            <a:endParaRPr lang="ru-RU" sz="2000" dirty="0" smtClean="0"/>
          </a:p>
          <a:p>
            <a:pPr algn="ctr"/>
            <a:r>
              <a:rPr lang="ru-RU" sz="2000" dirty="0" smtClean="0"/>
              <a:t>С </a:t>
            </a:r>
            <a:r>
              <a:rPr lang="ru-RU" sz="2000" dirty="0"/>
              <a:t>десятью ногами, </a:t>
            </a:r>
            <a:endParaRPr lang="ru-RU" sz="2000" dirty="0" smtClean="0"/>
          </a:p>
          <a:p>
            <a:pPr algn="ctr"/>
            <a:r>
              <a:rPr lang="ru-RU" sz="2000" dirty="0" smtClean="0"/>
              <a:t>С </a:t>
            </a:r>
            <a:r>
              <a:rPr lang="ru-RU" sz="2000" dirty="0"/>
              <a:t>десятью рогами?» </a:t>
            </a:r>
            <a:endParaRPr lang="ru-RU" sz="2000" dirty="0" smtClean="0"/>
          </a:p>
          <a:p>
            <a:pPr algn="ctr"/>
            <a:r>
              <a:rPr lang="ru-RU" sz="2000" dirty="0" smtClean="0"/>
              <a:t>«</a:t>
            </a:r>
            <a:r>
              <a:rPr lang="ru-RU" sz="2000" dirty="0"/>
              <a:t>Это Бяка-</a:t>
            </a:r>
            <a:r>
              <a:rPr lang="ru-RU" sz="2000" dirty="0" err="1"/>
              <a:t>Закаляка</a:t>
            </a:r>
            <a:r>
              <a:rPr lang="ru-RU" sz="2000" dirty="0"/>
              <a:t> Кусачая, </a:t>
            </a:r>
            <a:endParaRPr lang="ru-RU" sz="2000" dirty="0" smtClean="0"/>
          </a:p>
          <a:p>
            <a:pPr algn="ctr"/>
            <a:r>
              <a:rPr lang="ru-RU" sz="2000" dirty="0" smtClean="0"/>
              <a:t>Я </a:t>
            </a:r>
            <a:r>
              <a:rPr lang="ru-RU" sz="2000" dirty="0"/>
              <a:t>сама из головы ее выдумала». </a:t>
            </a:r>
            <a:endParaRPr lang="ru-RU" sz="2000" dirty="0" smtClean="0"/>
          </a:p>
          <a:p>
            <a:pPr algn="ctr"/>
            <a:r>
              <a:rPr lang="ru-RU" sz="2000" dirty="0" smtClean="0"/>
              <a:t>«</a:t>
            </a:r>
            <a:r>
              <a:rPr lang="ru-RU" sz="2000" dirty="0"/>
              <a:t>Что ж ты бросила тетрадь, </a:t>
            </a:r>
            <a:endParaRPr lang="ru-RU" sz="2000" dirty="0" smtClean="0"/>
          </a:p>
          <a:p>
            <a:pPr algn="ctr"/>
            <a:r>
              <a:rPr lang="ru-RU" sz="2000" dirty="0" smtClean="0"/>
              <a:t>Перестала </a:t>
            </a:r>
            <a:r>
              <a:rPr lang="ru-RU" sz="2000" dirty="0"/>
              <a:t>рисовать?» </a:t>
            </a:r>
            <a:endParaRPr lang="ru-RU" sz="2000" dirty="0" smtClean="0"/>
          </a:p>
          <a:p>
            <a:pPr algn="ctr"/>
            <a:r>
              <a:rPr lang="ru-RU" sz="2000" dirty="0" smtClean="0"/>
              <a:t>«</a:t>
            </a:r>
            <a:r>
              <a:rPr lang="ru-RU" sz="2000" dirty="0"/>
              <a:t>Я ее боюсь!» </a:t>
            </a:r>
            <a:endParaRPr lang="ru-RU" sz="2000" dirty="0" smtClean="0"/>
          </a:p>
          <a:p>
            <a:pPr algn="ctr"/>
            <a:r>
              <a:rPr lang="ru-RU" sz="2000" dirty="0" smtClean="0"/>
              <a:t>(К</a:t>
            </a:r>
            <a:r>
              <a:rPr lang="ru-RU" sz="2000" dirty="0"/>
              <a:t>. Чуковский) </a:t>
            </a:r>
            <a:endParaRPr lang="ru-RU" sz="2000"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189" y="1412776"/>
            <a:ext cx="2655819" cy="339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434556"/>
            <a:ext cx="2865437"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029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2781"/>
            <a:ext cx="9324528" cy="7027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55576" y="548680"/>
            <a:ext cx="7272808" cy="1384995"/>
          </a:xfrm>
          <a:prstGeom prst="rect">
            <a:avLst/>
          </a:prstGeom>
        </p:spPr>
        <p:txBody>
          <a:bodyPr wrap="square">
            <a:spAutoFit/>
          </a:bodyPr>
          <a:lstStyle/>
          <a:p>
            <a:pPr lvl="0"/>
            <a:r>
              <a:rPr lang="ru-RU" sz="2800" dirty="0">
                <a:solidFill>
                  <a:prstClr val="black"/>
                </a:solidFill>
              </a:rPr>
              <a:t>А теперь нарисуйте свой страх ― </a:t>
            </a:r>
            <a:r>
              <a:rPr lang="ru-RU" sz="2800" b="1" dirty="0" err="1">
                <a:solidFill>
                  <a:srgbClr val="C00000"/>
                </a:solidFill>
              </a:rPr>
              <a:t>Закаляку</a:t>
            </a:r>
            <a:r>
              <a:rPr lang="ru-RU" sz="2800" b="1" dirty="0">
                <a:solidFill>
                  <a:srgbClr val="C00000"/>
                </a:solidFill>
              </a:rPr>
              <a:t>. </a:t>
            </a:r>
            <a:r>
              <a:rPr lang="ru-RU" sz="2800" dirty="0">
                <a:solidFill>
                  <a:prstClr val="black"/>
                </a:solidFill>
              </a:rPr>
              <a:t>Расскажите, что вы нарисовали. </a:t>
            </a:r>
            <a:endParaRPr lang="ru-RU" sz="2800" dirty="0" smtClean="0">
              <a:solidFill>
                <a:prstClr val="black"/>
              </a:solidFill>
            </a:endParaRPr>
          </a:p>
          <a:p>
            <a:pPr lvl="0"/>
            <a:r>
              <a:rPr lang="ru-RU" sz="2800" dirty="0" smtClean="0">
                <a:solidFill>
                  <a:prstClr val="black"/>
                </a:solidFill>
              </a:rPr>
              <a:t>(</a:t>
            </a:r>
            <a:r>
              <a:rPr lang="ru-RU" sz="2800" dirty="0">
                <a:solidFill>
                  <a:prstClr val="black"/>
                </a:solidFill>
              </a:rPr>
              <a:t>Рассказы детей.)</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221088"/>
            <a:ext cx="3189867" cy="218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0531" y="1700808"/>
            <a:ext cx="3706813"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23268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289</TotalTime>
  <Words>988</Words>
  <Application>Microsoft Office PowerPoint</Application>
  <PresentationFormat>Экран (4:3)</PresentationFormat>
  <Paragraphs>91</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Тема Office</vt:lpstr>
      <vt:lpstr>Презентация PowerPoint</vt:lpstr>
      <vt:lpstr>Страх — сильная отрицательная эмоция, которую люди испытывают, если им что-то угрожает. Опасность может быть реальной или ожидаемой, воображаемой. Каждый ребенок неоднократно чувствовал страх, поэтому он может легко распознать его изображение на иллюстрациях или фото, а также привести примеры событий, предметов и явлений, вызывающих у них это чувство. Дети должны знать, что страх бывает различным по своей интенсивности, от испуга до ужаса. Важно объяснить детям, что эта эмоция необходима человеку, так как она предупреждает об опасности. Можно добавить, что для иллюстрации страха на картинках часто используется черный цвет.</vt:lpstr>
      <vt:lpstr> </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Спасибо за сотрудничество.  До новых встреч!</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Валентина</dc:creator>
  <cp:lastModifiedBy>1037237</cp:lastModifiedBy>
  <cp:revision>21</cp:revision>
  <dcterms:modified xsi:type="dcterms:W3CDTF">2020-12-28T13:29:48Z</dcterms:modified>
</cp:coreProperties>
</file>