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6" r:id="rId4"/>
    <p:sldId id="258" r:id="rId5"/>
    <p:sldId id="267" r:id="rId6"/>
    <p:sldId id="268" r:id="rId7"/>
    <p:sldId id="263" r:id="rId8"/>
    <p:sldId id="264" r:id="rId9"/>
    <p:sldId id="265" r:id="rId10"/>
    <p:sldId id="269" r:id="rId11"/>
    <p:sldId id="270" r:id="rId12"/>
    <p:sldId id="272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22" y="0"/>
            <a:ext cx="9124255" cy="6876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20688"/>
            <a:ext cx="7053263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03511" y="2314796"/>
            <a:ext cx="65248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«Школьные оценки»</a:t>
            </a:r>
            <a:endParaRPr lang="ru-RU" sz="4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19452" y="3145793"/>
            <a:ext cx="75573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занятие для дистанционного обучения для детей </a:t>
            </a:r>
            <a:r>
              <a:rPr lang="ru-RU" sz="3200" i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6-7 </a:t>
            </a:r>
            <a:r>
              <a:rPr lang="ru-RU" sz="3200" i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лет</a:t>
            </a:r>
            <a:endParaRPr lang="ru-RU" sz="32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941168"/>
            <a:ext cx="3640137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0056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919" y="2348"/>
            <a:ext cx="9328150" cy="702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08" y="1022313"/>
            <a:ext cx="7436496" cy="4989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00808"/>
            <a:ext cx="1782869" cy="196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4143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4" y="33327"/>
            <a:ext cx="9117066" cy="677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713" y="908720"/>
            <a:ext cx="6189263" cy="4968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904" y="1340768"/>
            <a:ext cx="1440803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9974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208" y="1019334"/>
            <a:ext cx="6535827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437" y="1340768"/>
            <a:ext cx="1142774" cy="1258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9193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9" y="0"/>
            <a:ext cx="9186062" cy="682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9160" y="980728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</a:rPr>
              <a:t/>
            </a:r>
            <a:br>
              <a:rPr lang="ru-RU" sz="5400" b="1" i="1" dirty="0" smtClean="0">
                <a:solidFill>
                  <a:srgbClr val="C00000"/>
                </a:solidFill>
              </a:rPr>
            </a:br>
            <a:r>
              <a:rPr lang="ru-RU" sz="5400" b="1" i="1" dirty="0">
                <a:solidFill>
                  <a:srgbClr val="C00000"/>
                </a:solidFill>
              </a:rPr>
              <a:t/>
            </a:r>
            <a:br>
              <a:rPr lang="ru-RU" sz="5400" b="1" i="1" dirty="0">
                <a:solidFill>
                  <a:srgbClr val="C00000"/>
                </a:solidFill>
              </a:rPr>
            </a:br>
            <a:r>
              <a:rPr lang="ru-RU" sz="5400" b="1" i="1" dirty="0" smtClean="0">
                <a:solidFill>
                  <a:srgbClr val="C00000"/>
                </a:solidFill>
              </a:rPr>
              <a:t>Спасибо за сотрудничество.</a:t>
            </a:r>
            <a:br>
              <a:rPr lang="ru-RU" sz="5400" b="1" i="1" dirty="0" smtClean="0">
                <a:solidFill>
                  <a:srgbClr val="C00000"/>
                </a:solidFill>
              </a:rPr>
            </a:br>
            <a:r>
              <a:rPr lang="ru-RU" sz="5400" b="1" i="1" dirty="0">
                <a:solidFill>
                  <a:srgbClr val="C00000"/>
                </a:solidFill>
              </a:rPr>
              <a:t/>
            </a:r>
            <a:br>
              <a:rPr lang="ru-RU" sz="5400" b="1" i="1" dirty="0">
                <a:solidFill>
                  <a:srgbClr val="C00000"/>
                </a:solidFill>
              </a:rPr>
            </a:br>
            <a:r>
              <a:rPr lang="ru-RU" sz="5400" b="1" i="1" dirty="0" smtClean="0">
                <a:solidFill>
                  <a:srgbClr val="C00000"/>
                </a:solidFill>
              </a:rPr>
              <a:t>До новых встреч!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903" y="4005064"/>
            <a:ext cx="2452417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0585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0"/>
            <a:ext cx="9130145" cy="6880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59" y="4005064"/>
            <a:ext cx="7695251" cy="1143000"/>
          </a:xfrm>
        </p:spPr>
        <p:txBody>
          <a:bodyPr>
            <a:noAutofit/>
          </a:bodyPr>
          <a:lstStyle/>
          <a:p>
            <a:pPr indent="342900" algn="l">
              <a:spcAft>
                <a:spcPts val="0"/>
              </a:spcAft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/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Приветствие. Игра «Мячик»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«Давай поздороваемся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. А поможет н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ам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мячик.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Передайте его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тому, с кем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встретитесь 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глазами.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Кивните головой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в знак приветствия, и мячик катится по полу от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вас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к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дочери или сыну. Замечательно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!»</a:t>
            </a:r>
            <a:r>
              <a:rPr lang="ru-RU" sz="2400" dirty="0">
                <a:latin typeface="Times New Roman"/>
                <a:ea typeface="Times New Roman"/>
              </a:rPr>
              <a:t/>
            </a:r>
            <a:br>
              <a:rPr lang="ru-RU" sz="2400" dirty="0">
                <a:latin typeface="Times New Roman"/>
                <a:ea typeface="Times New Roman"/>
              </a:rPr>
            </a:b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60648"/>
            <a:ext cx="820891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200" i="1" dirty="0" smtClean="0">
              <a:solidFill>
                <a:srgbClr val="C00000"/>
              </a:solidFill>
              <a:latin typeface="Times New Roman"/>
              <a:ea typeface="Calibri"/>
              <a:cs typeface="+mj-cs"/>
            </a:endParaRPr>
          </a:p>
          <a:p>
            <a:pPr algn="ctr"/>
            <a:r>
              <a:rPr lang="ru-RU" sz="2200" i="1" dirty="0" smtClean="0">
                <a:solidFill>
                  <a:srgbClr val="C00000"/>
                </a:solidFill>
                <a:latin typeface="Times New Roman"/>
                <a:ea typeface="Calibri"/>
                <a:cs typeface="+mj-cs"/>
              </a:rPr>
              <a:t>Сопровождение </a:t>
            </a:r>
            <a:r>
              <a:rPr lang="ru-RU" sz="2200" i="1" dirty="0">
                <a:solidFill>
                  <a:srgbClr val="C00000"/>
                </a:solidFill>
                <a:latin typeface="Times New Roman"/>
                <a:ea typeface="Calibri"/>
                <a:cs typeface="+mj-cs"/>
              </a:rPr>
              <a:t>проводится по программе психолого-педагогических занятий для детей 6-7 лет Куражевой Н.Ю.</a:t>
            </a:r>
            <a:r>
              <a:rPr lang="ru-RU" sz="2200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ru-RU" sz="22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4000" b="1" i="1" dirty="0" smtClean="0">
                <a:solidFill>
                  <a:srgbClr val="C00000"/>
                </a:solidFill>
                <a:latin typeface="Times New Roman"/>
                <a:ea typeface="Calibri"/>
                <a:cs typeface="+mj-cs"/>
              </a:rPr>
              <a:t>Здравствуйте,</a:t>
            </a:r>
            <a:r>
              <a:rPr lang="ru-RU" sz="4000" b="1" i="1" dirty="0">
                <a:solidFill>
                  <a:srgbClr val="C00000"/>
                </a:solidFill>
                <a:latin typeface="Times New Roman"/>
                <a:ea typeface="Calibri"/>
                <a:cs typeface="+mj-cs"/>
              </a:rPr>
              <a:t/>
            </a:r>
            <a:br>
              <a:rPr lang="ru-RU" sz="4000" b="1" i="1" dirty="0">
                <a:solidFill>
                  <a:srgbClr val="C00000"/>
                </a:solidFill>
                <a:latin typeface="Times New Roman"/>
                <a:ea typeface="Calibri"/>
                <a:cs typeface="+mj-cs"/>
              </a:rPr>
            </a:br>
            <a:r>
              <a:rPr lang="ru-RU" sz="4000" b="1" i="1" dirty="0" smtClean="0">
                <a:solidFill>
                  <a:srgbClr val="C00000"/>
                </a:solidFill>
                <a:latin typeface="Times New Roman"/>
                <a:ea typeface="Calibri"/>
                <a:cs typeface="+mj-cs"/>
              </a:rPr>
              <a:t>уважаемые </a:t>
            </a:r>
            <a:r>
              <a:rPr lang="ru-RU" sz="4000" b="1" i="1" dirty="0">
                <a:solidFill>
                  <a:srgbClr val="C00000"/>
                </a:solidFill>
                <a:latin typeface="Times New Roman"/>
                <a:ea typeface="Calibri"/>
                <a:cs typeface="+mj-cs"/>
              </a:rPr>
              <a:t>родители и дети.</a:t>
            </a:r>
            <a:r>
              <a:rPr lang="ru-RU" sz="4000" i="1" dirty="0">
                <a:solidFill>
                  <a:srgbClr val="C00000"/>
                </a:solidFill>
                <a:latin typeface="Times New Roman"/>
                <a:ea typeface="Calibri"/>
                <a:cs typeface="+mj-cs"/>
              </a:rPr>
              <a:t/>
            </a:r>
            <a:br>
              <a:rPr lang="ru-RU" sz="4000" i="1" dirty="0">
                <a:solidFill>
                  <a:srgbClr val="C00000"/>
                </a:solidFill>
                <a:latin typeface="Times New Roman"/>
                <a:ea typeface="Calibri"/>
                <a:cs typeface="+mj-cs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78019" y="2675217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just"/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Если ребёнок не может справиться с заданием, помогите ему.</a:t>
            </a:r>
          </a:p>
        </p:txBody>
      </p:sp>
    </p:spTree>
    <p:extLst>
      <p:ext uri="{BB962C8B-B14F-4D97-AF65-F5344CB8AC3E}">
        <p14:creationId xmlns:p14="http://schemas.microsoft.com/office/powerpoint/2010/main" val="3569707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6" y="0"/>
            <a:ext cx="9117244" cy="6866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6199" y="476672"/>
            <a:ext cx="8136904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/>
                <a:ea typeface="Times New Roman"/>
              </a:rPr>
              <a:t>Сказка «Школьные оценки»</a:t>
            </a:r>
            <a:endParaRPr lang="ru-RU" sz="2400" dirty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Учитель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на перемене раздал ученикам дневники. У Медвежонка в дневнике красовалась пятерка по мате­матике. Все ученики с удивлением ее рассматривали.</a:t>
            </a:r>
            <a:endParaRPr lang="ru-RU" dirty="0"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- Цифра как цифра, что в ней такого? — не понимал Лисенок.</a:t>
            </a:r>
            <a:endParaRPr lang="ru-RU" dirty="0"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Есть в ней какая-то притягательная сила. Смот­рю и восхищаюсь/ — любовался Медвежонок.</a:t>
            </a:r>
            <a:endParaRPr lang="ru-RU" dirty="0"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— Это потому, что тебе эту оценку за хороший от­вет поставили, поэтому ты и радуешься/ — рассуждал Зайчонок.</a:t>
            </a:r>
            <a:endParaRPr lang="ru-RU" dirty="0"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А Белочка добавила:</a:t>
            </a:r>
            <a:endParaRPr lang="ru-RU" dirty="0"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— Теперь все будут знать, какой ты у нас умный. Вот твоя мама обрадуется! Я бы тоже хотела получить пя­терку.</a:t>
            </a:r>
            <a:endParaRPr lang="ru-RU" dirty="0"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Обязательно получишь/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с уверенностью произ­нес учитель Еж. — А сейчас поиграем в игру «Хорошо и пло­хо».</a:t>
            </a:r>
            <a:endParaRPr lang="ru-RU" dirty="0"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Это опять о поведении, что ли, говорить будем?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поинтересовался Волчонок.</a:t>
            </a:r>
            <a:endParaRPr lang="ru-RU" dirty="0">
              <a:latin typeface="Times New Roman"/>
              <a:ea typeface="Times New Roman"/>
            </a:endParaRPr>
          </a:p>
          <a:p>
            <a:pPr lvl="0" indent="342900" algn="just"/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— Нет, не о поведении, вернее, не только о поведении, — продолжал учитель.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В игре каждый из вас покажет свое отношение к тому, что я скажу. Показывать будем мими­кой, то есть выражением своего лица. Если вы хорошо к это­му относитесь, то и на лице у вас будет радостная улыбка. А если плохо, тогда хмуро сдвинуты брови.</a:t>
            </a: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4020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3" y="25121"/>
            <a:ext cx="9268270" cy="6984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692696"/>
            <a:ext cx="813690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—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А если мне все равно и я никак не отношусь? — спро­сил Лисенок.</a:t>
            </a:r>
            <a:endParaRPr lang="ru-RU" dirty="0"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—  Тогда твое лицо будет без выражения, равнодуш­ное,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пояснил учитель.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Приготовились?</a:t>
            </a:r>
            <a:endParaRPr lang="ru-RU" dirty="0"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Еж по очереди называл занятия, пищу, увлечения, иг­рушки, а ученики мимикой выражали свое отношение.</a:t>
            </a:r>
          </a:p>
          <a:p>
            <a:pPr indent="342900" algn="just"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— Ребята, вы заметили, какие мы все разные и у нас бывают разные оценки одного и того же предмета, но бывают и одинаковые. То, что вы делали сейчас в игре, можно назвать оценкой. Ведь каждый из вас думал и ана­лизировал. Вы оценивали все, что я называл, используя свой личный опыт.</a:t>
            </a:r>
            <a:endParaRPr lang="ru-RU" dirty="0"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— Да, я очень люблю есть морковку и яблочки, поэто­му я мимикой показал свое положительное отношение к этому,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улыбаясь, вспоминал Зайчонок.</a:t>
            </a:r>
            <a:endParaRPr lang="ru-RU" dirty="0"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А я хотел сначала показать свое хорошее отноше­ние к такому занятию, как кричать, но потом вспомнил, что меня за это мама поругала, и передумал,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поделил­ся своими мыслями Волчонок.</a:t>
            </a:r>
            <a:endParaRPr lang="ru-RU" dirty="0"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—А я думаю, что наши родители с помощью своих оце­нок помогают нам понять, что хорошо и что плохо,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сде­лал вывод Зайчонок. </a:t>
            </a:r>
            <a:endParaRPr lang="ru-RU" i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Да, я как посмотрю на маму, так сразу понимаю по ее лицу, правильно я делаю или нет, — сказал Медвежонок.</a:t>
            </a:r>
            <a:endParaRPr lang="ru-RU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А я, когда был маленький,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Вспомнил Лисенок,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иногда баловался, и папа мне жестами показывал, чтобы я перестал. Значит, оценивать можно и жестами.</a:t>
            </a:r>
            <a:endParaRPr lang="ru-RU" dirty="0"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endParaRPr lang="ru-RU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17089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7" y="20198"/>
            <a:ext cx="9052246" cy="6817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474345"/>
            <a:ext cx="806489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Ой, а моя мама,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продолжила разговор Белочка,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свое отношение к моим поступкам выражает голосом, то есть интонацией. Она позовет меня по имени, и я сразу понимаю, сердится моя мама или радуется.</a:t>
            </a:r>
            <a:endParaRPr lang="ru-RU" dirty="0"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Это действительно так. Вы сами, ваши родители показывают свое отношение мимикой, жестами, интона­цией и словами,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подтвердил учитель.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Так мы понима­ем друг друга. И когда учатся чему-то новому, чтобы идти правильным путем, наблюдают за оценками окружающих. А как же в школе ? Какие в школе оценки ?</a:t>
            </a:r>
            <a:endParaRPr lang="ru-RU" dirty="0"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Когда я отвечаю, то смотрю на учителя и...на сво­его соседа. Волчонка,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призналась Белочка.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Если все правильно, то они утвердительно качают головой.</a:t>
            </a:r>
            <a:endParaRPr lang="ru-RU" dirty="0"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Но Волчонок иногда ошибается, ведь он тоже учит­ся, поэтому смотри лучше на учителя,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посоветовал Медвежонок.</a:t>
            </a:r>
            <a:endParaRPr lang="ru-RU" dirty="0"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А я как услышу такие слова, как «хорошо», «моло­дец», от учителя, так понимаю, что хорошо справился с заданием,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рассказал о себе Волчонок.</a:t>
            </a:r>
            <a:endParaRPr lang="ru-RU" dirty="0"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За весь урок учителю необходимо показать свое от­ношение к успехам и неудачам каждого ученика. Отметка подтверждает данное отношение, как результат усвоен­ных знаний и умений,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объяснял Еж.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Отметку часто называют оценкой успеваемости, потому что она помога­ет ученику, учителю и родителям оценить школьную успе­ваемость. Это как специальные школьные сигналы.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44121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445"/>
            <a:ext cx="9094788" cy="6857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548680"/>
            <a:ext cx="806489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Как у моряков или военных?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заинтересовался Зайчонок.</a:t>
            </a:r>
            <a:endParaRPr lang="ru-RU" dirty="0"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Наверное, что-то общее есть,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согласился учи­тель.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Если пятерка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все прекрасно, так держать. Если</a:t>
            </a:r>
            <a:r>
              <a:rPr lang="ru-RU" sz="1200" dirty="0">
                <a:latin typeface="Times New Roman"/>
                <a:ea typeface="Times New Roman"/>
              </a:rPr>
              <a:t>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четверка —хорошо, но можешь еще лучше. Тройка — пора срочно браться за дело, изучать, стараться понять. А двойка — это сигнал бедствия, трудись сам и обращай­ся за помощью.</a:t>
            </a:r>
            <a:endParaRPr lang="ru-RU" dirty="0"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— А единица? — поинтересовалась Белочка.</a:t>
            </a:r>
            <a:endParaRPr lang="ru-RU" dirty="0"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—  Сидим на мели, кораблю нужен </a:t>
            </a:r>
            <a:r>
              <a:rPr lang="ru-RU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буксир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пошу­тил Лисенок.</a:t>
            </a:r>
            <a:endParaRPr lang="ru-RU" dirty="0"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Ученики дружно рассмеялись. А учитель, улыбаясь,</a:t>
            </a:r>
            <a:endParaRPr lang="ru-RU" dirty="0"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продолжал:</a:t>
            </a:r>
            <a:endParaRPr lang="ru-RU" dirty="0"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— Вы прекрасно поняли, что такое </a:t>
            </a:r>
            <a:r>
              <a:rPr lang="ru-RU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отметка. Я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наде­юсь, каждый из вас будет стремиться получать четвер­ки и </a:t>
            </a:r>
            <a:r>
              <a:rPr lang="ru-RU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пятерки.</a:t>
            </a:r>
            <a:endParaRPr lang="ru-RU" dirty="0"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А при неудачах обращаться за помощью к учителю и к товарищам? — спросил Зайчонок.</a:t>
            </a:r>
            <a:endParaRPr lang="ru-RU" dirty="0"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— Конечно, и еще при неудачах помнить о том, что мы учимся, что главное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старание, и все обязательно по­лучится.</a:t>
            </a:r>
            <a:endParaRPr lang="ru-RU" dirty="0"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После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того как дети прослушали сказку,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родители просят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их поделиться впечатлениями от услышанного.</a:t>
            </a:r>
            <a:endParaRPr lang="ru-RU" dirty="0"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025" y="5013176"/>
            <a:ext cx="1570087" cy="1312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409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775" y="-185738"/>
            <a:ext cx="9607550" cy="724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71600" y="836712"/>
            <a:ext cx="7200800" cy="455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Задайте ребёнку вопросы и помогите ответить если ребёнок затрудняется. </a:t>
            </a: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чем эта сказка? </a:t>
            </a:r>
            <a:endParaRPr lang="ru-RU" sz="28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Чему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она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учит? </a:t>
            </a:r>
            <a:endParaRPr lang="ru-RU" sz="28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каких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ситуациях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нашей жизни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нам пригодится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то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что мы узнали из сказки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</a:t>
            </a:r>
          </a:p>
          <a:p>
            <a:pPr marL="457200" indent="-457200">
              <a:lnSpc>
                <a:spcPct val="115000"/>
              </a:lnSpc>
              <a:buFontTx/>
              <a:buChar char="-"/>
            </a:pP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Как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конкретно</a:t>
            </a:r>
            <a:r>
              <a:rPr lang="ru-RU" sz="2800" dirty="0">
                <a:latin typeface="Times New Roman"/>
                <a:ea typeface="Times New Roman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мы это знание</a:t>
            </a:r>
            <a:r>
              <a:rPr lang="ru-RU" sz="2800" dirty="0">
                <a:latin typeface="Times New Roman"/>
                <a:ea typeface="Times New Roman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будем использовать в своей</a:t>
            </a:r>
            <a:r>
              <a:rPr lang="ru-RU" sz="2800" dirty="0">
                <a:latin typeface="Times New Roman"/>
                <a:ea typeface="Times New Roman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жизни?</a:t>
            </a:r>
            <a:r>
              <a:rPr lang="ru-RU" sz="2800" dirty="0">
                <a:latin typeface="Times New Roman"/>
                <a:ea typeface="Times New Roman"/>
              </a:rPr>
              <a:t> </a:t>
            </a:r>
            <a:endParaRPr lang="ru-RU" sz="2800" dirty="0"/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endParaRPr lang="ru-RU" sz="2800" dirty="0">
              <a:ea typeface="Calibri"/>
              <a:cs typeface="Times New Roman"/>
            </a:endParaRPr>
          </a:p>
        </p:txBody>
      </p:sp>
      <p:pic>
        <p:nvPicPr>
          <p:cNvPr id="1027" name="Picture 3" descr="C:\Рабочий СТОЛ\АНИМАЦИИ\Анимашки Колобки\81917362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48680"/>
            <a:ext cx="1798327" cy="227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734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775" y="-185738"/>
            <a:ext cx="9607550" cy="724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971600" y="692696"/>
            <a:ext cx="76328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/>
                <a:ea typeface="Times New Roman"/>
              </a:rPr>
              <a:t>Упражнение </a:t>
            </a:r>
            <a:endParaRPr lang="ru-RU" sz="2400" b="1" dirty="0" smtClean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pPr indent="342900"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«</a:t>
            </a:r>
            <a:r>
              <a:rPr lang="ru-RU" sz="2400" b="1" dirty="0">
                <a:solidFill>
                  <a:srgbClr val="C00000"/>
                </a:solidFill>
                <a:latin typeface="Times New Roman"/>
                <a:ea typeface="Times New Roman"/>
              </a:rPr>
              <a:t>Продолжи в определенной последовательности»</a:t>
            </a:r>
            <a:endParaRPr lang="ru-RU" sz="2400" dirty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Детям предлагается посмотреть внимательно на кар­тинку и продолжить ряд фигур, не нарушая закономер­ности </a:t>
            </a:r>
            <a:endParaRPr lang="ru-RU" sz="2400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112" y="2852936"/>
            <a:ext cx="5690120" cy="2392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207" y="2492896"/>
            <a:ext cx="2030223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7029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2781"/>
            <a:ext cx="9324528" cy="7027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91680" y="548680"/>
            <a:ext cx="59766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/>
                <a:ea typeface="Times New Roman"/>
              </a:rPr>
              <a:t>Упражнение </a:t>
            </a:r>
            <a:endParaRPr lang="ru-RU" sz="2400" b="1" dirty="0" smtClean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«</a:t>
            </a:r>
            <a:r>
              <a:rPr lang="ru-RU" sz="2400" b="1" dirty="0">
                <a:solidFill>
                  <a:srgbClr val="C00000"/>
                </a:solidFill>
                <a:latin typeface="Times New Roman"/>
                <a:ea typeface="Times New Roman"/>
              </a:rPr>
              <a:t>Найди каждой пчелке свой цветочек»</a:t>
            </a:r>
            <a:endParaRPr lang="ru-RU" sz="2400" dirty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Детям предлагается помочь каждой пчелке найти свой цветочек </a:t>
            </a: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04864"/>
            <a:ext cx="5544616" cy="4087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72326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1021</Words>
  <Application>Microsoft Office PowerPoint</Application>
  <PresentationFormat>Экран (4:3)</PresentationFormat>
  <Paragraphs>58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 Приветствие. Игра «Мячик» «Давай поздороваемся. А поможет нам мячик.  Передайте его тому, с кем встретитесь  глазами. Кивните головой в знак приветствия, и мячик катится по полу от вас к дочери или сыну. Замечательно!» </vt:lpstr>
      <vt:lpstr> </vt:lpstr>
      <vt:lpstr>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Спасибо за сотрудничество.  До новых встреч!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Валентина</dc:creator>
  <cp:lastModifiedBy>1037237</cp:lastModifiedBy>
  <cp:revision>29</cp:revision>
  <dcterms:modified xsi:type="dcterms:W3CDTF">2020-12-28T17:11:10Z</dcterms:modified>
</cp:coreProperties>
</file>