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78"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4"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10.05.2021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92500"/>
          </a:bodyPr>
          <a:lstStyle/>
          <a:p>
            <a:pPr algn="ctr"/>
            <a:r>
              <a:rPr lang="ru-RU" sz="2400" dirty="0"/>
              <a:t>Выполнил: воспитатель </a:t>
            </a:r>
            <a:r>
              <a:rPr lang="ru-RU" sz="2400" dirty="0" err="1"/>
              <a:t>Бердинская</a:t>
            </a:r>
            <a:r>
              <a:rPr lang="ru-RU" sz="2400" dirty="0"/>
              <a:t> И.Н.</a:t>
            </a:r>
            <a:br>
              <a:rPr lang="ru-RU" sz="2400" dirty="0"/>
            </a:br>
            <a:r>
              <a:rPr lang="ru-RU" sz="2400" smtClean="0"/>
              <a:t>2021 </a:t>
            </a:r>
            <a:r>
              <a:rPr lang="ru-RU" sz="2400" dirty="0" smtClean="0"/>
              <a:t>год</a:t>
            </a:r>
            <a:endParaRPr lang="ru-RU" sz="2400" dirty="0"/>
          </a:p>
          <a:p>
            <a:endParaRPr lang="ru-RU" dirty="0"/>
          </a:p>
        </p:txBody>
      </p:sp>
      <p:sp>
        <p:nvSpPr>
          <p:cNvPr id="2" name="Заголовок 1"/>
          <p:cNvSpPr>
            <a:spLocks noGrp="1"/>
          </p:cNvSpPr>
          <p:nvPr>
            <p:ph type="ctrTitle"/>
          </p:nvPr>
        </p:nvSpPr>
        <p:spPr>
          <a:xfrm>
            <a:off x="107504" y="260649"/>
            <a:ext cx="8928992" cy="1008112"/>
          </a:xfrm>
        </p:spPr>
        <p:txBody>
          <a:bodyPr/>
          <a:lstStyle/>
          <a:p>
            <a:pPr marL="182880" indent="0" algn="ctr">
              <a:buNone/>
            </a:pPr>
            <a:r>
              <a:rPr lang="ru-RU" sz="2400" dirty="0" smtClean="0"/>
              <a:t>МБДОУ д</a:t>
            </a:r>
            <a:r>
              <a:rPr lang="en-US" sz="2400" dirty="0" smtClean="0"/>
              <a:t>/</a:t>
            </a:r>
            <a:r>
              <a:rPr lang="ru-RU" sz="2400" dirty="0" smtClean="0"/>
              <a:t>с №5 «Родничок» комбинированного вида                     </a:t>
            </a:r>
            <a:r>
              <a:rPr lang="ru-RU" sz="2000" dirty="0" err="1" smtClean="0"/>
              <a:t>с.Сарыг-сеп</a:t>
            </a: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smtClean="0"/>
              <a:t>задания для дистанционного обучения</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Старшая группа № 1</a:t>
            </a:r>
            <a:r>
              <a:rPr lang="ru-RU" sz="2000" dirty="0"/>
              <a:t/>
            </a:r>
            <a:br>
              <a:rPr lang="ru-RU" sz="2000" dirty="0"/>
            </a:br>
            <a:endParaRPr lang="ru-RU" sz="2000" dirty="0"/>
          </a:p>
        </p:txBody>
      </p:sp>
    </p:spTree>
    <p:extLst>
      <p:ext uri="{BB962C8B-B14F-4D97-AF65-F5344CB8AC3E}">
        <p14:creationId xmlns:p14="http://schemas.microsoft.com/office/powerpoint/2010/main" val="49091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5157192"/>
            <a:ext cx="7982272" cy="1440160"/>
          </a:xfrm>
        </p:spPr>
        <p:txBody>
          <a:bodyPr/>
          <a:lstStyle/>
          <a:p>
            <a:pPr algn="ctr"/>
            <a:r>
              <a:rPr lang="ru-RU" sz="2400" dirty="0" smtClean="0"/>
              <a:t>Какие красивый цветы выросли не полянке!</a:t>
            </a:r>
            <a:br>
              <a:rPr lang="ru-RU" sz="2400" dirty="0" smtClean="0"/>
            </a:br>
            <a:r>
              <a:rPr lang="ru-RU" sz="2400" dirty="0" smtClean="0"/>
              <a:t>Расскажи, какой формы у них лепестки.</a:t>
            </a:r>
            <a:endParaRPr lang="ru-RU" sz="2400" dirty="0"/>
          </a:p>
        </p:txBody>
      </p:sp>
      <p:pic>
        <p:nvPicPr>
          <p:cNvPr id="5" name="Объект 4" descr="http://images.myshared.ru/6/778646/slide_19.jpg"/>
          <p:cNvPicPr>
            <a:picLocks noGrp="1"/>
          </p:cNvPicPr>
          <p:nvPr>
            <p:ph sz="quarter" idx="13"/>
          </p:nvPr>
        </p:nvPicPr>
        <p:blipFill rotWithShape="1">
          <a:blip r:embed="rId2">
            <a:extLst>
              <a:ext uri="{28A0092B-C50C-407E-A947-70E740481C1C}">
                <a14:useLocalDpi xmlns:a14="http://schemas.microsoft.com/office/drawing/2010/main" val="0"/>
              </a:ext>
            </a:extLst>
          </a:blip>
          <a:srcRect t="24989"/>
          <a:stretch/>
        </p:blipFill>
        <p:spPr bwMode="auto">
          <a:xfrm>
            <a:off x="1259632" y="620688"/>
            <a:ext cx="6480719"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32767" y="116632"/>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53964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4653136"/>
            <a:ext cx="7838256" cy="2088232"/>
          </a:xfrm>
        </p:spPr>
        <p:txBody>
          <a:bodyPr/>
          <a:lstStyle/>
          <a:p>
            <a:pPr algn="ctr"/>
            <a:endParaRPr lang="ru-RU" sz="2400" dirty="0"/>
          </a:p>
        </p:txBody>
      </p:sp>
      <p:sp>
        <p:nvSpPr>
          <p:cNvPr id="3" name="Объект 2"/>
          <p:cNvSpPr>
            <a:spLocks noGrp="1"/>
          </p:cNvSpPr>
          <p:nvPr>
            <p:ph sz="quarter" idx="13"/>
          </p:nvPr>
        </p:nvSpPr>
        <p:spPr/>
        <p:txBody>
          <a:bodyPr/>
          <a:lstStyle/>
          <a:p>
            <a:endParaRPr lang="ru-RU"/>
          </a:p>
        </p:txBody>
      </p:sp>
      <p:pic>
        <p:nvPicPr>
          <p:cNvPr id="5" name="Рисунок 4" descr="https://fs00.infourok.ru/images/doc/169/194600/img3.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62372"/>
            <a:ext cx="6840759" cy="5112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0"/>
            <a:ext cx="1043608" cy="1124744"/>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1147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157192"/>
            <a:ext cx="6984776" cy="1512168"/>
          </a:xfrm>
        </p:spPr>
        <p:txBody>
          <a:bodyPr/>
          <a:lstStyle/>
          <a:p>
            <a:pPr algn="ctr"/>
            <a:r>
              <a:rPr lang="ru-RU" sz="2400" dirty="0" smtClean="0"/>
              <a:t>Игра «Сосчитай»</a:t>
            </a:r>
            <a:br>
              <a:rPr lang="ru-RU" sz="2400" dirty="0" smtClean="0"/>
            </a:br>
            <a:r>
              <a:rPr lang="ru-RU" sz="1400" dirty="0" smtClean="0"/>
              <a:t>Пчела собирает нектар и летает с цветка на цветок. Сосчитай все цветы по порядку от 1 до 10.</a:t>
            </a:r>
            <a:br>
              <a:rPr lang="ru-RU" sz="1400" dirty="0" smtClean="0"/>
            </a:br>
            <a:r>
              <a:rPr lang="ru-RU" sz="1400" dirty="0" smtClean="0"/>
              <a:t>А теперь посчитай в обратном порядке – от 10 до 1.</a:t>
            </a:r>
            <a:br>
              <a:rPr lang="ru-RU" sz="1400" dirty="0" smtClean="0"/>
            </a:br>
            <a:endParaRPr lang="ru-RU" sz="2400" dirty="0"/>
          </a:p>
        </p:txBody>
      </p:sp>
      <p:pic>
        <p:nvPicPr>
          <p:cNvPr id="7" name="Объект 6" descr="https://myslide.ru/documents_7/e8363a9d5f44912a74c8c7db9e228df4/img2.jpg"/>
          <p:cNvPicPr>
            <a:picLocks noGrp="1"/>
          </p:cNvPicPr>
          <p:nvPr>
            <p:ph sz="quarter" idx="13"/>
          </p:nvPr>
        </p:nvPicPr>
        <p:blipFill rotWithShape="1">
          <a:blip r:embed="rId2">
            <a:extLst>
              <a:ext uri="{28A0092B-C50C-407E-A947-70E740481C1C}">
                <a14:useLocalDpi xmlns:a14="http://schemas.microsoft.com/office/drawing/2010/main" val="0"/>
              </a:ext>
            </a:extLst>
          </a:blip>
          <a:srcRect t="26502" b="-1"/>
          <a:stretch/>
        </p:blipFill>
        <p:spPr bwMode="auto">
          <a:xfrm>
            <a:off x="1259633" y="620688"/>
            <a:ext cx="6552728"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 name="Рисунок 7"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0"/>
            <a:ext cx="1115616" cy="1196752"/>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739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301208"/>
            <a:ext cx="6512511" cy="1215008"/>
          </a:xfrm>
        </p:spPr>
        <p:txBody>
          <a:bodyPr/>
          <a:lstStyle/>
          <a:p>
            <a:pPr algn="ctr"/>
            <a:r>
              <a:rPr lang="ru-RU" sz="2400" dirty="0" smtClean="0"/>
              <a:t> Сколько всего цветков?</a:t>
            </a:r>
            <a:br>
              <a:rPr lang="ru-RU" sz="2400" dirty="0" smtClean="0"/>
            </a:br>
            <a:r>
              <a:rPr lang="ru-RU" sz="2400" dirty="0" smtClean="0"/>
              <a:t>Сколько лепестков у цветка?</a:t>
            </a:r>
            <a:endParaRPr lang="ru-RU" sz="2400" dirty="0"/>
          </a:p>
        </p:txBody>
      </p:sp>
      <p:pic>
        <p:nvPicPr>
          <p:cNvPr id="5" name="Объект 4" descr="http://images.myshared.ru/10/989985/slide_4.jpg"/>
          <p:cNvPicPr>
            <a:picLocks noGrp="1"/>
          </p:cNvPicPr>
          <p:nvPr>
            <p:ph sz="quarter" idx="13"/>
          </p:nvPr>
        </p:nvPicPr>
        <p:blipFill rotWithShape="1">
          <a:blip r:embed="rId2">
            <a:extLst>
              <a:ext uri="{28A0092B-C50C-407E-A947-70E740481C1C}">
                <a14:useLocalDpi xmlns:a14="http://schemas.microsoft.com/office/drawing/2010/main" val="0"/>
              </a:ext>
            </a:extLst>
          </a:blip>
          <a:srcRect r="6250" b="9083"/>
          <a:stretch/>
        </p:blipFill>
        <p:spPr bwMode="auto">
          <a:xfrm>
            <a:off x="1403648" y="692696"/>
            <a:ext cx="5976664"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Рисунок 6"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0"/>
            <a:ext cx="1115616" cy="126876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0548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pPr algn="ctr"/>
            <a:r>
              <a:rPr lang="ru-RU" sz="2000" dirty="0" smtClean="0"/>
              <a:t>Аппликация</a:t>
            </a:r>
          </a:p>
          <a:p>
            <a:pPr algn="ctr"/>
            <a:r>
              <a:rPr lang="ru-RU" sz="2000" dirty="0" smtClean="0"/>
              <a:t>Сделать цветок</a:t>
            </a:r>
            <a:endParaRPr lang="ru-RU" sz="2000" dirty="0"/>
          </a:p>
          <a:p>
            <a:endParaRPr lang="ru-RU" dirty="0"/>
          </a:p>
        </p:txBody>
      </p:sp>
      <p:sp>
        <p:nvSpPr>
          <p:cNvPr id="2" name="Заголовок 1"/>
          <p:cNvSpPr>
            <a:spLocks noGrp="1"/>
          </p:cNvSpPr>
          <p:nvPr>
            <p:ph type="ctrTitle"/>
          </p:nvPr>
        </p:nvSpPr>
        <p:spPr>
          <a:xfrm>
            <a:off x="755576" y="332656"/>
            <a:ext cx="7175351" cy="4536504"/>
          </a:xfrm>
        </p:spPr>
        <p:txBody>
          <a:bodyPr/>
          <a:lstStyle/>
          <a:p>
            <a:pPr algn="ctr"/>
            <a:endParaRPr lang="ru-RU" sz="2400" dirty="0"/>
          </a:p>
        </p:txBody>
      </p:sp>
      <p:pic>
        <p:nvPicPr>
          <p:cNvPr id="9" name="Рисунок 8" descr="https://sun9-60.userapi.com/zJubOj2d3AXfeHOl4pkqd3L9G7LVjGKueDDqDQ/LyIq-I9Fl80.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3168352"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https://fgosonline.ru/wp-content/uploads/2020/06/IMG_20200605_1315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899" y="3010535"/>
            <a:ext cx="2852420" cy="3847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https://www.downloadclipart.net/large/31883-blue-flower-letter-b-clipart.png"/>
          <p:cNvPicPr/>
          <p:nvPr/>
        </p:nvPicPr>
        <p:blipFill rotWithShape="1">
          <a:blip r:embed="rId4" cstate="print">
            <a:extLst>
              <a:ext uri="{28A0092B-C50C-407E-A947-70E740481C1C}">
                <a14:useLocalDpi xmlns:a14="http://schemas.microsoft.com/office/drawing/2010/main" val="0"/>
              </a:ext>
            </a:extLst>
          </a:blip>
          <a:srcRect l="12455" r="19623" b="7924"/>
          <a:stretch/>
        </p:blipFill>
        <p:spPr bwMode="auto">
          <a:xfrm>
            <a:off x="3419872" y="1959927"/>
            <a:ext cx="2193925" cy="2974340"/>
          </a:xfrm>
          <a:prstGeom prst="rect">
            <a:avLst/>
          </a:prstGeom>
          <a:noFill/>
          <a:ln>
            <a:noFill/>
          </a:ln>
          <a:extLst>
            <a:ext uri="{53640926-AAD7-44D8-BBD7-CCE9431645EC}">
              <a14:shadowObscured xmlns:a14="http://schemas.microsoft.com/office/drawing/2010/main"/>
            </a:ext>
          </a:extLst>
        </p:spPr>
      </p:pic>
      <p:pic>
        <p:nvPicPr>
          <p:cNvPr id="12" name="Рисунок 11" descr="https://static.tildacdn.com/tild3133-3338-4064-b066-346137303831/7EhQEuR8z3.jpg"/>
          <p:cNvPicPr/>
          <p:nvPr/>
        </p:nvPicPr>
        <p:blipFill rotWithShape="1">
          <a:blip r:embed="rId5" cstate="print">
            <a:extLst>
              <a:ext uri="{28A0092B-C50C-407E-A947-70E740481C1C}">
                <a14:useLocalDpi xmlns:a14="http://schemas.microsoft.com/office/drawing/2010/main" val="0"/>
              </a:ext>
            </a:extLst>
          </a:blip>
          <a:srcRect r="28750"/>
          <a:stretch/>
        </p:blipFill>
        <p:spPr bwMode="auto">
          <a:xfrm>
            <a:off x="6092899" y="476672"/>
            <a:ext cx="162877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descr="https://im0-tub-ru.yandex.net/i?id=304e3ea1b7a9d1acf60498db0b3dbeff&amp;ref=rim&amp;n=33&amp;w=267&amp;h=150"/>
          <p:cNvPicPr/>
          <p:nvPr/>
        </p:nvPicPr>
        <p:blipFill rotWithShape="1">
          <a:blip r:embed="rId6">
            <a:extLst>
              <a:ext uri="{28A0092B-C50C-407E-A947-70E740481C1C}">
                <a14:useLocalDpi xmlns:a14="http://schemas.microsoft.com/office/drawing/2010/main" val="0"/>
              </a:ext>
            </a:extLst>
          </a:blip>
          <a:srcRect l="12143" r="14285"/>
          <a:stretch/>
        </p:blipFill>
        <p:spPr bwMode="auto">
          <a:xfrm>
            <a:off x="1984" y="5517232"/>
            <a:ext cx="1041624" cy="133029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5260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1473795" y="5733256"/>
            <a:ext cx="5637010" cy="792088"/>
          </a:xfrm>
        </p:spPr>
        <p:txBody>
          <a:bodyPr>
            <a:normAutofit/>
          </a:bodyPr>
          <a:lstStyle/>
          <a:p>
            <a:pPr algn="ctr"/>
            <a:r>
              <a:rPr lang="ru-RU" sz="2000" dirty="0" smtClean="0"/>
              <a:t>Нарисовать цветок</a:t>
            </a:r>
            <a:endParaRPr lang="ru-RU" sz="2000" dirty="0"/>
          </a:p>
        </p:txBody>
      </p:sp>
      <p:sp>
        <p:nvSpPr>
          <p:cNvPr id="5" name="Заголовок 4"/>
          <p:cNvSpPr>
            <a:spLocks noGrp="1"/>
          </p:cNvSpPr>
          <p:nvPr>
            <p:ph type="ctrTitle"/>
          </p:nvPr>
        </p:nvSpPr>
        <p:spPr>
          <a:xfrm>
            <a:off x="817581" y="332656"/>
            <a:ext cx="7175351" cy="4592801"/>
          </a:xfrm>
        </p:spPr>
        <p:txBody>
          <a:bodyPr/>
          <a:lstStyle/>
          <a:p>
            <a:endParaRPr lang="ru-RU" dirty="0"/>
          </a:p>
        </p:txBody>
      </p:sp>
      <p:pic>
        <p:nvPicPr>
          <p:cNvPr id="9" name="Рисунок 8" descr="http://artrb.ru/wp-content/uploads/2021/01/06-painter-alina-kamaletdinov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2656"/>
            <a:ext cx="3313430" cy="2389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https://ds05.infourok.ru/uploads/ex/112e/0005b67d-00a13dd5/img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140968"/>
            <a:ext cx="3122295" cy="2340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http://dk-lel.mo.muzkult.ru/media/2020/11/20/1242149534/18.11_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620688"/>
            <a:ext cx="3168352" cy="4860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https://im0-tub-ru.yandex.net/i?id=304e3ea1b7a9d1acf60498db0b3dbeff&amp;ref=rim&amp;n=33&amp;w=267&amp;h=150"/>
          <p:cNvPicPr/>
          <p:nvPr/>
        </p:nvPicPr>
        <p:blipFill rotWithShape="1">
          <a:blip r:embed="rId5">
            <a:extLst>
              <a:ext uri="{28A0092B-C50C-407E-A947-70E740481C1C}">
                <a14:useLocalDpi xmlns:a14="http://schemas.microsoft.com/office/drawing/2010/main" val="0"/>
              </a:ext>
            </a:extLst>
          </a:blip>
          <a:srcRect l="12143" r="14285"/>
          <a:stretch/>
        </p:blipFill>
        <p:spPr bwMode="auto">
          <a:xfrm>
            <a:off x="10666" y="5589240"/>
            <a:ext cx="960934" cy="126876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32871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ds04.infourok.ru/uploads/ex/0654/00154f8b-e3beb736/img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624" y="227535"/>
            <a:ext cx="6984776"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542163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454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839095" y="188641"/>
            <a:ext cx="3636085" cy="1008111"/>
          </a:xfrm>
        </p:spPr>
        <p:txBody>
          <a:bodyPr/>
          <a:lstStyle/>
          <a:p>
            <a:pPr algn="ctr"/>
            <a:r>
              <a:rPr lang="ru-RU" dirty="0" smtClean="0"/>
              <a:t>«Цветик-</a:t>
            </a:r>
            <a:r>
              <a:rPr lang="ru-RU" dirty="0" err="1" smtClean="0"/>
              <a:t>семицветик</a:t>
            </a:r>
            <a:r>
              <a:rPr lang="ru-RU" dirty="0" smtClean="0"/>
              <a:t>»</a:t>
            </a:r>
            <a:endParaRPr lang="ru-RU" dirty="0"/>
          </a:p>
        </p:txBody>
      </p:sp>
      <p:sp>
        <p:nvSpPr>
          <p:cNvPr id="11" name="Объект 10"/>
          <p:cNvSpPr>
            <a:spLocks noGrp="1"/>
          </p:cNvSpPr>
          <p:nvPr>
            <p:ph idx="1"/>
          </p:nvPr>
        </p:nvSpPr>
        <p:spPr/>
        <p:txBody>
          <a:bodyPr>
            <a:normAutofit/>
          </a:bodyPr>
          <a:lstStyle/>
          <a:p>
            <a:pPr algn="ctr"/>
            <a:r>
              <a:rPr lang="ru-RU" sz="2000" b="1" dirty="0" smtClean="0">
                <a:solidFill>
                  <a:schemeClr val="accent6"/>
                </a:solidFill>
              </a:rPr>
              <a:t>Создай цветик-</a:t>
            </a:r>
            <a:r>
              <a:rPr lang="ru-RU" sz="2000" b="1" dirty="0" err="1" smtClean="0">
                <a:solidFill>
                  <a:schemeClr val="accent6"/>
                </a:solidFill>
              </a:rPr>
              <a:t>семицветик</a:t>
            </a:r>
            <a:r>
              <a:rPr lang="ru-RU" sz="2000" b="1" dirty="0" smtClean="0">
                <a:solidFill>
                  <a:schemeClr val="accent6"/>
                </a:solidFill>
              </a:rPr>
              <a:t>!</a:t>
            </a:r>
          </a:p>
          <a:p>
            <a:pPr algn="ctr"/>
            <a:r>
              <a:rPr lang="ru-RU" sz="2000" b="1" dirty="0" smtClean="0">
                <a:solidFill>
                  <a:schemeClr val="accent6"/>
                </a:solidFill>
              </a:rPr>
              <a:t>Подумай, если бы у тебя остался последний лепесток от цветика-</a:t>
            </a:r>
            <a:r>
              <a:rPr lang="ru-RU" sz="2000" b="1" dirty="0" err="1" smtClean="0">
                <a:solidFill>
                  <a:schemeClr val="accent6"/>
                </a:solidFill>
              </a:rPr>
              <a:t>семицветика</a:t>
            </a:r>
            <a:r>
              <a:rPr lang="ru-RU" sz="2000" b="1" dirty="0" smtClean="0">
                <a:solidFill>
                  <a:schemeClr val="accent6"/>
                </a:solidFill>
              </a:rPr>
              <a:t>, то он какого цвета был бы.</a:t>
            </a:r>
          </a:p>
          <a:p>
            <a:pPr algn="ctr"/>
            <a:r>
              <a:rPr lang="ru-RU" sz="2000" b="1" dirty="0" smtClean="0">
                <a:solidFill>
                  <a:schemeClr val="accent6"/>
                </a:solidFill>
              </a:rPr>
              <a:t>А какое последнее желание загадали бы</a:t>
            </a:r>
            <a:r>
              <a:rPr lang="ru-RU" sz="2400" dirty="0" smtClean="0">
                <a:solidFill>
                  <a:schemeClr val="accent6"/>
                </a:solidFill>
              </a:rPr>
              <a:t>?</a:t>
            </a:r>
          </a:p>
        </p:txBody>
      </p:sp>
      <p:sp>
        <p:nvSpPr>
          <p:cNvPr id="12" name="Текст 11"/>
          <p:cNvSpPr>
            <a:spLocks noGrp="1"/>
          </p:cNvSpPr>
          <p:nvPr>
            <p:ph type="body" sz="half" idx="2"/>
          </p:nvPr>
        </p:nvSpPr>
        <p:spPr>
          <a:xfrm>
            <a:off x="1075765" y="1628800"/>
            <a:ext cx="3388660" cy="4008520"/>
          </a:xfrm>
        </p:spPr>
        <p:txBody>
          <a:bodyPr/>
          <a:lstStyle/>
          <a:p>
            <a:endParaRPr lang="ru-RU" dirty="0"/>
          </a:p>
        </p:txBody>
      </p:sp>
      <p:pic>
        <p:nvPicPr>
          <p:cNvPr id="13" name="Рисунок 12" descr="https://ds04.infourok.ru/uploads/ex/0610/0006a947-b3647364/img16.jpg"/>
          <p:cNvPicPr/>
          <p:nvPr/>
        </p:nvPicPr>
        <p:blipFill rotWithShape="1">
          <a:blip r:embed="rId2" cstate="print">
            <a:extLst>
              <a:ext uri="{28A0092B-C50C-407E-A947-70E740481C1C}">
                <a14:useLocalDpi xmlns:a14="http://schemas.microsoft.com/office/drawing/2010/main" val="0"/>
              </a:ext>
            </a:extLst>
          </a:blip>
          <a:srcRect l="3690" t="23941" r="50312" b="9485"/>
          <a:stretch/>
        </p:blipFill>
        <p:spPr bwMode="auto">
          <a:xfrm>
            <a:off x="1043608" y="1628800"/>
            <a:ext cx="3456384"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4" name="Рисунок 13"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7895466" y="18095"/>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9390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900igr.net/up/datas/143497/005.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7200799" cy="5688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1736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ds02.infourok.ru/uploads/ex/0cac/000884a3-464eeff7/img10.jpg"/>
          <p:cNvPicPr/>
          <p:nvPr/>
        </p:nvPicPr>
        <p:blipFill rotWithShape="1">
          <a:blip r:embed="rId2">
            <a:extLst>
              <a:ext uri="{28A0092B-C50C-407E-A947-70E740481C1C}">
                <a14:useLocalDpi xmlns:a14="http://schemas.microsoft.com/office/drawing/2010/main" val="0"/>
              </a:ext>
            </a:extLst>
          </a:blip>
          <a:srcRect l="7149" r="10997"/>
          <a:stretch/>
        </p:blipFill>
        <p:spPr bwMode="auto">
          <a:xfrm>
            <a:off x="899592" y="476672"/>
            <a:ext cx="7344816"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0" name="Рисунок 9"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15999"/>
            <a:ext cx="1115616" cy="1252761"/>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94941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805264"/>
            <a:ext cx="8496943" cy="648072"/>
          </a:xfrm>
        </p:spPr>
        <p:txBody>
          <a:bodyPr/>
          <a:lstStyle/>
          <a:p>
            <a:pPr algn="ctr"/>
            <a:endParaRPr lang="ru-RU" sz="4000" dirty="0"/>
          </a:p>
        </p:txBody>
      </p:sp>
      <p:sp>
        <p:nvSpPr>
          <p:cNvPr id="3" name="Объект 2"/>
          <p:cNvSpPr>
            <a:spLocks noGrp="1"/>
          </p:cNvSpPr>
          <p:nvPr>
            <p:ph sz="quarter" idx="13"/>
          </p:nvPr>
        </p:nvSpPr>
        <p:spPr>
          <a:xfrm>
            <a:off x="1143000" y="116632"/>
            <a:ext cx="6813376" cy="4104456"/>
          </a:xfrm>
        </p:spPr>
        <p:txBody>
          <a:bodyPr/>
          <a:lstStyle/>
          <a:p>
            <a:pPr algn="ctr"/>
            <a:r>
              <a:rPr lang="ru-RU" sz="2800" b="1" dirty="0"/>
              <a:t>Познавательно-речевое развитие</a:t>
            </a:r>
          </a:p>
          <a:p>
            <a:pPr algn="ctr"/>
            <a:endParaRPr lang="ru-RU" dirty="0"/>
          </a:p>
        </p:txBody>
      </p:sp>
      <p:sp>
        <p:nvSpPr>
          <p:cNvPr id="5" name="Полилиния 4"/>
          <p:cNvSpPr/>
          <p:nvPr/>
        </p:nvSpPr>
        <p:spPr>
          <a:xfrm>
            <a:off x="7734300" y="4829175"/>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https://konspekta.net/studopediaru/baza26/3680054011684.files/image001.jpg"/>
          <p:cNvPicPr/>
          <p:nvPr/>
        </p:nvPicPr>
        <p:blipFill>
          <a:blip r:embed="rId2">
            <a:extLst>
              <a:ext uri="{28A0092B-C50C-407E-A947-70E740481C1C}">
                <a14:useLocalDpi xmlns:a14="http://schemas.microsoft.com/office/drawing/2010/main" val="0"/>
              </a:ext>
            </a:extLst>
          </a:blip>
          <a:srcRect/>
          <a:stretch>
            <a:fillRect/>
          </a:stretch>
        </p:blipFill>
        <p:spPr bwMode="auto">
          <a:xfrm>
            <a:off x="611561" y="764704"/>
            <a:ext cx="7344816" cy="532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7920990" y="46519"/>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6733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Уважаемые родители !</a:t>
            </a:r>
          </a:p>
          <a:p>
            <a:pPr algn="ctr"/>
            <a:r>
              <a:rPr lang="ru-RU"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Большая просьба сделать фотографии, как ребенок занимается и отправить по  </a:t>
            </a:r>
            <a:r>
              <a:rPr lang="ru-RU" sz="32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вайберу</a:t>
            </a:r>
            <a:r>
              <a:rPr lang="ru-RU"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в нашу группу.</a:t>
            </a:r>
          </a:p>
          <a:p>
            <a:pPr algn="ctr"/>
            <a:r>
              <a:rPr lang="ru-RU"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Благодарю за внимание! </a:t>
            </a:r>
            <a:endParaRPr lang="ru-RU"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4" name="Рисунок 3" descr="https://im0-tub-ru.yandex.net/i?id=304e3ea1b7a9d1acf60498db0b3dbeff&amp;ref=rim&amp;n=33&amp;w=267&amp;h=150"/>
          <p:cNvPicPr/>
          <p:nvPr/>
        </p:nvPicPr>
        <p:blipFill rotWithShape="1">
          <a:blip r:embed="rId2">
            <a:extLst>
              <a:ext uri="{28A0092B-C50C-407E-A947-70E740481C1C}">
                <a14:useLocalDpi xmlns:a14="http://schemas.microsoft.com/office/drawing/2010/main" val="0"/>
              </a:ext>
            </a:extLst>
          </a:blip>
          <a:srcRect l="12143" r="14285"/>
          <a:stretch/>
        </p:blipFill>
        <p:spPr bwMode="auto">
          <a:xfrm>
            <a:off x="11485" y="1935"/>
            <a:ext cx="1223010" cy="1322487"/>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2338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5445224"/>
            <a:ext cx="5637010" cy="489440"/>
          </a:xfrm>
        </p:spPr>
        <p:txBody>
          <a:bodyPr>
            <a:normAutofit fontScale="92500"/>
          </a:bodyPr>
          <a:lstStyle/>
          <a:p>
            <a:pPr algn="ctr"/>
            <a:r>
              <a:rPr lang="ru-RU" b="1" dirty="0" smtClean="0"/>
              <a:t>Прочитать  сказку « Цветик- </a:t>
            </a:r>
            <a:r>
              <a:rPr lang="ru-RU" b="1" dirty="0" err="1" smtClean="0"/>
              <a:t>семицветик</a:t>
            </a:r>
            <a:r>
              <a:rPr lang="ru-RU" b="1" dirty="0" smtClean="0"/>
              <a:t>»</a:t>
            </a:r>
            <a:endParaRPr lang="ru-RU" b="1" dirty="0"/>
          </a:p>
        </p:txBody>
      </p:sp>
      <p:sp>
        <p:nvSpPr>
          <p:cNvPr id="4" name="Заголовок 3"/>
          <p:cNvSpPr>
            <a:spLocks noGrp="1"/>
          </p:cNvSpPr>
          <p:nvPr>
            <p:ph type="ctrTitle"/>
          </p:nvPr>
        </p:nvSpPr>
        <p:spPr>
          <a:xfrm>
            <a:off x="395537" y="188640"/>
            <a:ext cx="8352928" cy="4736817"/>
          </a:xfrm>
        </p:spPr>
        <p:txBody>
          <a:bodyPr/>
          <a:lstStyle/>
          <a:p>
            <a:pPr marL="0" indent="0" algn="ctr">
              <a:buNone/>
            </a:pPr>
            <a:r>
              <a:rPr lang="ru-RU" sz="4800" dirty="0"/>
              <a:t/>
            </a:r>
            <a:br>
              <a:rPr lang="ru-RU" sz="4800" dirty="0"/>
            </a:br>
            <a:endParaRPr lang="ru-RU" dirty="0"/>
          </a:p>
        </p:txBody>
      </p:sp>
      <p:pic>
        <p:nvPicPr>
          <p:cNvPr id="6" name="Объект 5" descr="http://i.mycdn.me/i?r=AzEPZsRbOZEKgBhR0XGMT1RkzyirbJl46S_atnUt2UQuDaaKTM5SRkZCeTgDn6uOyic"/>
          <p:cNvPicPr>
            <a:picLocks noGrp="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76672"/>
            <a:ext cx="2232025" cy="223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https://ds04.infourok.ru/uploads/ex/101f/00072886-46bddbb9/img3.jpg"/>
          <p:cNvPicPr/>
          <p:nvPr/>
        </p:nvPicPr>
        <p:blipFill rotWithShape="1">
          <a:blip r:embed="rId3" cstate="print">
            <a:extLst>
              <a:ext uri="{28A0092B-C50C-407E-A947-70E740481C1C}">
                <a14:useLocalDpi xmlns:a14="http://schemas.microsoft.com/office/drawing/2010/main" val="0"/>
              </a:ext>
            </a:extLst>
          </a:blip>
          <a:srcRect l="5962" t="7162" r="5831" b="7378"/>
          <a:stretch/>
        </p:blipFill>
        <p:spPr bwMode="auto">
          <a:xfrm>
            <a:off x="683568" y="404664"/>
            <a:ext cx="1724025" cy="2190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s://ds05.infourok.ru/uploads/ex/137d/000dbb94-502cf0ab/img6.jpg"/>
          <p:cNvPicPr/>
          <p:nvPr/>
        </p:nvPicPr>
        <p:blipFill rotWithShape="1">
          <a:blip r:embed="rId4" cstate="print">
            <a:extLst>
              <a:ext uri="{28A0092B-C50C-407E-A947-70E740481C1C}">
                <a14:useLocalDpi xmlns:a14="http://schemas.microsoft.com/office/drawing/2010/main" val="0"/>
              </a:ext>
            </a:extLst>
          </a:blip>
          <a:srcRect l="14844" t="16925" r="10937" b="11986"/>
          <a:stretch/>
        </p:blipFill>
        <p:spPr bwMode="auto">
          <a:xfrm>
            <a:off x="6300192" y="548680"/>
            <a:ext cx="1872208" cy="2190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0" name="Рисунок 9" descr="https://i.ytimg.com/vi/8WmYIoHak6c/maxresdefault.jpg"/>
          <p:cNvPicPr/>
          <p:nvPr/>
        </p:nvPicPr>
        <p:blipFill rotWithShape="1">
          <a:blip r:embed="rId5" cstate="print">
            <a:extLst>
              <a:ext uri="{28A0092B-C50C-407E-A947-70E740481C1C}">
                <a14:useLocalDpi xmlns:a14="http://schemas.microsoft.com/office/drawing/2010/main" val="0"/>
              </a:ext>
            </a:extLst>
          </a:blip>
          <a:srcRect t="5459" b="3251"/>
          <a:stretch/>
        </p:blipFill>
        <p:spPr bwMode="auto">
          <a:xfrm>
            <a:off x="655415" y="3487614"/>
            <a:ext cx="1752178" cy="1662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https://iphsph.ru/images/stories/biblioteka/Scool/svetik-semisvetik.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1" y="3487614"/>
            <a:ext cx="1800200" cy="1626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https://ds03.infourok.ru/uploads/ex/0848/0004c337-7b23bf0b/img6.jpg"/>
          <p:cNvPicPr/>
          <p:nvPr/>
        </p:nvPicPr>
        <p:blipFill rotWithShape="1">
          <a:blip r:embed="rId7" cstate="print">
            <a:extLst>
              <a:ext uri="{28A0092B-C50C-407E-A947-70E740481C1C}">
                <a14:useLocalDpi xmlns:a14="http://schemas.microsoft.com/office/drawing/2010/main" val="0"/>
              </a:ext>
            </a:extLst>
          </a:blip>
          <a:srcRect t="22841"/>
          <a:stretch/>
        </p:blipFill>
        <p:spPr bwMode="auto">
          <a:xfrm>
            <a:off x="3059832" y="3487613"/>
            <a:ext cx="2872740" cy="1662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3" name="Рисунок 12" descr="https://im0-tub-ru.yandex.net/i?id=304e3ea1b7a9d1acf60498db0b3dbeff&amp;ref=rim&amp;n=33&amp;w=267&amp;h=150"/>
          <p:cNvPicPr/>
          <p:nvPr/>
        </p:nvPicPr>
        <p:blipFill rotWithShape="1">
          <a:blip r:embed="rId8">
            <a:extLst>
              <a:ext uri="{28A0092B-C50C-407E-A947-70E740481C1C}">
                <a14:useLocalDpi xmlns:a14="http://schemas.microsoft.com/office/drawing/2010/main" val="0"/>
              </a:ext>
            </a:extLst>
          </a:blip>
          <a:srcRect l="12143" r="14285"/>
          <a:stretch/>
        </p:blipFill>
        <p:spPr bwMode="auto">
          <a:xfrm>
            <a:off x="7956376" y="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6704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869160"/>
            <a:ext cx="8496943" cy="1800200"/>
          </a:xfrm>
        </p:spPr>
        <p:txBody>
          <a:bodyPr/>
          <a:lstStyle/>
          <a:p>
            <a:pPr marL="0" indent="0" algn="l">
              <a:buNone/>
            </a:pPr>
            <a:r>
              <a:rPr lang="ru-RU" sz="1400" dirty="0" smtClean="0">
                <a:effectLst/>
              </a:rPr>
              <a:t>Вопросы : </a:t>
            </a:r>
            <a:r>
              <a:rPr lang="ru-RU" sz="1400" dirty="0"/>
              <a:t>Какое название у сказки</a:t>
            </a:r>
            <a:r>
              <a:rPr lang="ru-RU" sz="1400" dirty="0" smtClean="0"/>
              <a:t>?</a:t>
            </a:r>
            <a:r>
              <a:rPr lang="ru-RU" sz="1400" dirty="0"/>
              <a:t> Кто автор сказки</a:t>
            </a:r>
            <a:r>
              <a:rPr lang="ru-RU" sz="1400" dirty="0" smtClean="0"/>
              <a:t>?</a:t>
            </a:r>
            <a:r>
              <a:rPr lang="ru-RU" sz="1400" dirty="0"/>
              <a:t> Кто главный герой сказки? </a:t>
            </a:r>
            <a:br>
              <a:rPr lang="ru-RU" sz="1400" dirty="0"/>
            </a:br>
            <a:r>
              <a:rPr lang="ru-RU" sz="1400" dirty="0" smtClean="0"/>
              <a:t>Расскажи, </a:t>
            </a:r>
            <a:r>
              <a:rPr lang="ru-RU" sz="1400" dirty="0"/>
              <a:t>как появился у Жени волшебный </a:t>
            </a:r>
            <a:r>
              <a:rPr lang="ru-RU" sz="1400" dirty="0" smtClean="0"/>
              <a:t>цветок? Как понял(а), </a:t>
            </a:r>
            <a:r>
              <a:rPr lang="ru-RU" sz="1400" dirty="0"/>
              <a:t>что старушка была доброй феей</a:t>
            </a:r>
            <a:r>
              <a:rPr lang="ru-RU" sz="1400" dirty="0" smtClean="0"/>
              <a:t>?</a:t>
            </a:r>
            <a:r>
              <a:rPr lang="ru-RU" sz="1400" dirty="0"/>
              <a:t> Какой тебе показалась Женя? Что ты о ней </a:t>
            </a:r>
            <a:r>
              <a:rPr lang="ru-RU" sz="1400" dirty="0" smtClean="0"/>
              <a:t>можешь </a:t>
            </a:r>
            <a:r>
              <a:rPr lang="ru-RU" sz="1400" dirty="0"/>
              <a:t>сказать</a:t>
            </a:r>
            <a:r>
              <a:rPr lang="ru-RU" sz="1400" dirty="0" smtClean="0"/>
              <a:t>?</a:t>
            </a:r>
            <a:r>
              <a:rPr lang="ru-RU" sz="1400" dirty="0"/>
              <a:t/>
            </a:r>
            <a:br>
              <a:rPr lang="ru-RU" sz="1400" dirty="0"/>
            </a:br>
            <a:r>
              <a:rPr lang="ru-RU" sz="1400" dirty="0" smtClean="0"/>
              <a:t>Какие </a:t>
            </a:r>
            <a:r>
              <a:rPr lang="ru-RU" sz="1400" dirty="0"/>
              <a:t>из желаний, которые загадала Женя, показались </a:t>
            </a:r>
            <a:r>
              <a:rPr lang="ru-RU" sz="1400" dirty="0" smtClean="0"/>
              <a:t>тебе ненужными</a:t>
            </a:r>
            <a:r>
              <a:rPr lang="ru-RU" sz="1400" dirty="0"/>
              <a:t>? Почему </a:t>
            </a:r>
            <a:r>
              <a:rPr lang="ru-RU" sz="1400" dirty="0" smtClean="0"/>
              <a:t>ты </a:t>
            </a:r>
            <a:r>
              <a:rPr lang="ru-RU" sz="1400" dirty="0"/>
              <a:t>так </a:t>
            </a:r>
            <a:r>
              <a:rPr lang="ru-RU" sz="1400" dirty="0" smtClean="0"/>
              <a:t>решил(а)?</a:t>
            </a:r>
            <a:r>
              <a:rPr lang="ru-RU" sz="1400" dirty="0"/>
              <a:t> Какие желания показались </a:t>
            </a:r>
            <a:r>
              <a:rPr lang="ru-RU" sz="1400" dirty="0" smtClean="0"/>
              <a:t>важными</a:t>
            </a:r>
            <a:r>
              <a:rPr lang="ru-RU" sz="1400" dirty="0"/>
              <a:t>? </a:t>
            </a:r>
            <a:r>
              <a:rPr lang="ru-RU" sz="1400" dirty="0" smtClean="0"/>
              <a:t>Объясни, </a:t>
            </a:r>
            <a:r>
              <a:rPr lang="ru-RU" sz="1400" dirty="0"/>
              <a:t>почему </a:t>
            </a:r>
            <a:r>
              <a:rPr lang="ru-RU" sz="1400" dirty="0" smtClean="0"/>
              <a:t>ты </a:t>
            </a:r>
            <a:r>
              <a:rPr lang="ru-RU" sz="1400" dirty="0"/>
              <a:t>так </a:t>
            </a:r>
            <a:r>
              <a:rPr lang="ru-RU" sz="1400" dirty="0" smtClean="0"/>
              <a:t>думаешь?</a:t>
            </a:r>
            <a:r>
              <a:rPr lang="ru-RU" sz="1400" dirty="0"/>
              <a:t/>
            </a:r>
            <a:br>
              <a:rPr lang="ru-RU" sz="1400" dirty="0"/>
            </a:br>
            <a:r>
              <a:rPr lang="ru-RU" sz="1400" dirty="0" smtClean="0"/>
              <a:t>Почему </a:t>
            </a:r>
            <a:r>
              <a:rPr lang="ru-RU" sz="1400" dirty="0"/>
              <a:t>мы говорим. Что это сказка? Что сказочного в этой истории?</a:t>
            </a:r>
            <a:br>
              <a:rPr lang="ru-RU" sz="1400" dirty="0"/>
            </a:br>
            <a:r>
              <a:rPr lang="ru-RU" sz="2000" dirty="0" smtClean="0">
                <a:effectLst/>
              </a:rPr>
              <a:t/>
            </a:r>
            <a:br>
              <a:rPr lang="ru-RU" sz="2000" dirty="0" smtClean="0">
                <a:effectLst/>
              </a:rPr>
            </a:br>
            <a:endParaRPr lang="ru-RU" sz="2000" dirty="0"/>
          </a:p>
        </p:txBody>
      </p:sp>
      <p:pic>
        <p:nvPicPr>
          <p:cNvPr id="6" name="Объект 5" descr="https://ds05.infourok.ru/uploads/ex/0f60/000ae4cf-beb669ea/img18.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48916" y="2672916"/>
            <a:ext cx="237626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s://ds05.infourok.ru/uploads/ex/0f60/000ae4cf-beb669ea/img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636912"/>
            <a:ext cx="2592288"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https://ds04.infourok.ru/uploads/ex/072b/000571e2-29b0e705/img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60648"/>
            <a:ext cx="3384376"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https://im0-tub-ru.yandex.net/i?id=304e3ea1b7a9d1acf60498db0b3dbeff&amp;ref=rim&amp;n=33&amp;w=267&amp;h=150"/>
          <p:cNvPicPr/>
          <p:nvPr/>
        </p:nvPicPr>
        <p:blipFill rotWithShape="1">
          <a:blip r:embed="rId5">
            <a:extLst>
              <a:ext uri="{28A0092B-C50C-407E-A947-70E740481C1C}">
                <a14:useLocalDpi xmlns:a14="http://schemas.microsoft.com/office/drawing/2010/main" val="0"/>
              </a:ext>
            </a:extLst>
          </a:blip>
          <a:srcRect l="12143" r="14285"/>
          <a:stretch/>
        </p:blipFill>
        <p:spPr bwMode="auto">
          <a:xfrm>
            <a:off x="395536" y="256456"/>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12942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4797152"/>
            <a:ext cx="6512511" cy="1143000"/>
          </a:xfrm>
        </p:spPr>
        <p:txBody>
          <a:bodyPr/>
          <a:lstStyle/>
          <a:p>
            <a:endParaRPr lang="ru-RU" dirty="0"/>
          </a:p>
        </p:txBody>
      </p:sp>
      <p:pic>
        <p:nvPicPr>
          <p:cNvPr id="4" name="Объект 3" descr="https://ds03.infourok.ru/uploads/ex/00bf/00009cfe-f19cc095/img10.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48680"/>
            <a:ext cx="7344816"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5333" y="26665"/>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111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ds05.infourok.ru/uploads/ex/05ab/0011cc72-76f84b02/img4.jpg"/>
          <p:cNvPicPr>
            <a:picLocks noGrp="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352928" cy="5976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7968615" y="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8314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805264"/>
            <a:ext cx="6512511" cy="720080"/>
          </a:xfrm>
        </p:spPr>
        <p:txBody>
          <a:bodyPr/>
          <a:lstStyle/>
          <a:p>
            <a:pPr algn="ctr"/>
            <a:r>
              <a:rPr lang="ru-RU" sz="2400" dirty="0" smtClean="0"/>
              <a:t>Интерактивная игра</a:t>
            </a:r>
            <a:endParaRPr lang="ru-RU" sz="2400" dirty="0"/>
          </a:p>
        </p:txBody>
      </p:sp>
      <p:pic>
        <p:nvPicPr>
          <p:cNvPr id="5" name="Объект 4" descr="https://ds05.infourok.ru/uploads/ex/0f60/000ae4cf-beb669ea/img8.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852936"/>
            <a:ext cx="331236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s://ds03.infourok.ru/uploads/ex/06fa/000229d9-eb3b4399/2/img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6672"/>
            <a:ext cx="2936875" cy="2202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https://ds05.infourok.ru/uploads/ex/0146/000ac32d-a2b3929e/7/img24.jpg"/>
          <p:cNvPicPr/>
          <p:nvPr/>
        </p:nvPicPr>
        <p:blipFill rotWithShape="1">
          <a:blip r:embed="rId4" cstate="print">
            <a:extLst>
              <a:ext uri="{28A0092B-C50C-407E-A947-70E740481C1C}">
                <a14:useLocalDpi xmlns:a14="http://schemas.microsoft.com/office/drawing/2010/main" val="0"/>
              </a:ext>
            </a:extLst>
          </a:blip>
          <a:srcRect l="9894" t="25126" r="15135" b="3496"/>
          <a:stretch/>
        </p:blipFill>
        <p:spPr bwMode="auto">
          <a:xfrm>
            <a:off x="5286722" y="496119"/>
            <a:ext cx="2952328" cy="2202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 name="Рисунок 7" descr="https://im0-tub-ru.yandex.net/i?id=304e3ea1b7a9d1acf60498db0b3dbeff&amp;ref=rim&amp;n=33&amp;w=267&amp;h=150"/>
          <p:cNvPicPr/>
          <p:nvPr/>
        </p:nvPicPr>
        <p:blipFill rotWithShape="1">
          <a:blip r:embed="rId5">
            <a:extLst>
              <a:ext uri="{28A0092B-C50C-407E-A947-70E740481C1C}">
                <a14:useLocalDpi xmlns:a14="http://schemas.microsoft.com/office/drawing/2010/main" val="0"/>
              </a:ext>
            </a:extLst>
          </a:blip>
          <a:srcRect l="12143" r="14285"/>
          <a:stretch/>
        </p:blipFill>
        <p:spPr bwMode="auto">
          <a:xfrm>
            <a:off x="3779912" y="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6564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373216"/>
            <a:ext cx="7478216" cy="1152128"/>
          </a:xfrm>
        </p:spPr>
        <p:txBody>
          <a:bodyPr/>
          <a:lstStyle/>
          <a:p>
            <a:pPr marL="0" indent="0" algn="ctr">
              <a:buNone/>
            </a:pPr>
            <a:r>
              <a:rPr lang="ru-RU" sz="1800" dirty="0" smtClean="0"/>
              <a:t>На что походит цветик-</a:t>
            </a:r>
            <a:r>
              <a:rPr lang="ru-RU" sz="1800" dirty="0" err="1" smtClean="0"/>
              <a:t>семицветик</a:t>
            </a:r>
            <a:r>
              <a:rPr lang="ru-RU" sz="1800" dirty="0" smtClean="0"/>
              <a:t>?</a:t>
            </a:r>
            <a:endParaRPr lang="ru-RU" sz="1800" dirty="0"/>
          </a:p>
        </p:txBody>
      </p:sp>
      <p:pic>
        <p:nvPicPr>
          <p:cNvPr id="5" name="Объект 4" descr="https://ds05.infourok.ru/uploads/ex/0f60/000ae4cf-beb669ea/img7.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0648"/>
            <a:ext cx="273630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s://i.ytimg.com/vi/bi4X7ajpJhA/maxresdefault.jpg"/>
          <p:cNvPicPr/>
          <p:nvPr/>
        </p:nvPicPr>
        <p:blipFill rotWithShape="1">
          <a:blip r:embed="rId3">
            <a:extLst>
              <a:ext uri="{28A0092B-C50C-407E-A947-70E740481C1C}">
                <a14:useLocalDpi xmlns:a14="http://schemas.microsoft.com/office/drawing/2010/main" val="0"/>
              </a:ext>
            </a:extLst>
          </a:blip>
          <a:srcRect l="15312" t="13899" r="14375" b="17720"/>
          <a:stretch/>
        </p:blipFill>
        <p:spPr bwMode="auto">
          <a:xfrm>
            <a:off x="2051719" y="2636912"/>
            <a:ext cx="4675505" cy="2555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7" name="Рисунок 6" descr="https://static.vecteezy.com/system/resources/previews/000/412/961/large_2x/vector-fairies-flying-over-the-rainbow.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60648"/>
            <a:ext cx="3312368" cy="2162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https://im0-tub-ru.yandex.net/i?id=304e3ea1b7a9d1acf60498db0b3dbeff&amp;ref=rim&amp;n=33&amp;w=267&amp;h=150"/>
          <p:cNvPicPr/>
          <p:nvPr/>
        </p:nvPicPr>
        <p:blipFill rotWithShape="1">
          <a:blip r:embed="rId5">
            <a:extLst>
              <a:ext uri="{28A0092B-C50C-407E-A947-70E740481C1C}">
                <a14:useLocalDpi xmlns:a14="http://schemas.microsoft.com/office/drawing/2010/main" val="0"/>
              </a:ext>
            </a:extLst>
          </a:blip>
          <a:srcRect l="12143" r="14285"/>
          <a:stretch/>
        </p:blipFill>
        <p:spPr bwMode="auto">
          <a:xfrm>
            <a:off x="3777966" y="10666"/>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7498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5157192"/>
            <a:ext cx="6984775" cy="1512168"/>
          </a:xfrm>
        </p:spPr>
        <p:txBody>
          <a:bodyPr/>
          <a:lstStyle/>
          <a:p>
            <a:pPr algn="ctr"/>
            <a:r>
              <a:rPr lang="ru-RU" sz="2400" dirty="0" smtClean="0"/>
              <a:t>Игра </a:t>
            </a:r>
            <a:br>
              <a:rPr lang="ru-RU" sz="2400" dirty="0" smtClean="0"/>
            </a:br>
            <a:r>
              <a:rPr lang="ru-RU" sz="2400" dirty="0" smtClean="0"/>
              <a:t>«Выбери в каждом ряду «лишний» цветок»</a:t>
            </a:r>
            <a:endParaRPr lang="ru-RU" sz="2400" dirty="0"/>
          </a:p>
        </p:txBody>
      </p:sp>
      <p:pic>
        <p:nvPicPr>
          <p:cNvPr id="5" name="Объект 4" descr="https://1.bp.blogspot.com/-si_RbpBqPQ0/XmPra1EgjdI/AAAAAAAAF7Q/OfBzjI9v5HMUbsDW77wyzYdfBQXa8WbbQCLcBGAsYHQ/s1600/img14.jpg"/>
          <p:cNvPicPr>
            <a:picLocks noGrp="1"/>
          </p:cNvPicPr>
          <p:nvPr>
            <p:ph sz="quarter" idx="13"/>
          </p:nvPr>
        </p:nvPicPr>
        <p:blipFill rotWithShape="1">
          <a:blip r:embed="rId2">
            <a:extLst>
              <a:ext uri="{28A0092B-C50C-407E-A947-70E740481C1C}">
                <a14:useLocalDpi xmlns:a14="http://schemas.microsoft.com/office/drawing/2010/main" val="0"/>
              </a:ext>
            </a:extLst>
          </a:blip>
          <a:srcRect l="20110" t="9639" r="8762"/>
          <a:stretch/>
        </p:blipFill>
        <p:spPr bwMode="auto">
          <a:xfrm>
            <a:off x="1115616" y="692696"/>
            <a:ext cx="6480720"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6" name="Рисунок 5" descr="https://im0-tub-ru.yandex.net/i?id=304e3ea1b7a9d1acf60498db0b3dbeff&amp;ref=rim&amp;n=33&amp;w=267&amp;h=150"/>
          <p:cNvPicPr/>
          <p:nvPr/>
        </p:nvPicPr>
        <p:blipFill rotWithShape="1">
          <a:blip r:embed="rId3">
            <a:extLst>
              <a:ext uri="{28A0092B-C50C-407E-A947-70E740481C1C}">
                <a14:useLocalDpi xmlns:a14="http://schemas.microsoft.com/office/drawing/2010/main" val="0"/>
              </a:ext>
            </a:extLst>
          </a:blip>
          <a:srcRect l="12143" r="14285"/>
          <a:stretch/>
        </p:blipFill>
        <p:spPr bwMode="auto">
          <a:xfrm>
            <a:off x="0" y="0"/>
            <a:ext cx="1223010" cy="143637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59015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282</TotalTime>
  <Words>126</Words>
  <Application>Microsoft Office PowerPoint</Application>
  <PresentationFormat>Экран (4:3)</PresentationFormat>
  <Paragraphs>22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МБДОУ д/с №5 «Родничок» комбинированного вида                     с.Сарыг-сеп   задания для дистанционного обучения     Старшая группа № 1 </vt:lpstr>
      <vt:lpstr>Презентация PowerPoint</vt:lpstr>
      <vt:lpstr> </vt:lpstr>
      <vt:lpstr>Вопросы : Какое название у сказки? Кто автор сказки? Кто главный герой сказки?  Расскажи, как появился у Жени волшебный цветок? Как понял(а), что старушка была доброй феей? Какой тебе показалась Женя? Что ты о ней можешь сказать? Какие из желаний, которые загадала Женя, показались тебе ненужными? Почему ты так решил(а)? Какие желания показались важными? Объясни, почему ты так думаешь? Почему мы говорим. Что это сказка? Что сказочного в этой истории?  </vt:lpstr>
      <vt:lpstr>Презентация PowerPoint</vt:lpstr>
      <vt:lpstr>Презентация PowerPoint</vt:lpstr>
      <vt:lpstr>Интерактивная игра</vt:lpstr>
      <vt:lpstr>На что походит цветик-семицветик?</vt:lpstr>
      <vt:lpstr>Игра  «Выбери в каждом ряду «лишний» цветок»</vt:lpstr>
      <vt:lpstr>Какие красивый цветы выросли не полянке! Расскажи, какой формы у них лепестки.</vt:lpstr>
      <vt:lpstr>Презентация PowerPoint</vt:lpstr>
      <vt:lpstr>Игра «Сосчитай» Пчела собирает нектар и летает с цветка на цветок. Сосчитай все цветы по порядку от 1 до 10. А теперь посчитай в обратном порядке – от 10 до 1. </vt:lpstr>
      <vt:lpstr> Сколько всего цветков? Сколько лепестков у цветка?</vt:lpstr>
      <vt:lpstr>Презентация PowerPoint</vt:lpstr>
      <vt:lpstr>Презентация PowerPoint</vt:lpstr>
      <vt:lpstr>Презентация PowerPoint</vt:lpstr>
      <vt:lpstr>«Цветик-семицветик»</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№5 «Родничок» комбинированного вида  с. Сарыг-сеп Каа-Хемского района Республики Тыва Выполнил: воспитатель Бердинская И.Н. 2020 год</dc:title>
  <dc:creator>ПК</dc:creator>
  <cp:lastModifiedBy>ПК</cp:lastModifiedBy>
  <cp:revision>28</cp:revision>
  <dcterms:created xsi:type="dcterms:W3CDTF">2020-10-14T11:25:24Z</dcterms:created>
  <dcterms:modified xsi:type="dcterms:W3CDTF">2021-05-10T17:52:32Z</dcterms:modified>
</cp:coreProperties>
</file>