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0083800" cy="7556500"/>
  <p:notesSz cx="10083800" cy="7556500"/>
  <p:embeddedFontLst>
    <p:embeddedFont>
      <p:font typeface="Times New Roman" panose="00000000000000000000" pitchFamily="18" charset="1"/>
      <p:regular r:id="rId34"/>
    </p:embeddedFont>
    <p:embeddedFont>
      <p:font typeface="Trebuchet MS" panose="00000000000000000000" pitchFamily="34" charset="1"/>
      <p:regular r:id="rId35"/>
    </p:embeddedFont>
    <p:embeddedFont>
      <p:font typeface="Wingdings" panose="00000000000000000000" pitchFamily="2" charset="2"/>
      <p:regular r:id="rId3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font" Target="fonts/font1.fntdata"/><Relationship Id="rId35" Type="http://schemas.openxmlformats.org/officeDocument/2006/relationships/font" Target="fonts/font2.fntdata"/><Relationship Id="rId36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2515"/>
            <a:ext cx="857123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E4FFF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E4FFF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E4FFF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33" y="0"/>
            <a:ext cx="10075333" cy="7556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6053" y="169215"/>
            <a:ext cx="8891693" cy="1212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rgbClr val="E4FFFF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737995"/>
            <a:ext cx="907542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Relationship Id="rId3" Type="http://schemas.openxmlformats.org/officeDocument/2006/relationships/image" Target="../media/image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Relationship Id="rId3" Type="http://schemas.openxmlformats.org/officeDocument/2006/relationships/image" Target="../media/image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Relationship Id="rId3" Type="http://schemas.openxmlformats.org/officeDocument/2006/relationships/image" Target="../media/image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Relationship Id="rId4" Type="http://schemas.openxmlformats.org/officeDocument/2006/relationships/image" Target="../media/image35.png"/><Relationship Id="rId5" Type="http://schemas.openxmlformats.org/officeDocument/2006/relationships/image" Target="../media/image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Relationship Id="rId3" Type="http://schemas.openxmlformats.org/officeDocument/2006/relationships/image" Target="../media/image32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Relationship Id="rId3" Type="http://schemas.openxmlformats.org/officeDocument/2006/relationships/image" Target="../media/image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3" Type="http://schemas.openxmlformats.org/officeDocument/2006/relationships/image" Target="../media/image32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g"/><Relationship Id="rId3" Type="http://schemas.openxmlformats.org/officeDocument/2006/relationships/image" Target="../media/image19.png"/><Relationship Id="rId4" Type="http://schemas.openxmlformats.org/officeDocument/2006/relationships/image" Target="../media/image47.png"/><Relationship Id="rId5" Type="http://schemas.openxmlformats.org/officeDocument/2006/relationships/image" Target="../media/image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500" y="241300"/>
            <a:ext cx="6502400" cy="342900"/>
          </a:xfrm>
          <a:prstGeom prst="rect"/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5715">
              <a:lnSpc>
                <a:spcPts val="2280"/>
              </a:lnSpc>
            </a:pPr>
            <a:r>
              <a:rPr dirty="0" sz="2200" spc="140"/>
              <a:t>МБДОУ</a:t>
            </a:r>
            <a:r>
              <a:rPr dirty="0" sz="2200" spc="-65"/>
              <a:t> </a:t>
            </a:r>
            <a:r>
              <a:rPr dirty="0" sz="2200" spc="190"/>
              <a:t>№5</a:t>
            </a:r>
            <a:r>
              <a:rPr dirty="0" sz="2200" spc="-135"/>
              <a:t> </a:t>
            </a:r>
            <a:r>
              <a:rPr dirty="0" sz="2200" spc="15"/>
              <a:t>«Родничок»</a:t>
            </a:r>
            <a:r>
              <a:rPr dirty="0" sz="2200" spc="-150"/>
              <a:t> </a:t>
            </a:r>
            <a:r>
              <a:rPr dirty="0" sz="2200" spc="50"/>
              <a:t>комбинированного</a:t>
            </a:r>
            <a:r>
              <a:rPr dirty="0" sz="2200" spc="-155"/>
              <a:t> </a:t>
            </a:r>
            <a:r>
              <a:rPr dirty="0" sz="2200" spc="60"/>
              <a:t>вида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4254500" y="584200"/>
            <a:ext cx="1663700" cy="3302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3970">
              <a:lnSpc>
                <a:spcPts val="2225"/>
              </a:lnSpc>
            </a:pPr>
            <a:r>
              <a:rPr dirty="0" sz="2200" spc="15">
                <a:solidFill>
                  <a:srgbClr val="E4FFFF"/>
                </a:solidFill>
                <a:latin typeface="Trebuchet MS"/>
                <a:cs typeface="Trebuchet MS"/>
              </a:rPr>
              <a:t>с.Сарыг-Сеп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1841500"/>
            <a:ext cx="7264400" cy="4572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7620">
              <a:lnSpc>
                <a:spcPts val="3180"/>
              </a:lnSpc>
            </a:pPr>
            <a:r>
              <a:rPr dirty="0" sz="3050" spc="100">
                <a:solidFill>
                  <a:srgbClr val="E4FFFF"/>
                </a:solidFill>
                <a:latin typeface="Trebuchet MS"/>
                <a:cs typeface="Trebuchet MS"/>
              </a:rPr>
              <a:t>Задания</a:t>
            </a:r>
            <a:r>
              <a:rPr dirty="0" sz="3050" spc="-2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3050" spc="80">
                <a:solidFill>
                  <a:srgbClr val="E4FFFF"/>
                </a:solidFill>
                <a:latin typeface="Trebuchet MS"/>
                <a:cs typeface="Trebuchet MS"/>
              </a:rPr>
              <a:t>для</a:t>
            </a:r>
            <a:r>
              <a:rPr dirty="0" sz="3050" spc="-2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3050" spc="80">
                <a:solidFill>
                  <a:srgbClr val="E4FFFF"/>
                </a:solidFill>
                <a:latin typeface="Trebuchet MS"/>
                <a:cs typeface="Trebuchet MS"/>
              </a:rPr>
              <a:t>дистанционного</a:t>
            </a:r>
            <a:r>
              <a:rPr dirty="0" sz="3050" spc="-16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3050" spc="20">
                <a:solidFill>
                  <a:srgbClr val="E4FFFF"/>
                </a:solidFill>
                <a:latin typeface="Trebuchet MS"/>
                <a:cs typeface="Trebuchet MS"/>
              </a:rPr>
              <a:t>обучения</a:t>
            </a:r>
            <a:endParaRPr sz="305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43100" y="2311400"/>
            <a:ext cx="6350000" cy="914400"/>
            <a:chOff x="1943100" y="2311400"/>
            <a:chExt cx="6350000" cy="9144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6600" y="2311400"/>
              <a:ext cx="6286500" cy="4445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43100" y="2781300"/>
              <a:ext cx="6311900" cy="444500"/>
            </a:xfrm>
            <a:custGeom>
              <a:avLst/>
              <a:gdLst/>
              <a:ahLst/>
              <a:cxnLst/>
              <a:rect l="l" t="t" r="r" b="b"/>
              <a:pathLst>
                <a:path w="6311900" h="444500">
                  <a:moveTo>
                    <a:pt x="6311900" y="444500"/>
                  </a:moveTo>
                  <a:lnTo>
                    <a:pt x="0" y="444500"/>
                  </a:lnTo>
                  <a:lnTo>
                    <a:pt x="0" y="0"/>
                  </a:lnTo>
                  <a:lnTo>
                    <a:pt x="6311900" y="0"/>
                  </a:lnTo>
                  <a:lnTo>
                    <a:pt x="6311900" y="444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6600" y="2311400"/>
              <a:ext cx="6286500" cy="444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3100" y="2781300"/>
              <a:ext cx="6311900" cy="4445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931799" y="2225443"/>
            <a:ext cx="6361430" cy="95758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R="29845" indent="69850">
              <a:lnSpc>
                <a:spcPts val="3640"/>
              </a:lnSpc>
              <a:spcBef>
                <a:spcPts val="254"/>
              </a:spcBef>
            </a:pPr>
            <a:r>
              <a:rPr dirty="0" sz="3050" spc="105">
                <a:solidFill>
                  <a:srgbClr val="E4FFFF"/>
                </a:solidFill>
                <a:latin typeface="Trebuchet MS"/>
                <a:cs typeface="Trebuchet MS"/>
              </a:rPr>
              <a:t>по</a:t>
            </a:r>
            <a:r>
              <a:rPr dirty="0" sz="3050" spc="-16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3050" spc="90">
                <a:solidFill>
                  <a:srgbClr val="E4FFFF"/>
                </a:solidFill>
                <a:latin typeface="Trebuchet MS"/>
                <a:cs typeface="Trebuchet MS"/>
              </a:rPr>
              <a:t>формированию</a:t>
            </a:r>
            <a:r>
              <a:rPr dirty="0" sz="3050" spc="-15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3050" spc="80">
                <a:solidFill>
                  <a:srgbClr val="E4FFFF"/>
                </a:solidFill>
                <a:latin typeface="Trebuchet MS"/>
                <a:cs typeface="Trebuchet MS"/>
              </a:rPr>
              <a:t>элементарных </a:t>
            </a:r>
            <a:r>
              <a:rPr dirty="0" sz="3050" spc="-9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3050" spc="55">
                <a:solidFill>
                  <a:srgbClr val="E4FFFF"/>
                </a:solidFill>
                <a:latin typeface="Trebuchet MS"/>
                <a:cs typeface="Trebuchet MS"/>
              </a:rPr>
              <a:t>математических</a:t>
            </a:r>
            <a:r>
              <a:rPr dirty="0" sz="3050" spc="-13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3050" spc="60">
                <a:solidFill>
                  <a:srgbClr val="E4FFFF"/>
                </a:solidFill>
                <a:latin typeface="Trebuchet MS"/>
                <a:cs typeface="Trebuchet MS"/>
              </a:rPr>
              <a:t>представлений</a:t>
            </a:r>
            <a:r>
              <a:rPr dirty="0" sz="3050" spc="-16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3050" spc="185">
                <a:solidFill>
                  <a:srgbClr val="E4FFFF"/>
                </a:solidFill>
                <a:latin typeface="Trebuchet MS"/>
                <a:cs typeface="Trebuchet MS"/>
              </a:rPr>
              <a:t>в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24000" y="3251200"/>
            <a:ext cx="7188200" cy="4445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990"/>
              </a:lnSpc>
              <a:tabLst>
                <a:tab pos="5165090" algn="l"/>
              </a:tabLst>
            </a:pPr>
            <a:r>
              <a:rPr dirty="0" sz="3050" spc="50">
                <a:solidFill>
                  <a:srgbClr val="E4FFFF"/>
                </a:solidFill>
                <a:latin typeface="Trebuchet MS"/>
                <a:cs typeface="Trebuchet MS"/>
              </a:rPr>
              <a:t>подготовительной</a:t>
            </a:r>
            <a:r>
              <a:rPr dirty="0" sz="30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3050" spc="90">
                <a:solidFill>
                  <a:srgbClr val="E4FFFF"/>
                </a:solidFill>
                <a:latin typeface="Trebuchet MS"/>
                <a:cs typeface="Trebuchet MS"/>
              </a:rPr>
              <a:t>к</a:t>
            </a:r>
            <a:r>
              <a:rPr dirty="0" sz="3050" spc="-14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3050" spc="85">
                <a:solidFill>
                  <a:srgbClr val="E4FFFF"/>
                </a:solidFill>
                <a:latin typeface="Trebuchet MS"/>
                <a:cs typeface="Trebuchet MS"/>
              </a:rPr>
              <a:t>школе	</a:t>
            </a:r>
            <a:r>
              <a:rPr dirty="0" sz="3050" spc="20">
                <a:solidFill>
                  <a:srgbClr val="E4FFFF"/>
                </a:solidFill>
                <a:latin typeface="Trebuchet MS"/>
                <a:cs typeface="Trebuchet MS"/>
              </a:rPr>
              <a:t>группе</a:t>
            </a:r>
            <a:r>
              <a:rPr dirty="0" sz="3050" spc="-18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3050" spc="265">
                <a:solidFill>
                  <a:srgbClr val="E4FFFF"/>
                </a:solidFill>
                <a:latin typeface="Trebuchet MS"/>
                <a:cs typeface="Trebuchet MS"/>
              </a:rPr>
              <a:t>№2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1900" y="3708400"/>
            <a:ext cx="2654300" cy="4445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985">
              <a:lnSpc>
                <a:spcPts val="3025"/>
              </a:lnSpc>
            </a:pPr>
            <a:r>
              <a:rPr dirty="0" sz="3050" spc="65">
                <a:solidFill>
                  <a:srgbClr val="E4FFFF"/>
                </a:solidFill>
                <a:latin typeface="Trebuchet MS"/>
                <a:cs typeface="Trebuchet MS"/>
              </a:rPr>
              <a:t>«Паровозики»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6200" y="4178300"/>
            <a:ext cx="4978400" cy="4318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270">
              <a:lnSpc>
                <a:spcPts val="2965"/>
              </a:lnSpc>
            </a:pPr>
            <a:r>
              <a:rPr dirty="0" sz="3050" spc="40">
                <a:solidFill>
                  <a:srgbClr val="FFFF00"/>
                </a:solidFill>
                <a:latin typeface="Trebuchet MS"/>
                <a:cs typeface="Trebuchet MS"/>
              </a:rPr>
              <a:t>«Путешествие</a:t>
            </a:r>
            <a:r>
              <a:rPr dirty="0" sz="3050" spc="-204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3050" spc="70">
                <a:solidFill>
                  <a:srgbClr val="FFFF00"/>
                </a:solidFill>
                <a:latin typeface="Trebuchet MS"/>
                <a:cs typeface="Trebuchet MS"/>
              </a:rPr>
              <a:t>карандаша»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54600" y="5588000"/>
            <a:ext cx="3556000" cy="3302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3810">
              <a:lnSpc>
                <a:spcPts val="2255"/>
              </a:lnSpc>
            </a:pPr>
            <a:r>
              <a:rPr dirty="0" sz="2200" spc="40">
                <a:solidFill>
                  <a:srgbClr val="FFFFFF"/>
                </a:solidFill>
                <a:latin typeface="Trebuchet MS"/>
                <a:cs typeface="Trebuchet MS"/>
              </a:rPr>
              <a:t>Подготовила</a:t>
            </a:r>
            <a:r>
              <a:rPr dirty="0" sz="220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30">
                <a:solidFill>
                  <a:srgbClr val="FFFFFF"/>
                </a:solidFill>
                <a:latin typeface="Trebuchet MS"/>
                <a:cs typeface="Trebuchet MS"/>
              </a:rPr>
              <a:t>воспитатель: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54600" y="5969000"/>
            <a:ext cx="1473200" cy="3302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3810">
              <a:lnSpc>
                <a:spcPts val="2210"/>
              </a:lnSpc>
            </a:pPr>
            <a:r>
              <a:rPr dirty="0" sz="2200" spc="30">
                <a:solidFill>
                  <a:srgbClr val="FFFFFF"/>
                </a:solidFill>
                <a:latin typeface="Trebuchet MS"/>
                <a:cs typeface="Trebuchet MS"/>
              </a:rPr>
              <a:t>Кончук</a:t>
            </a:r>
            <a:r>
              <a:rPr dirty="0" sz="220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13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2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85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54600" y="6337300"/>
            <a:ext cx="1536700" cy="2794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3810">
              <a:lnSpc>
                <a:spcPts val="2200"/>
              </a:lnSpc>
            </a:pPr>
            <a:r>
              <a:rPr dirty="0" sz="2200" spc="-15">
                <a:solidFill>
                  <a:srgbClr val="FFFFFF"/>
                </a:solidFill>
                <a:latin typeface="Trebuchet MS"/>
                <a:cs typeface="Trebuchet MS"/>
              </a:rPr>
              <a:t>11.05.2021г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1900" y="7048500"/>
            <a:ext cx="25400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3090"/>
              </a:lnSpc>
              <a:spcBef>
                <a:spcPts val="270"/>
              </a:spcBef>
            </a:pPr>
            <a:r>
              <a:rPr dirty="0" spc="50"/>
              <a:t>Решили </a:t>
            </a:r>
            <a:r>
              <a:rPr dirty="0" spc="120"/>
              <a:t>мышки </a:t>
            </a:r>
            <a:r>
              <a:rPr dirty="0" spc="45"/>
              <a:t>поделить </a:t>
            </a:r>
            <a:r>
              <a:rPr dirty="0" spc="50"/>
              <a:t>карандаш </a:t>
            </a:r>
            <a:r>
              <a:rPr dirty="0" spc="60"/>
              <a:t>поровну </a:t>
            </a:r>
            <a:r>
              <a:rPr dirty="0" spc="105"/>
              <a:t>На </a:t>
            </a:r>
            <a:r>
              <a:rPr dirty="0" spc="110"/>
              <a:t> </a:t>
            </a:r>
            <a:r>
              <a:rPr dirty="0" spc="80"/>
              <a:t>сколько</a:t>
            </a:r>
            <a:r>
              <a:rPr dirty="0" spc="-110"/>
              <a:t> </a:t>
            </a:r>
            <a:r>
              <a:rPr dirty="0" spc="30"/>
              <a:t>частей</a:t>
            </a:r>
            <a:r>
              <a:rPr dirty="0" spc="-125"/>
              <a:t> </a:t>
            </a:r>
            <a:r>
              <a:rPr dirty="0" spc="80"/>
              <a:t>должны</a:t>
            </a:r>
            <a:r>
              <a:rPr dirty="0" spc="-100"/>
              <a:t> </a:t>
            </a:r>
            <a:r>
              <a:rPr dirty="0" spc="45"/>
              <a:t>поделить</a:t>
            </a:r>
            <a:r>
              <a:rPr dirty="0" spc="-145"/>
              <a:t> </a:t>
            </a:r>
            <a:r>
              <a:rPr dirty="0" spc="120"/>
              <a:t>мышки</a:t>
            </a:r>
            <a:r>
              <a:rPr dirty="0" spc="-125"/>
              <a:t> </a:t>
            </a:r>
            <a:r>
              <a:rPr dirty="0" spc="70"/>
              <a:t>карандаш? </a:t>
            </a:r>
            <a:r>
              <a:rPr dirty="0" spc="-785"/>
              <a:t> </a:t>
            </a:r>
            <a:r>
              <a:rPr dirty="0" spc="50"/>
              <a:t>Как</a:t>
            </a:r>
            <a:r>
              <a:rPr dirty="0" spc="-140"/>
              <a:t> </a:t>
            </a:r>
            <a:r>
              <a:rPr dirty="0" spc="85"/>
              <a:t>им</a:t>
            </a:r>
            <a:r>
              <a:rPr dirty="0" spc="-120"/>
              <a:t> </a:t>
            </a:r>
            <a:r>
              <a:rPr dirty="0" spc="65"/>
              <a:t>это</a:t>
            </a:r>
            <a:r>
              <a:rPr dirty="0" spc="-105"/>
              <a:t> </a:t>
            </a:r>
            <a:r>
              <a:rPr dirty="0" spc="85"/>
              <a:t>сделать?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053" y="1520989"/>
            <a:ext cx="8356600" cy="820419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390525" marR="5080" indent="-377825">
              <a:lnSpc>
                <a:spcPts val="3090"/>
              </a:lnSpc>
              <a:spcBef>
                <a:spcPts val="270"/>
              </a:spcBef>
              <a:buClr>
                <a:srgbClr val="00CCFF"/>
              </a:buClr>
              <a:buSzPct val="64150"/>
              <a:buFont typeface="Wingdings"/>
              <a:buChar char=""/>
              <a:tabLst>
                <a:tab pos="389890" algn="l"/>
                <a:tab pos="390525" algn="l"/>
              </a:tabLst>
            </a:pPr>
            <a:r>
              <a:rPr dirty="0" sz="2650" spc="165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dirty="0" sz="2650" spc="5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dirty="0" sz="2650" spc="-2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650" spc="45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2650" spc="25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650" spc="12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650" spc="95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dirty="0" sz="265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650" spc="5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130">
                <a:solidFill>
                  <a:srgbClr val="FFFFFF"/>
                </a:solidFill>
                <a:latin typeface="Trebuchet MS"/>
                <a:cs typeface="Trebuchet MS"/>
              </a:rPr>
              <a:t>ш</a:t>
            </a:r>
            <a:r>
              <a:rPr dirty="0" sz="265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650" spc="7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95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265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17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650" spc="275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20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650" spc="12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650" spc="25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650" spc="-28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dirty="0" sz="2650" spc="-1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25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25">
                <a:solidFill>
                  <a:srgbClr val="FFFFFF"/>
                </a:solidFill>
                <a:latin typeface="Trebuchet MS"/>
                <a:cs typeface="Trebuchet MS"/>
              </a:rPr>
              <a:t>ж</a:t>
            </a:r>
            <a:r>
              <a:rPr dirty="0" sz="2650" spc="5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17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у  </a:t>
            </a:r>
            <a:r>
              <a:rPr dirty="0" sz="2650" spc="5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650" spc="12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650" spc="-2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650" spc="1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650" spc="6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dirty="0" sz="265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9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dirty="0" sz="2650" spc="8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4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2650" spc="-29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dirty="0" sz="2650" spc="95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265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650" spc="5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80">
                <a:solidFill>
                  <a:srgbClr val="FFFFFF"/>
                </a:solidFill>
                <a:latin typeface="Trebuchet MS"/>
                <a:cs typeface="Trebuchet MS"/>
              </a:rPr>
              <a:t>ш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-28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27805" y="2686755"/>
            <a:ext cx="7892415" cy="4869815"/>
            <a:chOff x="927805" y="2686755"/>
            <a:chExt cx="7892415" cy="48698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7805" y="2686755"/>
              <a:ext cx="7892345" cy="48697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900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91" y="169215"/>
            <a:ext cx="8790305" cy="1212215"/>
          </a:xfrm>
          <a:prstGeom prst="rect"/>
        </p:spPr>
        <p:txBody>
          <a:bodyPr wrap="square" lIns="0" tIns="34290" rIns="0" bIns="0" rtlCol="0" vert="horz">
            <a:spAutoFit/>
          </a:bodyPr>
          <a:lstStyle/>
          <a:p>
            <a:pPr marL="12700" marR="711200">
              <a:lnSpc>
                <a:spcPts val="3090"/>
              </a:lnSpc>
              <a:spcBef>
                <a:spcPts val="270"/>
              </a:spcBef>
            </a:pPr>
            <a:r>
              <a:rPr dirty="0" spc="160"/>
              <a:t>Мышкам</a:t>
            </a:r>
            <a:r>
              <a:rPr dirty="0" spc="-125"/>
              <a:t> </a:t>
            </a:r>
            <a:r>
              <a:rPr dirty="0" spc="85"/>
              <a:t>стало</a:t>
            </a:r>
            <a:r>
              <a:rPr dirty="0" spc="-110"/>
              <a:t> </a:t>
            </a:r>
            <a:r>
              <a:rPr dirty="0" spc="55"/>
              <a:t>жалко</a:t>
            </a:r>
            <a:r>
              <a:rPr dirty="0" spc="-110"/>
              <a:t> </a:t>
            </a:r>
            <a:r>
              <a:rPr dirty="0" spc="55"/>
              <a:t>резать</a:t>
            </a:r>
            <a:r>
              <a:rPr dirty="0" spc="-150"/>
              <a:t> </a:t>
            </a:r>
            <a:r>
              <a:rPr dirty="0" spc="10"/>
              <a:t>карандаш.</a:t>
            </a:r>
            <a:r>
              <a:rPr dirty="0" spc="-180"/>
              <a:t> </a:t>
            </a:r>
            <a:r>
              <a:rPr dirty="0" spc="-35"/>
              <a:t>Тогда</a:t>
            </a:r>
            <a:r>
              <a:rPr dirty="0" spc="-150"/>
              <a:t> </a:t>
            </a:r>
            <a:r>
              <a:rPr dirty="0" spc="60"/>
              <a:t>они </a:t>
            </a:r>
            <a:r>
              <a:rPr dirty="0" spc="-785"/>
              <a:t> </a:t>
            </a:r>
            <a:r>
              <a:rPr dirty="0" spc="15"/>
              <a:t>решили</a:t>
            </a:r>
            <a:r>
              <a:rPr dirty="0" spc="-130"/>
              <a:t> </a:t>
            </a:r>
            <a:r>
              <a:rPr dirty="0" spc="5"/>
              <a:t>его</a:t>
            </a:r>
            <a:r>
              <a:rPr dirty="0" spc="-105"/>
              <a:t> </a:t>
            </a:r>
            <a:r>
              <a:rPr dirty="0" spc="40"/>
              <a:t>вернуть</a:t>
            </a:r>
            <a:r>
              <a:rPr dirty="0" spc="-145"/>
              <a:t> </a:t>
            </a:r>
            <a:r>
              <a:rPr dirty="0" spc="65"/>
              <a:t>на</a:t>
            </a:r>
            <a:r>
              <a:rPr dirty="0" spc="-145"/>
              <a:t> </a:t>
            </a:r>
            <a:r>
              <a:rPr dirty="0" spc="20"/>
              <a:t>стол.</a:t>
            </a:r>
          </a:p>
          <a:p>
            <a:pPr marL="12700">
              <a:lnSpc>
                <a:spcPts val="2990"/>
              </a:lnSpc>
            </a:pPr>
            <a:r>
              <a:rPr dirty="0" spc="55"/>
              <a:t>Покажите</a:t>
            </a:r>
            <a:r>
              <a:rPr dirty="0" spc="-120"/>
              <a:t> </a:t>
            </a:r>
            <a:r>
              <a:rPr dirty="0" spc="50"/>
              <a:t>путь</a:t>
            </a:r>
            <a:r>
              <a:rPr dirty="0" spc="-150"/>
              <a:t> </a:t>
            </a:r>
            <a:r>
              <a:rPr dirty="0" spc="70"/>
              <a:t>каким</a:t>
            </a:r>
            <a:r>
              <a:rPr dirty="0" spc="-130"/>
              <a:t> </a:t>
            </a:r>
            <a:r>
              <a:rPr dirty="0" spc="120"/>
              <a:t>мышки</a:t>
            </a:r>
            <a:r>
              <a:rPr dirty="0" spc="-130"/>
              <a:t> </a:t>
            </a:r>
            <a:r>
              <a:rPr dirty="0" spc="40"/>
              <a:t>могут</a:t>
            </a:r>
            <a:r>
              <a:rPr dirty="0" spc="-100"/>
              <a:t> </a:t>
            </a:r>
            <a:r>
              <a:rPr dirty="0" spc="40"/>
              <a:t>вернуть</a:t>
            </a:r>
            <a:r>
              <a:rPr dirty="0" spc="-150"/>
              <a:t> </a:t>
            </a:r>
            <a:r>
              <a:rPr dirty="0" spc="10"/>
              <a:t>карандаш.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33" y="1679222"/>
            <a:ext cx="10075545" cy="5877560"/>
            <a:chOff x="4233" y="1679222"/>
            <a:chExt cx="10075545" cy="5877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" y="1679222"/>
              <a:ext cx="10075333" cy="58772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900" y="7048499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286" y="267169"/>
            <a:ext cx="7712709" cy="277939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96520" marR="696595" indent="-84455">
              <a:lnSpc>
                <a:spcPts val="3090"/>
              </a:lnSpc>
              <a:spcBef>
                <a:spcPts val="270"/>
              </a:spcBef>
            </a:pPr>
            <a:r>
              <a:rPr dirty="0" sz="2650" spc="135">
                <a:solidFill>
                  <a:srgbClr val="E4FFFF"/>
                </a:solidFill>
                <a:latin typeface="Trebuchet MS"/>
                <a:cs typeface="Trebuchet MS"/>
              </a:rPr>
              <a:t>По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5">
                <a:solidFill>
                  <a:srgbClr val="E4FFFF"/>
                </a:solidFill>
                <a:latin typeface="Trebuchet MS"/>
                <a:cs typeface="Trebuchet MS"/>
              </a:rPr>
              <a:t>дороге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20">
                <a:solidFill>
                  <a:srgbClr val="E4FFFF"/>
                </a:solidFill>
                <a:latin typeface="Trebuchet MS"/>
                <a:cs typeface="Trebuchet MS"/>
              </a:rPr>
              <a:t>мышки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встретили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5">
                <a:solidFill>
                  <a:srgbClr val="E4FFFF"/>
                </a:solidFill>
                <a:latin typeface="Trebuchet MS"/>
                <a:cs typeface="Trebuchet MS"/>
              </a:rPr>
              <a:t>кота.</a:t>
            </a:r>
            <a:r>
              <a:rPr dirty="0" sz="2650" spc="-18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Он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20">
                <a:solidFill>
                  <a:srgbClr val="E4FFFF"/>
                </a:solidFill>
                <a:latin typeface="Trebuchet MS"/>
                <a:cs typeface="Trebuchet MS"/>
              </a:rPr>
              <a:t>хотел </a:t>
            </a:r>
            <a:r>
              <a:rPr dirty="0" sz="2650" spc="-78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10">
                <a:solidFill>
                  <a:srgbClr val="E4FFFF"/>
                </a:solidFill>
                <a:latin typeface="Trebuchet MS"/>
                <a:cs typeface="Trebuchet MS"/>
              </a:rPr>
              <a:t>их</a:t>
            </a:r>
            <a:r>
              <a:rPr dirty="0" sz="2650" spc="-13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>
                <a:solidFill>
                  <a:srgbClr val="E4FFFF"/>
                </a:solidFill>
                <a:latin typeface="Trebuchet MS"/>
                <a:cs typeface="Trebuchet MS"/>
              </a:rPr>
              <a:t>съесть,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но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20">
                <a:solidFill>
                  <a:srgbClr val="E4FFFF"/>
                </a:solidFill>
                <a:latin typeface="Trebuchet MS"/>
                <a:cs typeface="Trebuchet MS"/>
              </a:rPr>
              <a:t>мышки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рассказали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ts val="2945"/>
              </a:lnSpc>
            </a:pP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зачем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они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>
                <a:solidFill>
                  <a:srgbClr val="E4FFFF"/>
                </a:solidFill>
                <a:latin typeface="Trebuchet MS"/>
                <a:cs typeface="Trebuchet MS"/>
              </a:rPr>
              <a:t>идут</a:t>
            </a:r>
            <a:r>
              <a:rPr dirty="0" sz="2650" spc="-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40">
                <a:solidFill>
                  <a:srgbClr val="E4FFFF"/>
                </a:solidFill>
                <a:latin typeface="Trebuchet MS"/>
                <a:cs typeface="Trebuchet MS"/>
              </a:rPr>
              <a:t>в</a:t>
            </a:r>
            <a:r>
              <a:rPr dirty="0" sz="2650" spc="-12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дом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5">
                <a:solidFill>
                  <a:srgbClr val="E4FFFF"/>
                </a:solidFill>
                <a:latin typeface="Trebuchet MS"/>
                <a:cs typeface="Trebuchet MS"/>
              </a:rPr>
              <a:t>он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5">
                <a:solidFill>
                  <a:srgbClr val="E4FFFF"/>
                </a:solidFill>
                <a:latin typeface="Trebuchet MS"/>
                <a:cs typeface="Trebuchet MS"/>
              </a:rPr>
              <a:t>решил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ts val="3085"/>
              </a:lnSpc>
            </a:pPr>
            <a:r>
              <a:rPr dirty="0" sz="2650" spc="-10">
                <a:solidFill>
                  <a:srgbClr val="E4FFFF"/>
                </a:solidFill>
                <a:latin typeface="Trebuchet MS"/>
                <a:cs typeface="Trebuchet MS"/>
              </a:rPr>
              <a:t>их</a:t>
            </a:r>
            <a:r>
              <a:rPr dirty="0" sz="2650" spc="-14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40">
                <a:solidFill>
                  <a:srgbClr val="E4FFFF"/>
                </a:solidFill>
                <a:latin typeface="Trebuchet MS"/>
                <a:cs typeface="Trebuchet MS"/>
              </a:rPr>
              <a:t>отпустить.</a:t>
            </a:r>
            <a:r>
              <a:rPr dirty="0" sz="2650" spc="-18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Но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сначала</a:t>
            </a:r>
            <a:endParaRPr sz="2650">
              <a:latin typeface="Trebuchet MS"/>
              <a:cs typeface="Trebuchet MS"/>
            </a:endParaRPr>
          </a:p>
          <a:p>
            <a:pPr marL="12700" marR="5080">
              <a:lnSpc>
                <a:spcPts val="3090"/>
              </a:lnSpc>
              <a:spcBef>
                <a:spcPts val="130"/>
              </a:spcBef>
            </a:pPr>
            <a:r>
              <a:rPr dirty="0" sz="2650" spc="120">
                <a:solidFill>
                  <a:srgbClr val="E4FFFF"/>
                </a:solidFill>
                <a:latin typeface="Trebuchet MS"/>
                <a:cs typeface="Trebuchet MS"/>
              </a:rPr>
              <a:t>мышки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80">
                <a:solidFill>
                  <a:srgbClr val="E4FFFF"/>
                </a:solidFill>
                <a:latin typeface="Trebuchet MS"/>
                <a:cs typeface="Trebuchet MS"/>
              </a:rPr>
              <a:t>должны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выполнить</a:t>
            </a:r>
            <a:r>
              <a:rPr dirty="0" sz="26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несколько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заданий. </a:t>
            </a:r>
            <a:r>
              <a:rPr dirty="0" sz="2650" spc="-78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95">
                <a:solidFill>
                  <a:srgbClr val="E4FFFF"/>
                </a:solidFill>
                <a:latin typeface="Trebuchet MS"/>
                <a:cs typeface="Trebuchet MS"/>
              </a:rPr>
              <a:t>Поможешь</a:t>
            </a:r>
            <a:r>
              <a:rPr dirty="0" sz="26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55">
                <a:solidFill>
                  <a:srgbClr val="E4FFFF"/>
                </a:solidFill>
                <a:latin typeface="Trebuchet MS"/>
                <a:cs typeface="Trebuchet MS"/>
              </a:rPr>
              <a:t>им?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ts val="2990"/>
              </a:lnSpc>
            </a:pPr>
            <a:r>
              <a:rPr dirty="0" sz="2650" spc="95">
                <a:solidFill>
                  <a:srgbClr val="E4FFFF"/>
                </a:solidFill>
                <a:latin typeface="Trebuchet MS"/>
                <a:cs typeface="Trebuchet MS"/>
              </a:rPr>
              <a:t>1</a:t>
            </a:r>
            <a:r>
              <a:rPr dirty="0" sz="2650" spc="-1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з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а</a:t>
            </a:r>
            <a:r>
              <a:rPr dirty="0" sz="2650" spc="5">
                <a:solidFill>
                  <a:srgbClr val="E4FFFF"/>
                </a:solidFill>
                <a:latin typeface="Trebuchet MS"/>
                <a:cs typeface="Trebuchet MS"/>
              </a:rPr>
              <a:t>д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а</a:t>
            </a: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н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20">
                <a:solidFill>
                  <a:srgbClr val="E4FFFF"/>
                </a:solidFill>
                <a:latin typeface="Trebuchet MS"/>
                <a:cs typeface="Trebuchet MS"/>
              </a:rPr>
              <a:t>е</a:t>
            </a:r>
            <a:r>
              <a:rPr dirty="0" sz="2650" spc="-280">
                <a:solidFill>
                  <a:srgbClr val="E4FFFF"/>
                </a:solidFill>
                <a:latin typeface="Trebuchet MS"/>
                <a:cs typeface="Trebuchet MS"/>
              </a:rPr>
              <a:t>.</a:t>
            </a:r>
            <a:r>
              <a:rPr dirty="0" sz="2650" spc="-17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35">
                <a:solidFill>
                  <a:srgbClr val="E4FFFF"/>
                </a:solidFill>
                <a:latin typeface="Trebuchet MS"/>
                <a:cs typeface="Trebuchet MS"/>
              </a:rPr>
              <a:t>Н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а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з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о</a:t>
            </a:r>
            <a:r>
              <a:rPr dirty="0" sz="2650" spc="170">
                <a:solidFill>
                  <a:srgbClr val="E4FFFF"/>
                </a:solidFill>
                <a:latin typeface="Trebuchet MS"/>
                <a:cs typeface="Trebuchet MS"/>
              </a:rPr>
              <a:t>в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с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о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с</a:t>
            </a:r>
            <a:r>
              <a:rPr dirty="0" sz="2650" spc="-20">
                <a:solidFill>
                  <a:srgbClr val="E4FFFF"/>
                </a:solidFill>
                <a:latin typeface="Trebuchet MS"/>
                <a:cs typeface="Trebuchet MS"/>
              </a:rPr>
              <a:t>е</a:t>
            </a:r>
            <a:r>
              <a:rPr dirty="0" sz="2650" spc="5">
                <a:solidFill>
                  <a:srgbClr val="E4FFFF"/>
                </a:solidFill>
                <a:latin typeface="Trebuchet MS"/>
                <a:cs typeface="Trebuchet MS"/>
              </a:rPr>
              <a:t>д</a:t>
            </a:r>
            <a:r>
              <a:rPr dirty="0" sz="2650" spc="-20">
                <a:solidFill>
                  <a:srgbClr val="E4FFFF"/>
                </a:solidFill>
                <a:latin typeface="Trebuchet MS"/>
                <a:cs typeface="Trebuchet MS"/>
              </a:rPr>
              <a:t>е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й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20">
                <a:solidFill>
                  <a:srgbClr val="E4FFFF"/>
                </a:solidFill>
                <a:latin typeface="Trebuchet MS"/>
                <a:cs typeface="Trebuchet MS"/>
              </a:rPr>
              <a:t>ч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с</a:t>
            </a:r>
            <a:r>
              <a:rPr dirty="0" sz="2650" spc="-20">
                <a:solidFill>
                  <a:srgbClr val="E4FFFF"/>
                </a:solidFill>
                <a:latin typeface="Trebuchet MS"/>
                <a:cs typeface="Trebuchet MS"/>
              </a:rPr>
              <a:t>е</a:t>
            </a:r>
            <a:r>
              <a:rPr dirty="0" sz="2650" spc="45">
                <a:solidFill>
                  <a:srgbClr val="E4FFFF"/>
                </a:solidFill>
                <a:latin typeface="Trebuchet MS"/>
                <a:cs typeface="Trebuchet MS"/>
              </a:rPr>
              <a:t>л</a:t>
            </a:r>
            <a:r>
              <a:rPr dirty="0" sz="2650" spc="-335">
                <a:solidFill>
                  <a:srgbClr val="E4FFFF"/>
                </a:solidFill>
                <a:latin typeface="Trebuchet MS"/>
                <a:cs typeface="Trebuchet MS"/>
              </a:rPr>
              <a:t>: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3" y="0"/>
            <a:ext cx="10075545" cy="7556500"/>
            <a:chOff x="4233" y="0"/>
            <a:chExt cx="10075545" cy="7556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" y="3190522"/>
              <a:ext cx="10075333" cy="43659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6772" y="0"/>
              <a:ext cx="2322924" cy="36942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1900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3400" y="266700"/>
            <a:ext cx="3949700" cy="368300"/>
          </a:xfrm>
          <a:custGeom>
            <a:avLst/>
            <a:gdLst/>
            <a:ahLst/>
            <a:cxnLst/>
            <a:rect l="l" t="t" r="r" b="b"/>
            <a:pathLst>
              <a:path w="3949700" h="368300">
                <a:moveTo>
                  <a:pt x="3949700" y="368300"/>
                </a:moveTo>
                <a:lnTo>
                  <a:pt x="0" y="368300"/>
                </a:lnTo>
                <a:lnTo>
                  <a:pt x="0" y="0"/>
                </a:lnTo>
                <a:lnTo>
                  <a:pt x="3949700" y="0"/>
                </a:lnTo>
                <a:lnTo>
                  <a:pt x="3949700" y="368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7104" y="183209"/>
            <a:ext cx="3928110" cy="4286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60"/>
              <a:t>Засели</a:t>
            </a:r>
            <a:r>
              <a:rPr dirty="0" spc="-160"/>
              <a:t> </a:t>
            </a:r>
            <a:r>
              <a:rPr dirty="0" spc="65"/>
              <a:t>домики</a:t>
            </a:r>
            <a:r>
              <a:rPr dirty="0" spc="-160"/>
              <a:t> </a:t>
            </a:r>
            <a:r>
              <a:rPr dirty="0" spc="65"/>
              <a:t>числами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33" y="839611"/>
            <a:ext cx="10075545" cy="6717030"/>
            <a:chOff x="4233" y="839611"/>
            <a:chExt cx="10075545" cy="67170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" y="839611"/>
              <a:ext cx="10075333" cy="67168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900" y="7048499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974" y="57267"/>
            <a:ext cx="3375025" cy="4286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55"/>
              <a:t>Следующее</a:t>
            </a:r>
            <a:r>
              <a:rPr dirty="0" spc="-170"/>
              <a:t> </a:t>
            </a:r>
            <a:r>
              <a:rPr dirty="0" spc="5"/>
              <a:t>задание.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33" y="755650"/>
            <a:ext cx="10075545" cy="6800850"/>
            <a:chOff x="4233" y="755650"/>
            <a:chExt cx="10075545" cy="6800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" y="755650"/>
              <a:ext cx="10075333" cy="6800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900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091" y="225189"/>
            <a:ext cx="8916035" cy="4286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95"/>
              <a:t>Посмотри</a:t>
            </a:r>
            <a:r>
              <a:rPr dirty="0" spc="-130"/>
              <a:t> </a:t>
            </a:r>
            <a:r>
              <a:rPr dirty="0" spc="70"/>
              <a:t>внимательно</a:t>
            </a:r>
            <a:r>
              <a:rPr dirty="0" spc="-105"/>
              <a:t> </a:t>
            </a:r>
            <a:r>
              <a:rPr dirty="0" spc="10"/>
              <a:t>и</a:t>
            </a:r>
            <a:r>
              <a:rPr dirty="0" spc="-125"/>
              <a:t> </a:t>
            </a:r>
            <a:r>
              <a:rPr dirty="0" spc="30"/>
              <a:t>найди</a:t>
            </a:r>
            <a:r>
              <a:rPr dirty="0" spc="-125"/>
              <a:t> </a:t>
            </a:r>
            <a:r>
              <a:rPr dirty="0" spc="75"/>
              <a:t>недостающего</a:t>
            </a:r>
            <a:r>
              <a:rPr dirty="0" spc="-110"/>
              <a:t> </a:t>
            </a:r>
            <a:r>
              <a:rPr dirty="0" spc="25"/>
              <a:t>котика.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33" y="839611"/>
            <a:ext cx="10075545" cy="6717030"/>
            <a:chOff x="4233" y="839611"/>
            <a:chExt cx="10075545" cy="67170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" y="839611"/>
              <a:ext cx="10075333" cy="6716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900" y="7048499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3" y="547040"/>
            <a:ext cx="7852409" cy="1212215"/>
          </a:xfrm>
          <a:prstGeom prst="rect"/>
        </p:spPr>
        <p:txBody>
          <a:bodyPr wrap="square" lIns="0" tIns="34290" rIns="0" bIns="0" rtlCol="0" vert="horz">
            <a:spAutoFit/>
          </a:bodyPr>
          <a:lstStyle/>
          <a:p>
            <a:pPr marL="12700" marR="5741670">
              <a:lnSpc>
                <a:spcPts val="3090"/>
              </a:lnSpc>
              <a:spcBef>
                <a:spcPts val="270"/>
              </a:spcBef>
            </a:pPr>
            <a:r>
              <a:rPr dirty="0" spc="200"/>
              <a:t>С</a:t>
            </a:r>
            <a:r>
              <a:rPr dirty="0" spc="90"/>
              <a:t>п</a:t>
            </a:r>
            <a:r>
              <a:rPr dirty="0" spc="-50"/>
              <a:t>р</a:t>
            </a:r>
            <a:r>
              <a:rPr dirty="0" spc="65"/>
              <a:t>а</a:t>
            </a:r>
            <a:r>
              <a:rPr dirty="0" spc="170"/>
              <a:t>в</a:t>
            </a:r>
            <a:r>
              <a:rPr dirty="0" spc="25"/>
              <a:t>и</a:t>
            </a:r>
            <a:r>
              <a:rPr dirty="0" spc="45"/>
              <a:t>л</a:t>
            </a:r>
            <a:r>
              <a:rPr dirty="0" spc="25"/>
              <a:t>и</a:t>
            </a:r>
            <a:r>
              <a:rPr dirty="0" spc="110"/>
              <a:t>с</a:t>
            </a:r>
            <a:r>
              <a:rPr dirty="0" spc="90"/>
              <a:t>ь</a:t>
            </a:r>
            <a:r>
              <a:rPr dirty="0" spc="240"/>
              <a:t>?  </a:t>
            </a:r>
            <a:r>
              <a:rPr dirty="0" spc="70"/>
              <a:t>Молодцы!</a:t>
            </a:r>
          </a:p>
          <a:p>
            <a:pPr marL="12700">
              <a:lnSpc>
                <a:spcPts val="2990"/>
              </a:lnSpc>
            </a:pPr>
            <a:r>
              <a:rPr dirty="0" spc="70"/>
              <a:t>Котик</a:t>
            </a:r>
            <a:r>
              <a:rPr dirty="0" spc="-145"/>
              <a:t> </a:t>
            </a:r>
            <a:r>
              <a:rPr dirty="0" spc="65"/>
              <a:t>отпустил</a:t>
            </a:r>
            <a:r>
              <a:rPr dirty="0" spc="-135"/>
              <a:t> </a:t>
            </a:r>
            <a:r>
              <a:rPr dirty="0" spc="114"/>
              <a:t>мышек</a:t>
            </a:r>
            <a:r>
              <a:rPr dirty="0" spc="-140"/>
              <a:t> </a:t>
            </a:r>
            <a:r>
              <a:rPr dirty="0" spc="10"/>
              <a:t>и</a:t>
            </a:r>
            <a:r>
              <a:rPr dirty="0" spc="-135"/>
              <a:t> </a:t>
            </a:r>
            <a:r>
              <a:rPr dirty="0" spc="60"/>
              <a:t>они</a:t>
            </a:r>
            <a:r>
              <a:rPr dirty="0" spc="-130"/>
              <a:t> </a:t>
            </a:r>
            <a:r>
              <a:rPr dirty="0" spc="45"/>
              <a:t>двинулись</a:t>
            </a:r>
            <a:r>
              <a:rPr dirty="0" spc="-155"/>
              <a:t> </a:t>
            </a:r>
            <a:r>
              <a:rPr dirty="0"/>
              <a:t>дальше.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33" y="1679222"/>
            <a:ext cx="10075545" cy="5877560"/>
            <a:chOff x="4233" y="1679222"/>
            <a:chExt cx="10075545" cy="5877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" y="1931105"/>
              <a:ext cx="10075333" cy="56253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5533" y="1679222"/>
              <a:ext cx="5625395" cy="56253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8911" y="1931105"/>
              <a:ext cx="4254029" cy="47857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1900" y="7048499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900" y="482600"/>
            <a:ext cx="8686800" cy="1181100"/>
            <a:chOff x="342900" y="482600"/>
            <a:chExt cx="8686800" cy="1181100"/>
          </a:xfrm>
        </p:grpSpPr>
        <p:sp>
          <p:nvSpPr>
            <p:cNvPr id="3" name="object 3"/>
            <p:cNvSpPr/>
            <p:nvPr/>
          </p:nvSpPr>
          <p:spPr>
            <a:xfrm>
              <a:off x="355600" y="482600"/>
              <a:ext cx="4241800" cy="393700"/>
            </a:xfrm>
            <a:custGeom>
              <a:avLst/>
              <a:gdLst/>
              <a:ahLst/>
              <a:cxnLst/>
              <a:rect l="l" t="t" r="r" b="b"/>
              <a:pathLst>
                <a:path w="4241800" h="393700">
                  <a:moveTo>
                    <a:pt x="4241800" y="393700"/>
                  </a:moveTo>
                  <a:lnTo>
                    <a:pt x="0" y="393700"/>
                  </a:lnTo>
                  <a:lnTo>
                    <a:pt x="0" y="0"/>
                  </a:lnTo>
                  <a:lnTo>
                    <a:pt x="4241800" y="0"/>
                  </a:lnTo>
                  <a:lnTo>
                    <a:pt x="4241800" y="393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" y="863600"/>
              <a:ext cx="8686800" cy="406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5600" y="1270000"/>
              <a:ext cx="6261100" cy="393700"/>
            </a:xfrm>
            <a:custGeom>
              <a:avLst/>
              <a:gdLst/>
              <a:ahLst/>
              <a:cxnLst/>
              <a:rect l="l" t="t" r="r" b="b"/>
              <a:pathLst>
                <a:path w="6261100" h="393700">
                  <a:moveTo>
                    <a:pt x="6261100" y="393700"/>
                  </a:moveTo>
                  <a:lnTo>
                    <a:pt x="0" y="393700"/>
                  </a:lnTo>
                  <a:lnTo>
                    <a:pt x="0" y="0"/>
                  </a:lnTo>
                  <a:lnTo>
                    <a:pt x="6261100" y="0"/>
                  </a:lnTo>
                  <a:lnTo>
                    <a:pt x="6261100" y="393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44169" y="407105"/>
            <a:ext cx="8667750" cy="1212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135"/>
              </a:lnSpc>
              <a:spcBef>
                <a:spcPts val="95"/>
              </a:spcBef>
            </a:pP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Встретили</a:t>
            </a:r>
            <a:r>
              <a:rPr dirty="0" sz="2650" spc="-14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20">
                <a:solidFill>
                  <a:srgbClr val="E4FFFF"/>
                </a:solidFill>
                <a:latin typeface="Trebuchet MS"/>
                <a:cs typeface="Trebuchet MS"/>
              </a:rPr>
              <a:t>мышки</a:t>
            </a:r>
            <a:r>
              <a:rPr dirty="0" sz="2650" spc="-14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10">
                <a:solidFill>
                  <a:srgbClr val="E4FFFF"/>
                </a:solidFill>
                <a:latin typeface="Trebuchet MS"/>
                <a:cs typeface="Trebuchet MS"/>
              </a:rPr>
              <a:t>Сороку.</a:t>
            </a:r>
            <a:endParaRPr sz="2650">
              <a:latin typeface="Trebuchet MS"/>
              <a:cs typeface="Trebuchet MS"/>
            </a:endParaRPr>
          </a:p>
          <a:p>
            <a:pPr marL="12700" marR="5080">
              <a:lnSpc>
                <a:spcPts val="3090"/>
              </a:lnSpc>
              <a:spcBef>
                <a:spcPts val="130"/>
              </a:spcBef>
            </a:pPr>
            <a:r>
              <a:rPr dirty="0" sz="2650" spc="95">
                <a:solidFill>
                  <a:srgbClr val="E4FFFF"/>
                </a:solidFill>
                <a:latin typeface="Trebuchet MS"/>
                <a:cs typeface="Trebuchet MS"/>
              </a:rPr>
              <a:t>Я</a:t>
            </a:r>
            <a:r>
              <a:rPr dirty="0" sz="2650" spc="-17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сорока</a:t>
            </a:r>
            <a:r>
              <a:rPr dirty="0" sz="2650" spc="-14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14">
                <a:solidFill>
                  <a:srgbClr val="E4FFFF"/>
                </a:solidFill>
                <a:latin typeface="Trebuchet MS"/>
                <a:cs typeface="Trebuchet MS"/>
              </a:rPr>
              <a:t>люблю</a:t>
            </a:r>
            <a:r>
              <a:rPr dirty="0" sz="2650" spc="-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физические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10">
                <a:solidFill>
                  <a:srgbClr val="E4FFFF"/>
                </a:solidFill>
                <a:latin typeface="Trebuchet MS"/>
                <a:cs typeface="Trebuchet MS"/>
              </a:rPr>
              <a:t>упражнения.</a:t>
            </a:r>
            <a:r>
              <a:rPr dirty="0" sz="2650" spc="-17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Приглашаю </a:t>
            </a:r>
            <a:r>
              <a:rPr dirty="0" sz="2650" spc="-78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0">
                <a:solidFill>
                  <a:srgbClr val="E4FFFF"/>
                </a:solidFill>
                <a:latin typeface="Trebuchet MS"/>
                <a:cs typeface="Trebuchet MS"/>
              </a:rPr>
              <a:t>вас</a:t>
            </a:r>
            <a:r>
              <a:rPr dirty="0" sz="2650" spc="-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95">
                <a:solidFill>
                  <a:srgbClr val="E4FFFF"/>
                </a:solidFill>
                <a:latin typeface="Trebuchet MS"/>
                <a:cs typeface="Trebuchet MS"/>
              </a:rPr>
              <a:t>со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85">
                <a:solidFill>
                  <a:srgbClr val="E4FFFF"/>
                </a:solidFill>
                <a:latin typeface="Trebuchet MS"/>
                <a:cs typeface="Trebuchet MS"/>
              </a:rPr>
              <a:t>мной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позаниматься</a:t>
            </a:r>
            <a:r>
              <a:rPr dirty="0" sz="2650" spc="-16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30">
                <a:solidFill>
                  <a:srgbClr val="E4FFFF"/>
                </a:solidFill>
                <a:latin typeface="Trebuchet MS"/>
                <a:cs typeface="Trebuchet MS"/>
              </a:rPr>
              <a:t>разминкой.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33" y="1679222"/>
            <a:ext cx="10075545" cy="5877560"/>
            <a:chOff x="4233" y="1679222"/>
            <a:chExt cx="10075545" cy="58775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3" y="1679222"/>
              <a:ext cx="8396111" cy="58772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61705" y="2434872"/>
              <a:ext cx="4617861" cy="51216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1900" y="7048499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169" y="435092"/>
            <a:ext cx="8454390" cy="160401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3090"/>
              </a:lnSpc>
              <a:spcBef>
                <a:spcPts val="270"/>
              </a:spcBef>
            </a:pP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Но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80">
                <a:solidFill>
                  <a:srgbClr val="E4FFFF"/>
                </a:solidFill>
                <a:latin typeface="Trebuchet MS"/>
                <a:cs typeface="Trebuchet MS"/>
              </a:rPr>
              <a:t>просто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80">
                <a:solidFill>
                  <a:srgbClr val="E4FFFF"/>
                </a:solidFill>
                <a:latin typeface="Trebuchet MS"/>
                <a:cs typeface="Trebuchet MS"/>
              </a:rPr>
              <a:t>так</a:t>
            </a:r>
            <a:r>
              <a:rPr dirty="0" sz="2650" spc="-13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сорока</a:t>
            </a:r>
            <a:r>
              <a:rPr dirty="0" sz="2650" spc="-14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">
                <a:solidFill>
                  <a:srgbClr val="E4FFFF"/>
                </a:solidFill>
                <a:latin typeface="Trebuchet MS"/>
                <a:cs typeface="Trebuchet MS"/>
              </a:rPr>
              <a:t>не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45">
                <a:solidFill>
                  <a:srgbClr val="E4FFFF"/>
                </a:solidFill>
                <a:latin typeface="Trebuchet MS"/>
                <a:cs typeface="Trebuchet MS"/>
              </a:rPr>
              <a:t>захотела</a:t>
            </a:r>
            <a:r>
              <a:rPr dirty="0" sz="2650" spc="-14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5">
                <a:solidFill>
                  <a:srgbClr val="E4FFFF"/>
                </a:solidFill>
                <a:latin typeface="Trebuchet MS"/>
                <a:cs typeface="Trebuchet MS"/>
              </a:rPr>
              <a:t>отпускать</a:t>
            </a:r>
            <a:r>
              <a:rPr dirty="0" sz="2650" spc="-14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мышат. </a:t>
            </a:r>
            <a:r>
              <a:rPr dirty="0" sz="2650" spc="-78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Она</a:t>
            </a:r>
            <a:r>
              <a:rPr dirty="0" sz="2650" spc="-14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85">
                <a:solidFill>
                  <a:srgbClr val="E4FFFF"/>
                </a:solidFill>
                <a:latin typeface="Trebuchet MS"/>
                <a:cs typeface="Trebuchet MS"/>
              </a:rPr>
              <a:t>им</a:t>
            </a:r>
            <a:r>
              <a:rPr dirty="0" sz="2650" spc="-12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0">
                <a:solidFill>
                  <a:srgbClr val="E4FFFF"/>
                </a:solidFill>
                <a:latin typeface="Trebuchet MS"/>
                <a:cs typeface="Trebuchet MS"/>
              </a:rPr>
              <a:t>тоже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задания</a:t>
            </a:r>
            <a:r>
              <a:rPr dirty="0" sz="2650" spc="-16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30">
                <a:solidFill>
                  <a:srgbClr val="E4FFFF"/>
                </a:solidFill>
                <a:latin typeface="Trebuchet MS"/>
                <a:cs typeface="Trebuchet MS"/>
              </a:rPr>
              <a:t>приготовила.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ts val="2945"/>
              </a:lnSpc>
            </a:pPr>
            <a:r>
              <a:rPr dirty="0" sz="2650" spc="190">
                <a:solidFill>
                  <a:srgbClr val="E4FFFF"/>
                </a:solidFill>
                <a:latin typeface="Trebuchet MS"/>
                <a:cs typeface="Trebuchet MS"/>
              </a:rPr>
              <a:t>Вы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14">
                <a:solidFill>
                  <a:srgbClr val="E4FFFF"/>
                </a:solidFill>
                <a:latin typeface="Trebuchet MS"/>
                <a:cs typeface="Trebuchet MS"/>
              </a:rPr>
              <a:t>готовы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помогать</a:t>
            </a:r>
            <a:r>
              <a:rPr dirty="0" sz="2650" spc="-16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55">
                <a:solidFill>
                  <a:srgbClr val="E4FFFF"/>
                </a:solidFill>
                <a:latin typeface="Trebuchet MS"/>
                <a:cs typeface="Trebuchet MS"/>
              </a:rPr>
              <a:t>мышатам?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ts val="3135"/>
              </a:lnSpc>
            </a:pPr>
            <a:r>
              <a:rPr dirty="0" sz="2650" spc="95">
                <a:solidFill>
                  <a:srgbClr val="E4FFFF"/>
                </a:solidFill>
                <a:latin typeface="Trebuchet MS"/>
                <a:cs typeface="Trebuchet MS"/>
              </a:rPr>
              <a:t>1</a:t>
            </a:r>
            <a:r>
              <a:rPr dirty="0" sz="2650" spc="-1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з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а</a:t>
            </a:r>
            <a:r>
              <a:rPr dirty="0" sz="2650" spc="5">
                <a:solidFill>
                  <a:srgbClr val="E4FFFF"/>
                </a:solidFill>
                <a:latin typeface="Trebuchet MS"/>
                <a:cs typeface="Trebuchet MS"/>
              </a:rPr>
              <a:t>д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а</a:t>
            </a: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н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50">
                <a:solidFill>
                  <a:srgbClr val="E4FFFF"/>
                </a:solidFill>
                <a:latin typeface="Trebuchet MS"/>
                <a:cs typeface="Trebuchet MS"/>
              </a:rPr>
              <a:t>е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1960" y="2099027"/>
            <a:ext cx="8983980" cy="5457825"/>
            <a:chOff x="591960" y="2099027"/>
            <a:chExt cx="8983980" cy="54578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960" y="2099027"/>
              <a:ext cx="8983839" cy="54574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899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3" y="0"/>
            <a:ext cx="10075333" cy="7556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1900" y="7048500"/>
            <a:ext cx="25400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600" y="368300"/>
            <a:ext cx="939800" cy="3810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2700"/>
              </a:lnSpc>
            </a:pPr>
            <a:r>
              <a:rPr dirty="0" sz="2650" spc="5">
                <a:solidFill>
                  <a:srgbClr val="E4FFFF"/>
                </a:solidFill>
                <a:latin typeface="Trebuchet MS"/>
                <a:cs typeface="Trebuchet MS"/>
              </a:rPr>
              <a:t>Цель: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774700"/>
            <a:ext cx="8356600" cy="381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4169" y="686976"/>
            <a:ext cx="8333740" cy="428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50" spc="30">
                <a:solidFill>
                  <a:srgbClr val="E4FFFF"/>
                </a:solidFill>
                <a:latin typeface="Trebuchet MS"/>
                <a:cs typeface="Trebuchet MS"/>
              </a:rPr>
              <a:t>закрепление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12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повторение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40">
                <a:solidFill>
                  <a:srgbClr val="E4FFFF"/>
                </a:solidFill>
                <a:latin typeface="Trebuchet MS"/>
                <a:cs typeface="Trebuchet MS"/>
              </a:rPr>
              <a:t>пройденного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10">
                <a:solidFill>
                  <a:srgbClr val="E4FFFF"/>
                </a:solidFill>
                <a:latin typeface="Trebuchet MS"/>
                <a:cs typeface="Trebuchet MS"/>
              </a:rPr>
              <a:t>материала,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600" y="1219200"/>
            <a:ext cx="6553200" cy="3302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2170"/>
              </a:lnSpc>
            </a:pPr>
            <a:r>
              <a:rPr dirty="0" sz="2650" spc="35">
                <a:solidFill>
                  <a:srgbClr val="E4FFFF"/>
                </a:solidFill>
                <a:latin typeface="Trebuchet MS"/>
                <a:cs typeface="Trebuchet MS"/>
              </a:rPr>
              <a:t>полученного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на</a:t>
            </a:r>
            <a:r>
              <a:rPr dirty="0" sz="2650" spc="-14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0">
                <a:solidFill>
                  <a:srgbClr val="E4FFFF"/>
                </a:solidFill>
                <a:latin typeface="Trebuchet MS"/>
                <a:cs typeface="Trebuchet MS"/>
              </a:rPr>
              <a:t>занятиях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40">
                <a:solidFill>
                  <a:srgbClr val="E4FFFF"/>
                </a:solidFill>
                <a:latin typeface="Trebuchet MS"/>
                <a:cs typeface="Trebuchet MS"/>
              </a:rPr>
              <a:t>в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">
                <a:solidFill>
                  <a:srgbClr val="E4FFFF"/>
                </a:solidFill>
                <a:latin typeface="Trebuchet MS"/>
                <a:cs typeface="Trebuchet MS"/>
              </a:rPr>
              <a:t>течение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50">
                <a:solidFill>
                  <a:srgbClr val="E4FFFF"/>
                </a:solidFill>
                <a:latin typeface="Trebuchet MS"/>
                <a:cs typeface="Trebuchet MS"/>
              </a:rPr>
              <a:t>года.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600" y="1549400"/>
            <a:ext cx="1168400" cy="3683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2655"/>
              </a:lnSpc>
            </a:pPr>
            <a:r>
              <a:rPr dirty="0" sz="2650" spc="50">
                <a:solidFill>
                  <a:srgbClr val="E4FFFF"/>
                </a:solidFill>
                <a:latin typeface="Trebuchet MS"/>
                <a:cs typeface="Trebuchet MS"/>
              </a:rPr>
              <a:t>Задачи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600" y="1930400"/>
            <a:ext cx="2997200" cy="3937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2740"/>
              </a:lnSpc>
            </a:pPr>
            <a:r>
              <a:rPr dirty="0" sz="2650" spc="40">
                <a:solidFill>
                  <a:srgbClr val="E4FFFF"/>
                </a:solidFill>
                <a:latin typeface="Trebuchet MS"/>
                <a:cs typeface="Trebuchet MS"/>
              </a:rPr>
              <a:t>Образовательные: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" y="2336800"/>
            <a:ext cx="8242300" cy="381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4169" y="2254250"/>
            <a:ext cx="8223884" cy="428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закреплять</a:t>
            </a:r>
            <a:r>
              <a:rPr dirty="0" sz="2650" spc="-14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знания</a:t>
            </a:r>
            <a:r>
              <a:rPr dirty="0" sz="2650" spc="-15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счета</a:t>
            </a:r>
            <a:r>
              <a:rPr dirty="0" sz="2650" spc="-14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40">
                <a:solidFill>
                  <a:srgbClr val="E4FFFF"/>
                </a:solidFill>
                <a:latin typeface="Trebuchet MS"/>
                <a:cs typeface="Trebuchet MS"/>
              </a:rPr>
              <a:t>в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пределах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10</a:t>
            </a:r>
            <a:r>
              <a:rPr dirty="0" sz="2650" spc="-19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40">
                <a:solidFill>
                  <a:srgbClr val="E4FFFF"/>
                </a:solidFill>
                <a:latin typeface="Trebuchet MS"/>
                <a:cs typeface="Trebuchet MS"/>
              </a:rPr>
              <a:t>в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85">
                <a:solidFill>
                  <a:srgbClr val="E4FFFF"/>
                </a:solidFill>
                <a:latin typeface="Trebuchet MS"/>
                <a:cs typeface="Trebuchet MS"/>
              </a:rPr>
              <a:t>прямом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900" y="2717800"/>
            <a:ext cx="2641600" cy="3937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13335">
              <a:lnSpc>
                <a:spcPts val="2710"/>
              </a:lnSpc>
            </a:pP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обратном</a:t>
            </a:r>
            <a:r>
              <a:rPr dirty="0" sz="26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55">
                <a:solidFill>
                  <a:srgbClr val="E4FFFF"/>
                </a:solidFill>
                <a:latin typeface="Trebuchet MS"/>
                <a:cs typeface="Trebuchet MS"/>
              </a:rPr>
              <a:t>счете;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600" y="3111500"/>
            <a:ext cx="8369300" cy="3937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44169" y="3037887"/>
            <a:ext cx="8360409" cy="428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50" spc="50">
                <a:solidFill>
                  <a:srgbClr val="E4FFFF"/>
                </a:solidFill>
                <a:latin typeface="Trebuchet MS"/>
                <a:cs typeface="Trebuchet MS"/>
              </a:rPr>
              <a:t>продолжать</a:t>
            </a:r>
            <a:r>
              <a:rPr dirty="0" sz="26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40">
                <a:solidFill>
                  <a:srgbClr val="E4FFFF"/>
                </a:solidFill>
                <a:latin typeface="Trebuchet MS"/>
                <a:cs typeface="Trebuchet MS"/>
              </a:rPr>
              <a:t>обучать</a:t>
            </a:r>
            <a:r>
              <a:rPr dirty="0" sz="2650" spc="-14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5">
                <a:solidFill>
                  <a:srgbClr val="E4FFFF"/>
                </a:solidFill>
                <a:latin typeface="Trebuchet MS"/>
                <a:cs typeface="Trebuchet MS"/>
              </a:rPr>
              <a:t>детей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95">
                <a:solidFill>
                  <a:srgbClr val="E4FFFF"/>
                </a:solidFill>
                <a:latin typeface="Trebuchet MS"/>
                <a:cs typeface="Trebuchet MS"/>
              </a:rPr>
              <a:t>составлению</a:t>
            </a:r>
            <a:r>
              <a:rPr dirty="0" sz="2650" spc="-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45">
                <a:solidFill>
                  <a:srgbClr val="E4FFFF"/>
                </a:solidFill>
                <a:latin typeface="Trebuchet MS"/>
                <a:cs typeface="Trebuchet MS"/>
              </a:rPr>
              <a:t>решению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5600" y="3568700"/>
            <a:ext cx="7213600" cy="3302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2180"/>
              </a:lnSpc>
            </a:pP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примеров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задач</a:t>
            </a:r>
            <a:r>
              <a:rPr dirty="0" sz="26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на</a:t>
            </a:r>
            <a:r>
              <a:rPr dirty="0" sz="2650" spc="-14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40">
                <a:solidFill>
                  <a:srgbClr val="E4FFFF"/>
                </a:solidFill>
                <a:latin typeface="Trebuchet MS"/>
                <a:cs typeface="Trebuchet MS"/>
              </a:rPr>
              <a:t>сложение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30">
                <a:solidFill>
                  <a:srgbClr val="E4FFFF"/>
                </a:solidFill>
                <a:latin typeface="Trebuchet MS"/>
                <a:cs typeface="Trebuchet MS"/>
              </a:rPr>
              <a:t>вычитание;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5600" y="3962400"/>
            <a:ext cx="6781800" cy="7239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2120"/>
              </a:lnSpc>
            </a:pPr>
            <a:r>
              <a:rPr dirty="0" sz="2650" spc="40">
                <a:solidFill>
                  <a:srgbClr val="E4FFFF"/>
                </a:solidFill>
                <a:latin typeface="Trebuchet MS"/>
                <a:cs typeface="Trebuchet MS"/>
              </a:rPr>
              <a:t>находить</a:t>
            </a:r>
            <a:r>
              <a:rPr dirty="0" sz="26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состав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числа</a:t>
            </a:r>
            <a:r>
              <a:rPr dirty="0" sz="26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80">
                <a:solidFill>
                  <a:srgbClr val="E4FFFF"/>
                </a:solidFill>
                <a:latin typeface="Trebuchet MS"/>
                <a:cs typeface="Trebuchet MS"/>
              </a:rPr>
              <a:t>из</a:t>
            </a:r>
            <a:r>
              <a:rPr dirty="0" sz="2650" spc="-16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двух</a:t>
            </a:r>
            <a:r>
              <a:rPr dirty="0" sz="2650" spc="-13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5">
                <a:solidFill>
                  <a:srgbClr val="E4FFFF"/>
                </a:solidFill>
                <a:latin typeface="Trebuchet MS"/>
                <a:cs typeface="Trebuchet MS"/>
              </a:rPr>
              <a:t>меньших;</a:t>
            </a:r>
            <a:endParaRPr sz="2650">
              <a:latin typeface="Trebuchet MS"/>
              <a:cs typeface="Trebuchet MS"/>
            </a:endParaRPr>
          </a:p>
          <a:p>
            <a:pPr marL="635">
              <a:lnSpc>
                <a:spcPts val="3135"/>
              </a:lnSpc>
            </a:pP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умение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ориентироваться</a:t>
            </a:r>
            <a:r>
              <a:rPr dirty="0" sz="2650" spc="-16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на</a:t>
            </a:r>
            <a:r>
              <a:rPr dirty="0" sz="26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листе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50">
                <a:solidFill>
                  <a:srgbClr val="E4FFFF"/>
                </a:solidFill>
                <a:latin typeface="Trebuchet MS"/>
                <a:cs typeface="Trebuchet MS"/>
              </a:rPr>
              <a:t>бумаги;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0200" y="4749800"/>
            <a:ext cx="9512300" cy="3302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44169" y="4605161"/>
            <a:ext cx="9495790" cy="428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умение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«записывать»</a:t>
            </a:r>
            <a:r>
              <a:rPr dirty="0" sz="2650" spc="-16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5">
                <a:solidFill>
                  <a:srgbClr val="E4FFFF"/>
                </a:solidFill>
                <a:latin typeface="Trebuchet MS"/>
                <a:cs typeface="Trebuchet MS"/>
              </a:rPr>
              <a:t>«читать»</a:t>
            </a:r>
            <a:r>
              <a:rPr dirty="0" sz="2650" spc="-16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записи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используя</a:t>
            </a:r>
            <a:r>
              <a:rPr dirty="0" sz="2650" spc="-15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знаки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60">
                <a:solidFill>
                  <a:srgbClr val="E4FFFF"/>
                </a:solidFill>
                <a:latin typeface="Trebuchet MS"/>
                <a:cs typeface="Trebuchet MS"/>
              </a:rPr>
              <a:t>–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5600" y="5067300"/>
            <a:ext cx="4432300" cy="3937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2720"/>
              </a:lnSpc>
            </a:pPr>
            <a:r>
              <a:rPr dirty="0" sz="2650" spc="-25">
                <a:solidFill>
                  <a:srgbClr val="E4FFFF"/>
                </a:solidFill>
                <a:latin typeface="Trebuchet MS"/>
                <a:cs typeface="Trebuchet MS"/>
              </a:rPr>
              <a:t>больше,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меньше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или</a:t>
            </a:r>
            <a:r>
              <a:rPr dirty="0" sz="2650" spc="-14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10">
                <a:solidFill>
                  <a:srgbClr val="E4FFFF"/>
                </a:solidFill>
                <a:latin typeface="Trebuchet MS"/>
                <a:cs typeface="Trebuchet MS"/>
              </a:rPr>
              <a:t>равно;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5600" y="5473700"/>
            <a:ext cx="2374900" cy="3683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2605"/>
              </a:lnSpc>
            </a:pPr>
            <a:r>
              <a:rPr dirty="0" sz="2650" spc="75">
                <a:solidFill>
                  <a:srgbClr val="E4FFFF"/>
                </a:solidFill>
                <a:latin typeface="Trebuchet MS"/>
                <a:cs typeface="Trebuchet MS"/>
              </a:rPr>
              <a:t>Развивающие: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600" y="5918200"/>
            <a:ext cx="8966200" cy="33020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44169" y="5780616"/>
            <a:ext cx="8949690" cy="428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50" spc="85">
                <a:solidFill>
                  <a:srgbClr val="E4FFFF"/>
                </a:solidFill>
                <a:latin typeface="Trebuchet MS"/>
                <a:cs typeface="Trebuchet MS"/>
              </a:rPr>
              <a:t>развивать</a:t>
            </a:r>
            <a:r>
              <a:rPr dirty="0" sz="2650" spc="-13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85">
                <a:solidFill>
                  <a:srgbClr val="E4FFFF"/>
                </a:solidFill>
                <a:latin typeface="Trebuchet MS"/>
                <a:cs typeface="Trebuchet MS"/>
              </a:rPr>
              <a:t>мыслительные</a:t>
            </a:r>
            <a:r>
              <a:rPr dirty="0" sz="2650" spc="-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15">
                <a:solidFill>
                  <a:srgbClr val="E4FFFF"/>
                </a:solidFill>
                <a:latin typeface="Trebuchet MS"/>
                <a:cs typeface="Trebuchet MS"/>
              </a:rPr>
              <a:t>операции,</a:t>
            </a:r>
            <a:r>
              <a:rPr dirty="0" sz="2650" spc="-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внимание,</a:t>
            </a:r>
            <a:r>
              <a:rPr dirty="0" sz="2650" spc="-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5">
                <a:solidFill>
                  <a:srgbClr val="E4FFFF"/>
                </a:solidFill>
                <a:latin typeface="Trebuchet MS"/>
                <a:cs typeface="Trebuchet MS"/>
              </a:rPr>
              <a:t>память,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5600" y="6235700"/>
            <a:ext cx="8318500" cy="4064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2775"/>
              </a:lnSpc>
            </a:pPr>
            <a:r>
              <a:rPr dirty="0" sz="2650">
                <a:solidFill>
                  <a:srgbClr val="E4FFFF"/>
                </a:solidFill>
                <a:latin typeface="Trebuchet MS"/>
                <a:cs typeface="Trebuchet MS"/>
              </a:rPr>
              <a:t>воображение;</a:t>
            </a:r>
            <a:r>
              <a:rPr dirty="0" sz="2650" spc="-14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умение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5">
                <a:solidFill>
                  <a:srgbClr val="E4FFFF"/>
                </a:solidFill>
                <a:latin typeface="Trebuchet MS"/>
                <a:cs typeface="Trebuchet MS"/>
              </a:rPr>
              <a:t>строить</a:t>
            </a:r>
            <a:r>
              <a:rPr dirty="0" sz="2650" spc="-14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35">
                <a:solidFill>
                  <a:srgbClr val="E4FFFF"/>
                </a:solidFill>
                <a:latin typeface="Trebuchet MS"/>
                <a:cs typeface="Trebuchet MS"/>
              </a:rPr>
              <a:t>простейшие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выводы;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5600" y="6654800"/>
            <a:ext cx="2844800" cy="3556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vert="horz">
            <a:spAutoFit/>
          </a:bodyPr>
          <a:lstStyle/>
          <a:p>
            <a:pPr marL="635">
              <a:lnSpc>
                <a:spcPts val="2560"/>
              </a:lnSpc>
            </a:pPr>
            <a:r>
              <a:rPr dirty="0" sz="2650" spc="85">
                <a:solidFill>
                  <a:srgbClr val="E4FFFF"/>
                </a:solidFill>
                <a:latin typeface="Trebuchet MS"/>
                <a:cs typeface="Trebuchet MS"/>
              </a:rPr>
              <a:t>Воспитывающие: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5600" y="7023100"/>
            <a:ext cx="9677400" cy="406400"/>
          </a:xfrm>
          <a:custGeom>
            <a:avLst/>
            <a:gdLst/>
            <a:ahLst/>
            <a:cxnLst/>
            <a:rect l="l" t="t" r="r" b="b"/>
            <a:pathLst>
              <a:path w="9677400" h="406400">
                <a:moveTo>
                  <a:pt x="9677400" y="406400"/>
                </a:moveTo>
                <a:lnTo>
                  <a:pt x="0" y="406400"/>
                </a:lnTo>
                <a:lnTo>
                  <a:pt x="0" y="0"/>
                </a:lnTo>
                <a:lnTo>
                  <a:pt x="9677400" y="0"/>
                </a:lnTo>
                <a:lnTo>
                  <a:pt x="9677400" y="406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55600" y="6956072"/>
            <a:ext cx="9677400" cy="428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35">
              <a:lnSpc>
                <a:spcPct val="100000"/>
              </a:lnSpc>
              <a:spcBef>
                <a:spcPts val="95"/>
              </a:spcBef>
            </a:pPr>
            <a:r>
              <a:rPr dirty="0" sz="2650" spc="125">
                <a:solidFill>
                  <a:srgbClr val="E4FFFF"/>
                </a:solidFill>
                <a:latin typeface="Trebuchet MS"/>
                <a:cs typeface="Trebuchet MS"/>
              </a:rPr>
              <a:t>воспитывать</a:t>
            </a:r>
            <a:r>
              <a:rPr dirty="0" sz="2650" spc="-14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умение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понимать</a:t>
            </a:r>
            <a:r>
              <a:rPr dirty="0" sz="2650" spc="-14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">
                <a:solidFill>
                  <a:srgbClr val="E4FFFF"/>
                </a:solidFill>
                <a:latin typeface="Trebuchet MS"/>
                <a:cs typeface="Trebuchet MS"/>
              </a:rPr>
              <a:t>учебную</a:t>
            </a:r>
            <a:r>
              <a:rPr dirty="0" sz="2650" spc="-9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35">
                <a:solidFill>
                  <a:srgbClr val="E4FFFF"/>
                </a:solidFill>
                <a:latin typeface="Trebuchet MS"/>
                <a:cs typeface="Trebuchet MS"/>
              </a:rPr>
              <a:t>задачу</a:t>
            </a:r>
            <a:r>
              <a:rPr dirty="0" sz="2650" spc="-18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0">
                <a:solidFill>
                  <a:srgbClr val="E4FFFF"/>
                </a:solidFill>
                <a:latin typeface="Trebuchet MS"/>
                <a:cs typeface="Trebuchet MS"/>
              </a:rPr>
              <a:t>решать</a:t>
            </a:r>
            <a:r>
              <a:rPr dirty="0" sz="2650" spc="-14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ее.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71900" y="7048500"/>
            <a:ext cx="25400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3844" y="0"/>
            <a:ext cx="8396605" cy="7556500"/>
            <a:chOff x="843844" y="0"/>
            <a:chExt cx="839660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844" y="0"/>
              <a:ext cx="8396110" cy="7556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900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3" y="575027"/>
            <a:ext cx="5487670" cy="820419"/>
          </a:xfrm>
          <a:prstGeom prst="rect"/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3090"/>
              </a:lnSpc>
              <a:spcBef>
                <a:spcPts val="270"/>
              </a:spcBef>
            </a:pPr>
            <a:r>
              <a:rPr dirty="0" spc="105"/>
              <a:t>И</a:t>
            </a:r>
            <a:r>
              <a:rPr dirty="0" spc="-160"/>
              <a:t> </a:t>
            </a:r>
            <a:r>
              <a:rPr dirty="0" spc="65"/>
              <a:t>с</a:t>
            </a:r>
            <a:r>
              <a:rPr dirty="0" spc="-95"/>
              <a:t> </a:t>
            </a:r>
            <a:r>
              <a:rPr dirty="0" spc="65"/>
              <a:t>этими</a:t>
            </a:r>
            <a:r>
              <a:rPr dirty="0" spc="-125"/>
              <a:t> </a:t>
            </a:r>
            <a:r>
              <a:rPr dirty="0" spc="60"/>
              <a:t>заданиями</a:t>
            </a:r>
            <a:r>
              <a:rPr dirty="0" spc="-130"/>
              <a:t> </a:t>
            </a:r>
            <a:r>
              <a:rPr dirty="0" spc="35"/>
              <a:t>справились. </a:t>
            </a:r>
            <a:r>
              <a:rPr dirty="0" spc="-785"/>
              <a:t> </a:t>
            </a:r>
            <a:r>
              <a:rPr dirty="0" spc="55"/>
              <a:t>Идём</a:t>
            </a:r>
            <a:r>
              <a:rPr dirty="0" spc="-125"/>
              <a:t> </a:t>
            </a:r>
            <a:r>
              <a:rPr dirty="0"/>
              <a:t>дальше.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33" y="1259416"/>
            <a:ext cx="10075545" cy="6297295"/>
            <a:chOff x="4233" y="1259416"/>
            <a:chExt cx="10075545" cy="6297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" y="1511300"/>
              <a:ext cx="10075333" cy="60451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4950" y="1259416"/>
              <a:ext cx="5625394" cy="56253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6250" y="2015066"/>
              <a:ext cx="4103599" cy="43659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1900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130" y="0"/>
            <a:ext cx="8473440" cy="23876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3090"/>
              </a:lnSpc>
              <a:spcBef>
                <a:spcPts val="259"/>
              </a:spcBef>
            </a:pPr>
            <a:r>
              <a:rPr dirty="0" sz="2650" spc="185">
                <a:solidFill>
                  <a:srgbClr val="E4FFFF"/>
                </a:solidFill>
                <a:latin typeface="Trebuchet MS"/>
                <a:cs typeface="Trebuchet MS"/>
              </a:rPr>
              <a:t>П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о</a:t>
            </a:r>
            <a:r>
              <a:rPr dirty="0" sz="2650" spc="170">
                <a:solidFill>
                  <a:srgbClr val="E4FFFF"/>
                </a:solidFill>
                <a:latin typeface="Trebuchet MS"/>
                <a:cs typeface="Trebuchet MS"/>
              </a:rPr>
              <a:t>в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с</a:t>
            </a:r>
            <a:r>
              <a:rPr dirty="0" sz="2650" spc="120">
                <a:solidFill>
                  <a:srgbClr val="E4FFFF"/>
                </a:solidFill>
                <a:latin typeface="Trebuchet MS"/>
                <a:cs typeface="Trebuchet MS"/>
              </a:rPr>
              <a:t>т</a:t>
            </a:r>
            <a:r>
              <a:rPr dirty="0" sz="2650" spc="-50">
                <a:solidFill>
                  <a:srgbClr val="E4FFFF"/>
                </a:solidFill>
                <a:latin typeface="Trebuchet MS"/>
                <a:cs typeface="Trebuchet MS"/>
              </a:rPr>
              <a:t>р</a:t>
            </a:r>
            <a:r>
              <a:rPr dirty="0" sz="2650" spc="-20">
                <a:solidFill>
                  <a:srgbClr val="E4FFFF"/>
                </a:solidFill>
                <a:latin typeface="Trebuchet MS"/>
                <a:cs typeface="Trebuchet MS"/>
              </a:rPr>
              <a:t>е</a:t>
            </a:r>
            <a:r>
              <a:rPr dirty="0" sz="2650" spc="20">
                <a:solidFill>
                  <a:srgbClr val="E4FFFF"/>
                </a:solidFill>
                <a:latin typeface="Trebuchet MS"/>
                <a:cs typeface="Trebuchet MS"/>
              </a:rPr>
              <a:t>ч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а</a:t>
            </a:r>
            <a:r>
              <a:rPr dirty="0" sz="2650" spc="45">
                <a:solidFill>
                  <a:srgbClr val="E4FFFF"/>
                </a:solidFill>
                <a:latin typeface="Trebuchet MS"/>
                <a:cs typeface="Trebuchet MS"/>
              </a:rPr>
              <a:t>л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70">
                <a:solidFill>
                  <a:srgbClr val="E4FFFF"/>
                </a:solidFill>
                <a:latin typeface="Trebuchet MS"/>
                <a:cs typeface="Trebuchet MS"/>
              </a:rPr>
              <a:t>м</a:t>
            </a:r>
            <a:r>
              <a:rPr dirty="0" sz="2650" spc="275">
                <a:solidFill>
                  <a:srgbClr val="E4FFFF"/>
                </a:solidFill>
                <a:latin typeface="Trebuchet MS"/>
                <a:cs typeface="Trebuchet MS"/>
              </a:rPr>
              <a:t>ы</a:t>
            </a:r>
            <a:r>
              <a:rPr dirty="0" sz="2650" spc="80">
                <a:solidFill>
                  <a:srgbClr val="E4FFFF"/>
                </a:solidFill>
                <a:latin typeface="Trebuchet MS"/>
                <a:cs typeface="Trebuchet MS"/>
              </a:rPr>
              <a:t>ш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к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к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у</a:t>
            </a:r>
            <a:r>
              <a:rPr dirty="0" sz="2650" spc="-50">
                <a:solidFill>
                  <a:srgbClr val="E4FFFF"/>
                </a:solidFill>
                <a:latin typeface="Trebuchet MS"/>
                <a:cs typeface="Trebuchet MS"/>
              </a:rPr>
              <a:t>р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о</a:t>
            </a:r>
            <a:r>
              <a:rPr dirty="0" sz="2650" spc="20">
                <a:solidFill>
                  <a:srgbClr val="E4FFFF"/>
                </a:solidFill>
                <a:latin typeface="Trebuchet MS"/>
                <a:cs typeface="Trebuchet MS"/>
              </a:rPr>
              <a:t>ч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к</a:t>
            </a:r>
            <a:r>
              <a:rPr dirty="0" sz="2650" spc="-220">
                <a:solidFill>
                  <a:srgbClr val="E4FFFF"/>
                </a:solidFill>
                <a:latin typeface="Trebuchet MS"/>
                <a:cs typeface="Trebuchet MS"/>
              </a:rPr>
              <a:t>у</a:t>
            </a:r>
            <a:r>
              <a:rPr dirty="0" sz="2650" spc="-280">
                <a:solidFill>
                  <a:srgbClr val="E4FFFF"/>
                </a:solidFill>
                <a:latin typeface="Trebuchet MS"/>
                <a:cs typeface="Trebuchet MS"/>
              </a:rPr>
              <a:t>.</a:t>
            </a:r>
            <a:r>
              <a:rPr dirty="0" sz="2650" spc="-17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30">
                <a:solidFill>
                  <a:srgbClr val="E4FFFF"/>
                </a:solidFill>
                <a:latin typeface="Trebuchet MS"/>
                <a:cs typeface="Trebuchet MS"/>
              </a:rPr>
              <a:t>У</a:t>
            </a:r>
            <a:r>
              <a:rPr dirty="0" sz="26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35">
                <a:solidFill>
                  <a:srgbClr val="E4FFFF"/>
                </a:solidFill>
                <a:latin typeface="Trebuchet MS"/>
                <a:cs typeface="Trebuchet MS"/>
              </a:rPr>
              <a:t>б</a:t>
            </a:r>
            <a:r>
              <a:rPr dirty="0" sz="2650" spc="-20">
                <a:solidFill>
                  <a:srgbClr val="E4FFFF"/>
                </a:solidFill>
                <a:latin typeface="Trebuchet MS"/>
                <a:cs typeface="Trebuchet MS"/>
              </a:rPr>
              <a:t>е</a:t>
            </a:r>
            <a:r>
              <a:rPr dirty="0" sz="2650" spc="5">
                <a:solidFill>
                  <a:srgbClr val="E4FFFF"/>
                </a:solidFill>
                <a:latin typeface="Trebuchet MS"/>
                <a:cs typeface="Trebuchet MS"/>
              </a:rPr>
              <a:t>д</a:t>
            </a: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н</a:t>
            </a:r>
            <a:r>
              <a:rPr dirty="0" sz="2650" spc="40">
                <a:solidFill>
                  <a:srgbClr val="E4FFFF"/>
                </a:solidFill>
                <a:latin typeface="Trebuchet MS"/>
                <a:cs typeface="Trebuchet MS"/>
              </a:rPr>
              <a:t>я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ж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к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35">
                <a:solidFill>
                  <a:srgbClr val="E4FFFF"/>
                </a:solidFill>
                <a:latin typeface="Trebuchet MS"/>
                <a:cs typeface="Trebuchet MS"/>
              </a:rPr>
              <a:t>б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о</a:t>
            </a:r>
            <a:r>
              <a:rPr dirty="0" sz="2650" spc="45">
                <a:solidFill>
                  <a:srgbClr val="E4FFFF"/>
                </a:solidFill>
                <a:latin typeface="Trebuchet MS"/>
                <a:cs typeface="Trebuchet MS"/>
              </a:rPr>
              <a:t>л</a:t>
            </a: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ь</a:t>
            </a:r>
            <a:r>
              <a:rPr dirty="0" sz="2650" spc="80">
                <a:solidFill>
                  <a:srgbClr val="E4FFFF"/>
                </a:solidFill>
                <a:latin typeface="Trebuchet MS"/>
                <a:cs typeface="Trebuchet MS"/>
              </a:rPr>
              <a:t>ш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о</a:t>
            </a:r>
            <a:r>
              <a:rPr dirty="0" sz="2650" spc="-35">
                <a:solidFill>
                  <a:srgbClr val="E4FFFF"/>
                </a:solidFill>
                <a:latin typeface="Trebuchet MS"/>
                <a:cs typeface="Trebuchet MS"/>
              </a:rPr>
              <a:t>е  </a:t>
            </a:r>
            <a:r>
              <a:rPr dirty="0" sz="2650" spc="-70">
                <a:solidFill>
                  <a:srgbClr val="E4FFFF"/>
                </a:solidFill>
                <a:latin typeface="Trebuchet MS"/>
                <a:cs typeface="Trebuchet MS"/>
              </a:rPr>
              <a:t>горе: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снесла </a:t>
            </a:r>
            <a:r>
              <a:rPr dirty="0" sz="2650" spc="15">
                <a:solidFill>
                  <a:srgbClr val="E4FFFF"/>
                </a:solidFill>
                <a:latin typeface="Trebuchet MS"/>
                <a:cs typeface="Trebuchet MS"/>
              </a:rPr>
              <a:t>курица </a:t>
            </a: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яйца </a:t>
            </a:r>
            <a:r>
              <a:rPr dirty="0" sz="2650" spc="85">
                <a:solidFill>
                  <a:srgbClr val="E4FFFF"/>
                </a:solidFill>
                <a:latin typeface="Trebuchet MS"/>
                <a:cs typeface="Trebuchet MS"/>
              </a:rPr>
              <a:t>простые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 </a:t>
            </a:r>
            <a:r>
              <a:rPr dirty="0" sz="2650" spc="40">
                <a:solidFill>
                  <a:srgbClr val="E4FFFF"/>
                </a:solidFill>
                <a:latin typeface="Trebuchet MS"/>
                <a:cs typeface="Trebuchet MS"/>
              </a:rPr>
              <a:t>золотые, </a:t>
            </a:r>
            <a:r>
              <a:rPr dirty="0" sz="2650" spc="75">
                <a:solidFill>
                  <a:srgbClr val="E4FFFF"/>
                </a:solidFill>
                <a:latin typeface="Trebuchet MS"/>
                <a:cs typeface="Trebuchet MS"/>
              </a:rPr>
              <a:t>а </a:t>
            </a:r>
            <a:r>
              <a:rPr dirty="0" sz="2650" spc="8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подсчитать </a:t>
            </a:r>
            <a:r>
              <a:rPr dirty="0" sz="2650" spc="5">
                <a:solidFill>
                  <a:srgbClr val="E4FFFF"/>
                </a:solidFill>
                <a:latin typeface="Trebuchet MS"/>
                <a:cs typeface="Trebuchet MS"/>
              </a:rPr>
              <a:t>не </a:t>
            </a:r>
            <a:r>
              <a:rPr dirty="0" sz="2650" spc="20">
                <a:solidFill>
                  <a:srgbClr val="E4FFFF"/>
                </a:solidFill>
                <a:latin typeface="Trebuchet MS"/>
                <a:cs typeface="Trebuchet MS"/>
              </a:rPr>
              <a:t>может. </a:t>
            </a: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Сколько </a:t>
            </a:r>
            <a:r>
              <a:rPr dirty="0" sz="2650" spc="114">
                <a:solidFill>
                  <a:srgbClr val="E4FFFF"/>
                </a:solidFill>
                <a:latin typeface="Trebuchet MS"/>
                <a:cs typeface="Trebuchet MS"/>
              </a:rPr>
              <a:t>простых? </a:t>
            </a: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Сколько </a:t>
            </a:r>
            <a:r>
              <a:rPr dirty="0" sz="2650" spc="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30">
                <a:solidFill>
                  <a:srgbClr val="E4FFFF"/>
                </a:solidFill>
                <a:latin typeface="Trebuchet MS"/>
                <a:cs typeface="Trebuchet MS"/>
              </a:rPr>
              <a:t>золотых?</a:t>
            </a:r>
            <a:r>
              <a:rPr dirty="0" sz="2650" spc="-18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Сколько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0">
                <a:solidFill>
                  <a:srgbClr val="E4FFFF"/>
                </a:solidFill>
                <a:latin typeface="Trebuchet MS"/>
                <a:cs typeface="Trebuchet MS"/>
              </a:rPr>
              <a:t>всего?</a:t>
            </a:r>
            <a:r>
              <a:rPr dirty="0" sz="2650" spc="-18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Каких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80">
                <a:solidFill>
                  <a:srgbClr val="E4FFFF"/>
                </a:solidFill>
                <a:latin typeface="Trebuchet MS"/>
                <a:cs typeface="Trebuchet MS"/>
              </a:rPr>
              <a:t>больше?</a:t>
            </a:r>
            <a:r>
              <a:rPr dirty="0" sz="2650" spc="-18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5">
                <a:solidFill>
                  <a:srgbClr val="E4FFFF"/>
                </a:solidFill>
                <a:latin typeface="Trebuchet MS"/>
                <a:cs typeface="Trebuchet MS"/>
              </a:rPr>
              <a:t>На</a:t>
            </a:r>
            <a:r>
              <a:rPr dirty="0" sz="26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80">
                <a:solidFill>
                  <a:srgbClr val="E4FFFF"/>
                </a:solidFill>
                <a:latin typeface="Trebuchet MS"/>
                <a:cs typeface="Trebuchet MS"/>
              </a:rPr>
              <a:t>сколько </a:t>
            </a:r>
            <a:r>
              <a:rPr dirty="0" sz="2650" spc="-78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80">
                <a:solidFill>
                  <a:srgbClr val="E4FFFF"/>
                </a:solidFill>
                <a:latin typeface="Trebuchet MS"/>
                <a:cs typeface="Trebuchet MS"/>
              </a:rPr>
              <a:t>больше? </a:t>
            </a:r>
            <a:r>
              <a:rPr dirty="0" sz="2650" spc="105">
                <a:solidFill>
                  <a:srgbClr val="E4FFFF"/>
                </a:solidFill>
                <a:latin typeface="Trebuchet MS"/>
                <a:cs typeface="Trebuchet MS"/>
              </a:rPr>
              <a:t>И </a:t>
            </a:r>
            <a:r>
              <a:rPr dirty="0" sz="2650" spc="30">
                <a:solidFill>
                  <a:srgbClr val="E4FFFF"/>
                </a:solidFill>
                <a:latin typeface="Trebuchet MS"/>
                <a:cs typeface="Trebuchet MS"/>
              </a:rPr>
              <a:t>какие </a:t>
            </a: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числа </a:t>
            </a:r>
            <a:r>
              <a:rPr dirty="0" sz="2650" spc="140">
                <a:solidFill>
                  <a:srgbClr val="E4FFFF"/>
                </a:solidFill>
                <a:latin typeface="Trebuchet MS"/>
                <a:cs typeface="Trebuchet MS"/>
              </a:rPr>
              <a:t>в </a:t>
            </a:r>
            <a:r>
              <a:rPr dirty="0" sz="2650" spc="15">
                <a:solidFill>
                  <a:srgbClr val="E4FFFF"/>
                </a:solidFill>
                <a:latin typeface="Trebuchet MS"/>
                <a:cs typeface="Trebuchet MS"/>
              </a:rPr>
              <a:t>счете </a:t>
            </a:r>
            <a:r>
              <a:rPr dirty="0" sz="2650" spc="-5">
                <a:solidFill>
                  <a:srgbClr val="E4FFFF"/>
                </a:solidFill>
                <a:latin typeface="Trebuchet MS"/>
                <a:cs typeface="Trebuchet MS"/>
              </a:rPr>
              <a:t>четные, </a:t>
            </a:r>
            <a:r>
              <a:rPr dirty="0" sz="2650" spc="75">
                <a:solidFill>
                  <a:srgbClr val="E4FFFF"/>
                </a:solidFill>
                <a:latin typeface="Trebuchet MS"/>
                <a:cs typeface="Trebuchet MS"/>
              </a:rPr>
              <a:t>а </a:t>
            </a:r>
            <a:r>
              <a:rPr dirty="0" sz="2650" spc="30">
                <a:solidFill>
                  <a:srgbClr val="E4FFFF"/>
                </a:solidFill>
                <a:latin typeface="Trebuchet MS"/>
                <a:cs typeface="Trebuchet MS"/>
              </a:rPr>
              <a:t>какие </a:t>
            </a:r>
            <a:r>
              <a:rPr dirty="0" sz="2650" spc="3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80">
                <a:solidFill>
                  <a:srgbClr val="E4FFFF"/>
                </a:solidFill>
                <a:latin typeface="Trebuchet MS"/>
                <a:cs typeface="Trebuchet MS"/>
              </a:rPr>
              <a:t>нечетные?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26833" y="1763183"/>
            <a:ext cx="6213475" cy="5590540"/>
            <a:chOff x="3026833" y="1763183"/>
            <a:chExt cx="6213475" cy="5590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6833" y="1763183"/>
              <a:ext cx="6213122" cy="54574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900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169" y="5583027"/>
            <a:ext cx="6859270" cy="174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25470">
              <a:lnSpc>
                <a:spcPct val="106600"/>
              </a:lnSpc>
              <a:spcBef>
                <a:spcPts val="100"/>
              </a:spcBef>
            </a:pPr>
            <a:r>
              <a:rPr dirty="0" sz="2650" spc="9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265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76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45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12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650" spc="275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dirty="0" sz="2650" spc="-30">
                <a:solidFill>
                  <a:srgbClr val="FFFFFF"/>
                </a:solidFill>
                <a:latin typeface="Trebuchet MS"/>
                <a:cs typeface="Trebuchet MS"/>
              </a:rPr>
              <a:t>х</a:t>
            </a:r>
            <a:r>
              <a:rPr dirty="0" sz="2650" spc="-45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4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dirty="0" sz="2650" spc="9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650" spc="12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650" spc="275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dirty="0" sz="2650" spc="-30">
                <a:solidFill>
                  <a:srgbClr val="FFFFFF"/>
                </a:solidFill>
                <a:latin typeface="Trebuchet MS"/>
                <a:cs typeface="Trebuchet MS"/>
              </a:rPr>
              <a:t>х</a:t>
            </a:r>
            <a:r>
              <a:rPr dirty="0" sz="2650" spc="-245">
                <a:solidFill>
                  <a:srgbClr val="FFFFFF"/>
                </a:solidFill>
                <a:latin typeface="Trebuchet MS"/>
                <a:cs typeface="Trebuchet MS"/>
              </a:rPr>
              <a:t>.  </a:t>
            </a:r>
            <a:r>
              <a:rPr dirty="0" sz="2650" spc="70">
                <a:solidFill>
                  <a:srgbClr val="FFFFFF"/>
                </a:solidFill>
                <a:latin typeface="Trebuchet MS"/>
                <a:cs typeface="Trebuchet MS"/>
              </a:rPr>
              <a:t>5+4=9</a:t>
            </a:r>
            <a:r>
              <a:rPr dirty="0" sz="2650" spc="-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25">
                <a:solidFill>
                  <a:srgbClr val="FFFFFF"/>
                </a:solidFill>
                <a:latin typeface="Trebuchet MS"/>
                <a:cs typeface="Trebuchet MS"/>
              </a:rPr>
              <a:t>(9всего)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z="2650" spc="4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2650" spc="-204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650" spc="95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dirty="0" sz="265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4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dirty="0" sz="2650" spc="95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265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-95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2650" spc="145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45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12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650" spc="275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dirty="0" sz="2650" spc="-40">
                <a:solidFill>
                  <a:srgbClr val="FFFFFF"/>
                </a:solidFill>
                <a:latin typeface="Trebuchet MS"/>
                <a:cs typeface="Trebuchet MS"/>
              </a:rPr>
              <a:t>х</a:t>
            </a:r>
            <a:r>
              <a:rPr dirty="0" sz="2650" spc="-1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650" spc="7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95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265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-35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45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2650" spc="9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dirty="0" sz="2650" spc="80">
                <a:solidFill>
                  <a:srgbClr val="FFFFFF"/>
                </a:solidFill>
                <a:latin typeface="Trebuchet MS"/>
                <a:cs typeface="Trebuchet MS"/>
              </a:rPr>
              <a:t>ш</a:t>
            </a:r>
            <a:r>
              <a:rPr dirty="0" sz="2650" spc="-2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650" spc="-45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20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dirty="0" sz="2650" spc="-2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650" spc="15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dirty="0" sz="265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9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650" spc="12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650" spc="275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dirty="0" sz="2650" spc="-30">
                <a:solidFill>
                  <a:srgbClr val="FFFFFF"/>
                </a:solidFill>
                <a:latin typeface="Trebuchet MS"/>
                <a:cs typeface="Trebuchet MS"/>
              </a:rPr>
              <a:t>х</a:t>
            </a:r>
            <a:r>
              <a:rPr dirty="0" sz="2650" spc="-55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z="2650" spc="175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dirty="0" sz="2650" spc="-20">
                <a:solidFill>
                  <a:srgbClr val="FFFFFF"/>
                </a:solidFill>
                <a:latin typeface="Trebuchet MS"/>
                <a:cs typeface="Trebuchet MS"/>
              </a:rPr>
              <a:t>ё</a:t>
            </a:r>
            <a:r>
              <a:rPr dirty="0" sz="2650" spc="12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20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dirty="0" sz="2650" spc="25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650" spc="45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-335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dirty="0" sz="265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4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dirty="0" sz="2650" spc="-45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650" spc="-2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650" spc="20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dirty="0" sz="2650" spc="-20">
                <a:solidFill>
                  <a:srgbClr val="FFFFFF"/>
                </a:solidFill>
                <a:latin typeface="Trebuchet MS"/>
                <a:cs typeface="Trebuchet MS"/>
              </a:rPr>
              <a:t>ё</a:t>
            </a:r>
            <a:r>
              <a:rPr dirty="0" sz="2650" spc="12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650" spc="275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20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dirty="0" sz="2650" spc="25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650" spc="45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-335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dirty="0" sz="265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4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2650" spc="-42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650" spc="4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dirty="0" sz="2650" spc="-42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650" spc="95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6116" y="0"/>
            <a:ext cx="9571990" cy="5564505"/>
            <a:chOff x="256116" y="0"/>
            <a:chExt cx="9571990" cy="55645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116" y="587727"/>
              <a:ext cx="3358444" cy="33584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5144" y="2770716"/>
              <a:ext cx="4198055" cy="27934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5666" y="0"/>
              <a:ext cx="4282016" cy="520558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1900" y="7048500"/>
            <a:ext cx="25400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3" y="435092"/>
            <a:ext cx="4815840" cy="4286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70"/>
              <a:t>Ещё</a:t>
            </a:r>
            <a:r>
              <a:rPr dirty="0" spc="-120"/>
              <a:t> </a:t>
            </a:r>
            <a:r>
              <a:rPr dirty="0" spc="35"/>
              <a:t>одно</a:t>
            </a:r>
            <a:r>
              <a:rPr dirty="0" spc="-114"/>
              <a:t> </a:t>
            </a:r>
            <a:r>
              <a:rPr dirty="0" spc="40"/>
              <a:t>задание</a:t>
            </a:r>
            <a:r>
              <a:rPr dirty="0" spc="-120"/>
              <a:t> </a:t>
            </a:r>
            <a:r>
              <a:rPr dirty="0" spc="90"/>
              <a:t>от</a:t>
            </a:r>
            <a:r>
              <a:rPr dirty="0" spc="-100"/>
              <a:t> </a:t>
            </a:r>
            <a:r>
              <a:rPr dirty="0" spc="-20"/>
              <a:t>курочки.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33" y="1007533"/>
            <a:ext cx="9571990" cy="6549390"/>
            <a:chOff x="4233" y="1007533"/>
            <a:chExt cx="9571990" cy="6549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" y="1007533"/>
              <a:ext cx="9571567" cy="65489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900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3" y="491066"/>
            <a:ext cx="5613400" cy="8204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135"/>
              </a:lnSpc>
              <a:spcBef>
                <a:spcPts val="95"/>
              </a:spcBef>
            </a:pPr>
            <a:r>
              <a:rPr dirty="0" spc="145"/>
              <a:t>В</a:t>
            </a:r>
            <a:r>
              <a:rPr dirty="0" spc="110"/>
              <a:t>с</a:t>
            </a:r>
            <a:r>
              <a:rPr dirty="0" spc="-50"/>
              <a:t>ё</a:t>
            </a:r>
            <a:r>
              <a:rPr dirty="0" spc="-110"/>
              <a:t> </a:t>
            </a:r>
            <a:r>
              <a:rPr dirty="0" spc="170"/>
              <a:t>в</a:t>
            </a:r>
            <a:r>
              <a:rPr dirty="0" spc="-20"/>
              <a:t>е</a:t>
            </a:r>
            <a:r>
              <a:rPr dirty="0" spc="-50"/>
              <a:t>р</a:t>
            </a:r>
            <a:r>
              <a:rPr dirty="0" spc="55"/>
              <a:t>н</a:t>
            </a:r>
            <a:r>
              <a:rPr dirty="0" spc="80"/>
              <a:t>о</a:t>
            </a:r>
            <a:r>
              <a:rPr dirty="0" spc="-105"/>
              <a:t> </a:t>
            </a:r>
            <a:r>
              <a:rPr dirty="0" spc="-50"/>
              <a:t>р</a:t>
            </a:r>
            <a:r>
              <a:rPr dirty="0" spc="-20"/>
              <a:t>е</a:t>
            </a:r>
            <a:r>
              <a:rPr dirty="0" spc="80"/>
              <a:t>ш</a:t>
            </a:r>
            <a:r>
              <a:rPr dirty="0" spc="25"/>
              <a:t>и</a:t>
            </a:r>
            <a:r>
              <a:rPr dirty="0" spc="45"/>
              <a:t>л</a:t>
            </a:r>
            <a:r>
              <a:rPr dirty="0" spc="25"/>
              <a:t>и</a:t>
            </a:r>
            <a:r>
              <a:rPr dirty="0" spc="-280"/>
              <a:t>.</a:t>
            </a:r>
            <a:r>
              <a:rPr dirty="0" spc="-175"/>
              <a:t> </a:t>
            </a:r>
            <a:r>
              <a:rPr dirty="0" spc="105"/>
              <a:t>И</a:t>
            </a:r>
          </a:p>
          <a:p>
            <a:pPr marL="12700">
              <a:lnSpc>
                <a:spcPts val="3135"/>
              </a:lnSpc>
            </a:pPr>
            <a:r>
              <a:rPr dirty="0" spc="105"/>
              <a:t>И</a:t>
            </a:r>
            <a:r>
              <a:rPr dirty="0" spc="-155"/>
              <a:t> </a:t>
            </a:r>
            <a:r>
              <a:rPr dirty="0" spc="170"/>
              <a:t>в</a:t>
            </a:r>
            <a:r>
              <a:rPr dirty="0" spc="110"/>
              <a:t>о</a:t>
            </a:r>
            <a:r>
              <a:rPr dirty="0" spc="70"/>
              <a:t>т</a:t>
            </a:r>
            <a:r>
              <a:rPr dirty="0" spc="-90"/>
              <a:t> </a:t>
            </a:r>
            <a:r>
              <a:rPr dirty="0" spc="55"/>
              <a:t>н</a:t>
            </a:r>
            <a:r>
              <a:rPr dirty="0" spc="65"/>
              <a:t>а</a:t>
            </a:r>
            <a:r>
              <a:rPr dirty="0" spc="80"/>
              <a:t>ш</a:t>
            </a:r>
            <a:r>
              <a:rPr dirty="0" spc="10"/>
              <a:t>и</a:t>
            </a:r>
            <a:r>
              <a:rPr dirty="0" spc="-125"/>
              <a:t> </a:t>
            </a:r>
            <a:r>
              <a:rPr dirty="0" spc="170"/>
              <a:t>м</a:t>
            </a:r>
            <a:r>
              <a:rPr dirty="0" spc="275"/>
              <a:t>ы</a:t>
            </a:r>
            <a:r>
              <a:rPr dirty="0" spc="80"/>
              <a:t>ш</a:t>
            </a:r>
            <a:r>
              <a:rPr dirty="0" spc="65"/>
              <a:t>а</a:t>
            </a:r>
            <a:r>
              <a:rPr dirty="0" spc="120"/>
              <a:t>т</a:t>
            </a:r>
            <a:r>
              <a:rPr dirty="0" spc="75"/>
              <a:t>а</a:t>
            </a:r>
            <a:r>
              <a:rPr dirty="0" spc="-145"/>
              <a:t> </a:t>
            </a:r>
            <a:r>
              <a:rPr dirty="0" spc="90"/>
              <a:t>п</a:t>
            </a:r>
            <a:r>
              <a:rPr dirty="0" spc="110"/>
              <a:t>о</a:t>
            </a:r>
            <a:r>
              <a:rPr dirty="0" spc="20"/>
              <a:t>ч</a:t>
            </a:r>
            <a:r>
              <a:rPr dirty="0" spc="120"/>
              <a:t>т</a:t>
            </a:r>
            <a:r>
              <a:rPr dirty="0" spc="10"/>
              <a:t>и</a:t>
            </a:r>
            <a:r>
              <a:rPr dirty="0" spc="-125"/>
              <a:t> </a:t>
            </a:r>
            <a:r>
              <a:rPr dirty="0" spc="-70"/>
              <a:t>у</a:t>
            </a:r>
            <a:r>
              <a:rPr dirty="0" spc="-180"/>
              <a:t> </a:t>
            </a:r>
            <a:r>
              <a:rPr dirty="0" spc="5"/>
              <a:t>д</a:t>
            </a:r>
            <a:r>
              <a:rPr dirty="0" spc="170"/>
              <a:t>в</a:t>
            </a:r>
            <a:r>
              <a:rPr dirty="0" spc="-20"/>
              <a:t>е</a:t>
            </a:r>
            <a:r>
              <a:rPr dirty="0" spc="-50"/>
              <a:t>р</a:t>
            </a:r>
            <a:r>
              <a:rPr dirty="0" spc="25"/>
              <a:t>и</a:t>
            </a:r>
            <a:r>
              <a:rPr dirty="0" spc="-280"/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33" y="1343378"/>
            <a:ext cx="9739630" cy="6213475"/>
            <a:chOff x="4233" y="1343378"/>
            <a:chExt cx="9739630" cy="6213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4755" y="1343378"/>
              <a:ext cx="6548966" cy="58440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3" y="2770716"/>
              <a:ext cx="4533900" cy="47857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1572" y="3526366"/>
              <a:ext cx="2919398" cy="31065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1900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3090"/>
              </a:lnSpc>
              <a:spcBef>
                <a:spcPts val="270"/>
              </a:spcBef>
            </a:pPr>
            <a:r>
              <a:rPr dirty="0" spc="110"/>
              <a:t>Вот</a:t>
            </a:r>
            <a:r>
              <a:rPr dirty="0" spc="-95"/>
              <a:t> </a:t>
            </a:r>
            <a:r>
              <a:rPr dirty="0" spc="10"/>
              <a:t>и</a:t>
            </a:r>
            <a:r>
              <a:rPr dirty="0" spc="-130"/>
              <a:t> </a:t>
            </a:r>
            <a:r>
              <a:rPr dirty="0" spc="75"/>
              <a:t>закончилось</a:t>
            </a:r>
            <a:r>
              <a:rPr dirty="0" spc="-150"/>
              <a:t> </a:t>
            </a:r>
            <a:r>
              <a:rPr dirty="0" spc="35"/>
              <a:t>путешествие</a:t>
            </a:r>
            <a:r>
              <a:rPr dirty="0" spc="-114"/>
              <a:t> </a:t>
            </a:r>
            <a:r>
              <a:rPr dirty="0" spc="15"/>
              <a:t>карандаша.</a:t>
            </a:r>
            <a:r>
              <a:rPr dirty="0" spc="-180"/>
              <a:t> </a:t>
            </a:r>
            <a:r>
              <a:rPr dirty="0" spc="155"/>
              <a:t>Мышки </a:t>
            </a:r>
            <a:r>
              <a:rPr dirty="0" spc="-785"/>
              <a:t> </a:t>
            </a:r>
            <a:r>
              <a:rPr dirty="0" spc="35"/>
              <a:t>принесли</a:t>
            </a:r>
            <a:r>
              <a:rPr dirty="0" spc="-130"/>
              <a:t> </a:t>
            </a:r>
            <a:r>
              <a:rPr dirty="0" spc="5"/>
              <a:t>его</a:t>
            </a:r>
            <a:r>
              <a:rPr dirty="0" spc="-105"/>
              <a:t> </a:t>
            </a:r>
            <a:r>
              <a:rPr dirty="0" spc="50"/>
              <a:t>обратно</a:t>
            </a:r>
            <a:r>
              <a:rPr dirty="0" spc="-105"/>
              <a:t> </a:t>
            </a:r>
            <a:r>
              <a:rPr dirty="0" spc="65"/>
              <a:t>на</a:t>
            </a:r>
            <a:r>
              <a:rPr dirty="0" spc="-145"/>
              <a:t> </a:t>
            </a:r>
            <a:r>
              <a:rPr dirty="0" spc="20"/>
              <a:t>стол.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33" y="1175455"/>
            <a:ext cx="10075545" cy="6381115"/>
            <a:chOff x="4233" y="1175455"/>
            <a:chExt cx="10075545" cy="6381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" y="1175455"/>
              <a:ext cx="10075333" cy="63810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5278" y="3190522"/>
              <a:ext cx="2749726" cy="43659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5297" y="2454611"/>
              <a:ext cx="3557333" cy="35708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1900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3" y="491066"/>
            <a:ext cx="7195184" cy="8204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135"/>
              </a:lnSpc>
              <a:spcBef>
                <a:spcPts val="95"/>
              </a:spcBef>
            </a:pPr>
            <a:r>
              <a:rPr dirty="0" sz="2650" spc="75">
                <a:solidFill>
                  <a:srgbClr val="E4FFFF"/>
                </a:solidFill>
                <a:latin typeface="Trebuchet MS"/>
                <a:cs typeface="Trebuchet MS"/>
              </a:rPr>
              <a:t>Посмотрите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который</a:t>
            </a:r>
            <a:r>
              <a:rPr dirty="0" sz="2650" spc="-13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14">
                <a:solidFill>
                  <a:srgbClr val="E4FFFF"/>
                </a:solidFill>
                <a:latin typeface="Trebuchet MS"/>
                <a:cs typeface="Trebuchet MS"/>
              </a:rPr>
              <a:t>час?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ts val="3135"/>
              </a:lnSpc>
            </a:pP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Сколько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45">
                <a:solidFill>
                  <a:srgbClr val="E4FFFF"/>
                </a:solidFill>
                <a:latin typeface="Trebuchet MS"/>
                <a:cs typeface="Trebuchet MS"/>
              </a:rPr>
              <a:t>времени</a:t>
            </a:r>
            <a:r>
              <a:rPr dirty="0" sz="2650" spc="-13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путешествовал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карандаш?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053" y="6642617"/>
            <a:ext cx="1108075" cy="428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650" spc="95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265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20">
                <a:solidFill>
                  <a:srgbClr val="FFFFFF"/>
                </a:solidFill>
                <a:latin typeface="Trebuchet MS"/>
                <a:cs typeface="Trebuchet MS"/>
              </a:rPr>
              <a:t>ч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-28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19300" y="1343377"/>
            <a:ext cx="5974080" cy="6010275"/>
            <a:chOff x="2019300" y="1343377"/>
            <a:chExt cx="5974080" cy="6010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9300" y="1343377"/>
              <a:ext cx="5973484" cy="57933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900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3" y="155222"/>
            <a:ext cx="6327140" cy="317119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 marR="5080">
              <a:lnSpc>
                <a:spcPts val="3090"/>
              </a:lnSpc>
              <a:spcBef>
                <a:spcPts val="270"/>
              </a:spcBef>
            </a:pPr>
            <a:r>
              <a:rPr dirty="0" sz="2650" spc="-15">
                <a:solidFill>
                  <a:srgbClr val="E4FFFF"/>
                </a:solidFill>
                <a:latin typeface="Trebuchet MS"/>
                <a:cs typeface="Trebuchet MS"/>
              </a:rPr>
              <a:t>Ребята,</a:t>
            </a:r>
            <a:r>
              <a:rPr dirty="0" sz="2650" spc="-12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40">
                <a:solidFill>
                  <a:srgbClr val="E4FFFF"/>
                </a:solidFill>
                <a:latin typeface="Trebuchet MS"/>
                <a:cs typeface="Trebuchet MS"/>
              </a:rPr>
              <a:t>наше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0">
                <a:solidFill>
                  <a:srgbClr val="E4FFFF"/>
                </a:solidFill>
                <a:latin typeface="Trebuchet MS"/>
                <a:cs typeface="Trebuchet MS"/>
              </a:rPr>
              <a:t>занятие</a:t>
            </a:r>
            <a:r>
              <a:rPr dirty="0" sz="2650" spc="-12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подошло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к</a:t>
            </a:r>
            <a:r>
              <a:rPr dirty="0" sz="2650" spc="-14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30">
                <a:solidFill>
                  <a:srgbClr val="E4FFFF"/>
                </a:solidFill>
                <a:latin typeface="Trebuchet MS"/>
                <a:cs typeface="Trebuchet MS"/>
              </a:rPr>
              <a:t>концу. </a:t>
            </a:r>
            <a:r>
              <a:rPr dirty="0" sz="2650" spc="-78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40">
                <a:solidFill>
                  <a:srgbClr val="E4FFFF"/>
                </a:solidFill>
                <a:latin typeface="Trebuchet MS"/>
                <a:cs typeface="Trebuchet MS"/>
              </a:rPr>
              <a:t>Кто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5">
                <a:solidFill>
                  <a:srgbClr val="E4FFFF"/>
                </a:solidFill>
                <a:latin typeface="Trebuchet MS"/>
                <a:cs typeface="Trebuchet MS"/>
              </a:rPr>
              <a:t>отправился</a:t>
            </a:r>
            <a:r>
              <a:rPr dirty="0" sz="2650" spc="-16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40">
                <a:solidFill>
                  <a:srgbClr val="E4FFFF"/>
                </a:solidFill>
                <a:latin typeface="Trebuchet MS"/>
                <a:cs typeface="Trebuchet MS"/>
              </a:rPr>
              <a:t>в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путешествие?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ts val="2945"/>
              </a:lnSpc>
            </a:pPr>
            <a:r>
              <a:rPr dirty="0" sz="2650" spc="-30">
                <a:solidFill>
                  <a:srgbClr val="E4FFFF"/>
                </a:solidFill>
                <a:latin typeface="Trebuchet MS"/>
                <a:cs typeface="Trebuchet MS"/>
              </a:rPr>
              <a:t>Куда</a:t>
            </a:r>
            <a:r>
              <a:rPr dirty="0" sz="2650" spc="-16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5">
                <a:solidFill>
                  <a:srgbClr val="E4FFFF"/>
                </a:solidFill>
                <a:latin typeface="Trebuchet MS"/>
                <a:cs typeface="Trebuchet MS"/>
              </a:rPr>
              <a:t>он</a:t>
            </a:r>
            <a:r>
              <a:rPr dirty="0" sz="2650" spc="-14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14">
                <a:solidFill>
                  <a:srgbClr val="E4FFFF"/>
                </a:solidFill>
                <a:latin typeface="Trebuchet MS"/>
                <a:cs typeface="Trebuchet MS"/>
              </a:rPr>
              <a:t>попал?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ts val="3085"/>
              </a:lnSpc>
            </a:pPr>
            <a:r>
              <a:rPr dirty="0" sz="2650" spc="125">
                <a:solidFill>
                  <a:srgbClr val="E4FFFF"/>
                </a:solidFill>
                <a:latin typeface="Trebuchet MS"/>
                <a:cs typeface="Trebuchet MS"/>
              </a:rPr>
              <a:t>Что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они</a:t>
            </a:r>
            <a:r>
              <a:rPr dirty="0" sz="26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сделали?</a:t>
            </a:r>
            <a:endParaRPr sz="2650">
              <a:latin typeface="Trebuchet MS"/>
              <a:cs typeface="Trebuchet MS"/>
            </a:endParaRPr>
          </a:p>
          <a:p>
            <a:pPr marL="12700" marR="74295">
              <a:lnSpc>
                <a:spcPts val="3090"/>
              </a:lnSpc>
              <a:spcBef>
                <a:spcPts val="130"/>
              </a:spcBef>
            </a:pPr>
            <a:r>
              <a:rPr dirty="0" sz="2650" spc="120">
                <a:solidFill>
                  <a:srgbClr val="E4FFFF"/>
                </a:solidFill>
                <a:latin typeface="Trebuchet MS"/>
                <a:cs typeface="Trebuchet MS"/>
              </a:rPr>
              <a:t>Вам</a:t>
            </a:r>
            <a:r>
              <a:rPr dirty="0" sz="2650" spc="-13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5">
                <a:solidFill>
                  <a:srgbClr val="E4FFFF"/>
                </a:solidFill>
                <a:latin typeface="Trebuchet MS"/>
                <a:cs typeface="Trebuchet MS"/>
              </a:rPr>
              <a:t>понравилось</a:t>
            </a:r>
            <a:r>
              <a:rPr dirty="0" sz="2650" spc="-15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помогать</a:t>
            </a:r>
            <a:r>
              <a:rPr dirty="0" sz="2650" spc="-16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55">
                <a:solidFill>
                  <a:srgbClr val="E4FFFF"/>
                </a:solidFill>
                <a:latin typeface="Trebuchet MS"/>
                <a:cs typeface="Trebuchet MS"/>
              </a:rPr>
              <a:t>мышатам? </a:t>
            </a:r>
            <a:r>
              <a:rPr dirty="0" sz="2650" spc="-78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45">
                <a:solidFill>
                  <a:srgbClr val="E4FFFF"/>
                </a:solidFill>
                <a:latin typeface="Trebuchet MS"/>
                <a:cs typeface="Trebuchet MS"/>
              </a:rPr>
              <a:t>Какое </a:t>
            </a:r>
            <a:r>
              <a:rPr dirty="0" sz="2650" spc="40">
                <a:solidFill>
                  <a:srgbClr val="E4FFFF"/>
                </a:solidFill>
                <a:latin typeface="Trebuchet MS"/>
                <a:cs typeface="Trebuchet MS"/>
              </a:rPr>
              <a:t>задание </a:t>
            </a: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было </a:t>
            </a:r>
            <a:r>
              <a:rPr dirty="0" sz="2650" spc="155">
                <a:solidFill>
                  <a:srgbClr val="E4FFFF"/>
                </a:solidFill>
                <a:latin typeface="Trebuchet MS"/>
                <a:cs typeface="Trebuchet MS"/>
              </a:rPr>
              <a:t>самым </a:t>
            </a:r>
            <a:r>
              <a:rPr dirty="0" sz="2650" spc="80">
                <a:solidFill>
                  <a:srgbClr val="E4FFFF"/>
                </a:solidFill>
                <a:latin typeface="Trebuchet MS"/>
                <a:cs typeface="Trebuchet MS"/>
              </a:rPr>
              <a:t>трудным? </a:t>
            </a:r>
            <a:r>
              <a:rPr dirty="0" sz="2650" spc="-78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45">
                <a:solidFill>
                  <a:srgbClr val="E4FFFF"/>
                </a:solidFill>
                <a:latin typeface="Trebuchet MS"/>
                <a:cs typeface="Trebuchet MS"/>
              </a:rPr>
              <a:t>Какое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55">
                <a:solidFill>
                  <a:srgbClr val="E4FFFF"/>
                </a:solidFill>
                <a:latin typeface="Trebuchet MS"/>
                <a:cs typeface="Trebuchet MS"/>
              </a:rPr>
              <a:t>самым</a:t>
            </a:r>
            <a:r>
              <a:rPr dirty="0" sz="2650" spc="-12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лёгким?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ts val="2990"/>
              </a:lnSpc>
            </a:pPr>
            <a:r>
              <a:rPr dirty="0" sz="2650" spc="114">
                <a:solidFill>
                  <a:srgbClr val="E4FFFF"/>
                </a:solidFill>
                <a:latin typeface="Trebuchet MS"/>
                <a:cs typeface="Trebuchet MS"/>
              </a:rPr>
              <a:t>До</a:t>
            </a:r>
            <a:r>
              <a:rPr dirty="0" sz="26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свидания!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3" y="3526366"/>
            <a:ext cx="10075545" cy="4030345"/>
            <a:chOff x="4233" y="3526366"/>
            <a:chExt cx="10075545" cy="4030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" y="3526366"/>
              <a:ext cx="10075333" cy="40301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900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053" y="686976"/>
            <a:ext cx="8785860" cy="47390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135"/>
              </a:lnSpc>
              <a:spcBef>
                <a:spcPts val="95"/>
              </a:spcBef>
            </a:pPr>
            <a:r>
              <a:rPr dirty="0" sz="2650" spc="15">
                <a:solidFill>
                  <a:srgbClr val="E4FFFF"/>
                </a:solidFill>
                <a:latin typeface="Trebuchet MS"/>
                <a:cs typeface="Trebuchet MS"/>
              </a:rPr>
              <a:t>Здравствуйте,</a:t>
            </a:r>
            <a:r>
              <a:rPr dirty="0" sz="2650" spc="-13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25">
                <a:solidFill>
                  <a:srgbClr val="E4FFFF"/>
                </a:solidFill>
                <a:latin typeface="Trebuchet MS"/>
                <a:cs typeface="Trebuchet MS"/>
              </a:rPr>
              <a:t>ребята!</a:t>
            </a:r>
            <a:endParaRPr sz="2650">
              <a:latin typeface="Trebuchet MS"/>
              <a:cs typeface="Trebuchet MS"/>
            </a:endParaRPr>
          </a:p>
          <a:p>
            <a:pPr marL="12700" marR="5080">
              <a:lnSpc>
                <a:spcPts val="3090"/>
              </a:lnSpc>
              <a:spcBef>
                <a:spcPts val="130"/>
              </a:spcBef>
            </a:pPr>
            <a:r>
              <a:rPr dirty="0" sz="2650" spc="35">
                <a:solidFill>
                  <a:srgbClr val="E4FFFF"/>
                </a:solidFill>
                <a:latin typeface="Trebuchet MS"/>
                <a:cs typeface="Trebuchet MS"/>
              </a:rPr>
              <a:t>Сегодня</a:t>
            </a:r>
            <a:r>
              <a:rPr dirty="0" sz="2650" spc="-15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204">
                <a:solidFill>
                  <a:srgbClr val="E4FFFF"/>
                </a:solidFill>
                <a:latin typeface="Trebuchet MS"/>
                <a:cs typeface="Trebuchet MS"/>
              </a:rPr>
              <a:t>вы</a:t>
            </a:r>
            <a:r>
              <a:rPr dirty="0" sz="2650" spc="-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отправитесь</a:t>
            </a:r>
            <a:r>
              <a:rPr dirty="0" sz="2650" spc="-14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40">
                <a:solidFill>
                  <a:srgbClr val="E4FFFF"/>
                </a:solidFill>
                <a:latin typeface="Trebuchet MS"/>
                <a:cs typeface="Trebuchet MS"/>
              </a:rPr>
              <a:t>в</a:t>
            </a:r>
            <a:r>
              <a:rPr dirty="0" sz="2650" spc="-10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35">
                <a:solidFill>
                  <a:srgbClr val="E4FFFF"/>
                </a:solidFill>
                <a:latin typeface="Trebuchet MS"/>
                <a:cs typeface="Trebuchet MS"/>
              </a:rPr>
              <a:t>путешествие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с</a:t>
            </a:r>
            <a:r>
              <a:rPr dirty="0" sz="2650" spc="-8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0">
                <a:solidFill>
                  <a:srgbClr val="E4FFFF"/>
                </a:solidFill>
                <a:latin typeface="Trebuchet MS"/>
                <a:cs typeface="Trebuchet MS"/>
              </a:rPr>
              <a:t>одним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0">
                <a:solidFill>
                  <a:srgbClr val="E4FFFF"/>
                </a:solidFill>
                <a:latin typeface="Trebuchet MS"/>
                <a:cs typeface="Trebuchet MS"/>
              </a:rPr>
              <a:t>очень </a:t>
            </a:r>
            <a:r>
              <a:rPr dirty="0" sz="2650" spc="-78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5">
                <a:solidFill>
                  <a:srgbClr val="E4FFFF"/>
                </a:solidFill>
                <a:latin typeface="Trebuchet MS"/>
                <a:cs typeface="Trebuchet MS"/>
              </a:rPr>
              <a:t>нужным</a:t>
            </a:r>
            <a:r>
              <a:rPr dirty="0" sz="2650" spc="-12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30">
                <a:solidFill>
                  <a:srgbClr val="E4FFFF"/>
                </a:solidFill>
                <a:latin typeface="Trebuchet MS"/>
                <a:cs typeface="Trebuchet MS"/>
              </a:rPr>
              <a:t>предметом.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ts val="2945"/>
              </a:lnSpc>
            </a:pPr>
            <a:r>
              <a:rPr dirty="0" sz="2650" spc="150">
                <a:solidFill>
                  <a:srgbClr val="E4FFFF"/>
                </a:solidFill>
                <a:latin typeface="Trebuchet MS"/>
                <a:cs typeface="Trebuchet MS"/>
              </a:rPr>
              <a:t>А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5">
                <a:solidFill>
                  <a:srgbClr val="E4FFFF"/>
                </a:solidFill>
                <a:latin typeface="Trebuchet MS"/>
                <a:cs typeface="Trebuchet MS"/>
              </a:rPr>
              <a:t>что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это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95">
                <a:solidFill>
                  <a:srgbClr val="E4FFFF"/>
                </a:solidFill>
                <a:latin typeface="Trebuchet MS"/>
                <a:cs typeface="Trebuchet MS"/>
              </a:rPr>
              <a:t>за</a:t>
            </a:r>
            <a:r>
              <a:rPr dirty="0" sz="2650" spc="-14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35">
                <a:solidFill>
                  <a:srgbClr val="E4FFFF"/>
                </a:solidFill>
                <a:latin typeface="Trebuchet MS"/>
                <a:cs typeface="Trebuchet MS"/>
              </a:rPr>
              <a:t>предмет</a:t>
            </a:r>
            <a:r>
              <a:rPr dirty="0" sz="2650" spc="-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204">
                <a:solidFill>
                  <a:srgbClr val="E4FFFF"/>
                </a:solidFill>
                <a:latin typeface="Trebuchet MS"/>
                <a:cs typeface="Trebuchet MS"/>
              </a:rPr>
              <a:t>вы</a:t>
            </a:r>
            <a:r>
              <a:rPr dirty="0" sz="2650" spc="-10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45">
                <a:solidFill>
                  <a:srgbClr val="E4FFFF"/>
                </a:solidFill>
                <a:latin typeface="Trebuchet MS"/>
                <a:cs typeface="Trebuchet MS"/>
              </a:rPr>
              <a:t>узнаете,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20">
                <a:solidFill>
                  <a:srgbClr val="E4FFFF"/>
                </a:solidFill>
                <a:latin typeface="Trebuchet MS"/>
                <a:cs typeface="Trebuchet MS"/>
              </a:rPr>
              <a:t>когда</a:t>
            </a:r>
            <a:r>
              <a:rPr dirty="0" sz="2650" spc="-15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30">
                <a:solidFill>
                  <a:srgbClr val="E4FFFF"/>
                </a:solidFill>
                <a:latin typeface="Trebuchet MS"/>
                <a:cs typeface="Trebuchet MS"/>
              </a:rPr>
              <a:t>отгадаете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ts val="3135"/>
              </a:lnSpc>
            </a:pPr>
            <a:r>
              <a:rPr dirty="0" sz="2650" spc="-25">
                <a:solidFill>
                  <a:srgbClr val="E4FFFF"/>
                </a:solidFill>
                <a:latin typeface="Trebuchet MS"/>
                <a:cs typeface="Trebuchet MS"/>
              </a:rPr>
              <a:t>загадку:</a:t>
            </a:r>
            <a:endParaRPr sz="2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Trebuchet MS"/>
              <a:cs typeface="Trebuchet MS"/>
            </a:endParaRPr>
          </a:p>
          <a:p>
            <a:pPr algn="just" marL="12700" marR="2409190">
              <a:lnSpc>
                <a:spcPts val="3090"/>
              </a:lnSpc>
            </a:pPr>
            <a:r>
              <a:rPr dirty="0" sz="2650" spc="85">
                <a:solidFill>
                  <a:srgbClr val="E4FFFF"/>
                </a:solidFill>
                <a:latin typeface="Trebuchet MS"/>
                <a:cs typeface="Trebuchet MS"/>
              </a:rPr>
              <a:t>Для</a:t>
            </a:r>
            <a:r>
              <a:rPr dirty="0" sz="2650" spc="-16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меня</a:t>
            </a:r>
            <a:r>
              <a:rPr dirty="0" sz="2650" spc="-16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25">
                <a:solidFill>
                  <a:srgbClr val="E4FFFF"/>
                </a:solidFill>
                <a:latin typeface="Trebuchet MS"/>
                <a:cs typeface="Trebuchet MS"/>
              </a:rPr>
              <a:t>резинка,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>
                <a:solidFill>
                  <a:srgbClr val="E4FFFF"/>
                </a:solidFill>
                <a:latin typeface="Trebuchet MS"/>
                <a:cs typeface="Trebuchet MS"/>
              </a:rPr>
              <a:t>братцы,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45">
                <a:solidFill>
                  <a:srgbClr val="E4FFFF"/>
                </a:solidFill>
                <a:latin typeface="Trebuchet MS"/>
                <a:cs typeface="Trebuchet MS"/>
              </a:rPr>
              <a:t>лютый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30">
                <a:solidFill>
                  <a:srgbClr val="E4FFFF"/>
                </a:solidFill>
                <a:latin typeface="Trebuchet MS"/>
                <a:cs typeface="Trebuchet MS"/>
              </a:rPr>
              <a:t>враг! </a:t>
            </a:r>
            <a:r>
              <a:rPr dirty="0" sz="2650" spc="-78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45">
                <a:solidFill>
                  <a:srgbClr val="E4FFFF"/>
                </a:solidFill>
                <a:latin typeface="Trebuchet MS"/>
                <a:cs typeface="Trebuchet MS"/>
              </a:rPr>
              <a:t>Не</a:t>
            </a:r>
            <a:r>
              <a:rPr dirty="0" sz="2650" spc="-12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40">
                <a:solidFill>
                  <a:srgbClr val="E4FFFF"/>
                </a:solidFill>
                <a:latin typeface="Trebuchet MS"/>
                <a:cs typeface="Trebuchet MS"/>
              </a:rPr>
              <a:t>могу</a:t>
            </a:r>
            <a:r>
              <a:rPr dirty="0" sz="2650" spc="-18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я</a:t>
            </a:r>
            <a:r>
              <a:rPr dirty="0" sz="2650" spc="-16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0">
                <a:solidFill>
                  <a:srgbClr val="E4FFFF"/>
                </a:solidFill>
                <a:latin typeface="Trebuchet MS"/>
                <a:cs typeface="Trebuchet MS"/>
              </a:rPr>
              <a:t>столковаться</a:t>
            </a:r>
            <a:r>
              <a:rPr dirty="0" sz="2650" spc="-16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с</a:t>
            </a:r>
            <a:r>
              <a:rPr dirty="0" sz="2650" spc="-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5">
                <a:solidFill>
                  <a:srgbClr val="E4FFFF"/>
                </a:solidFill>
                <a:latin typeface="Trebuchet MS"/>
                <a:cs typeface="Trebuchet MS"/>
              </a:rPr>
              <a:t>ней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>
                <a:solidFill>
                  <a:srgbClr val="E4FFFF"/>
                </a:solidFill>
                <a:latin typeface="Trebuchet MS"/>
                <a:cs typeface="Trebuchet MS"/>
              </a:rPr>
              <a:t>никак.</a:t>
            </a:r>
            <a:endParaRPr sz="2650">
              <a:latin typeface="Trebuchet MS"/>
              <a:cs typeface="Trebuchet MS"/>
            </a:endParaRPr>
          </a:p>
          <a:p>
            <a:pPr algn="just" marL="12700">
              <a:lnSpc>
                <a:spcPts val="2945"/>
              </a:lnSpc>
            </a:pP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Сделал</a:t>
            </a:r>
            <a:r>
              <a:rPr dirty="0" sz="2650" spc="-13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я</a:t>
            </a:r>
            <a:r>
              <a:rPr dirty="0" sz="2650" spc="-16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кота</a:t>
            </a:r>
            <a:r>
              <a:rPr dirty="0" sz="2650" spc="-15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0">
                <a:solidFill>
                  <a:srgbClr val="E4FFFF"/>
                </a:solidFill>
                <a:latin typeface="Trebuchet MS"/>
                <a:cs typeface="Trebuchet MS"/>
              </a:rPr>
              <a:t>кошку</a:t>
            </a:r>
            <a:r>
              <a:rPr dirty="0" sz="2650" spc="-18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60">
                <a:solidFill>
                  <a:srgbClr val="E4FFFF"/>
                </a:solidFill>
                <a:latin typeface="Trebuchet MS"/>
                <a:cs typeface="Trebuchet MS"/>
              </a:rPr>
              <a:t>–</a:t>
            </a:r>
            <a:r>
              <a:rPr dirty="0" sz="2650" spc="-12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красота!</a:t>
            </a:r>
            <a:endParaRPr sz="2650">
              <a:latin typeface="Trebuchet MS"/>
              <a:cs typeface="Trebuchet MS"/>
            </a:endParaRPr>
          </a:p>
          <a:p>
            <a:pPr algn="just" marL="12700" marR="2647315">
              <a:lnSpc>
                <a:spcPts val="3090"/>
              </a:lnSpc>
              <a:spcBef>
                <a:spcPts val="130"/>
              </a:spcBef>
            </a:pPr>
            <a:r>
              <a:rPr dirty="0" sz="2650" spc="150">
                <a:solidFill>
                  <a:srgbClr val="E4FFFF"/>
                </a:solidFill>
                <a:latin typeface="Trebuchet MS"/>
                <a:cs typeface="Trebuchet MS"/>
              </a:rPr>
              <a:t>А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80">
                <a:solidFill>
                  <a:srgbClr val="E4FFFF"/>
                </a:solidFill>
                <a:latin typeface="Trebuchet MS"/>
                <a:cs typeface="Trebuchet MS"/>
              </a:rPr>
              <a:t>она</a:t>
            </a:r>
            <a:r>
              <a:rPr dirty="0" sz="2650" spc="-15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прошлась</a:t>
            </a:r>
            <a:r>
              <a:rPr dirty="0" sz="2650" spc="-15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немножко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60">
                <a:solidFill>
                  <a:srgbClr val="E4FFFF"/>
                </a:solidFill>
                <a:latin typeface="Trebuchet MS"/>
                <a:cs typeface="Trebuchet MS"/>
              </a:rPr>
              <a:t>–</a:t>
            </a:r>
            <a:r>
              <a:rPr dirty="0" sz="2650" spc="-12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35">
                <a:solidFill>
                  <a:srgbClr val="E4FFFF"/>
                </a:solidFill>
                <a:latin typeface="Trebuchet MS"/>
                <a:cs typeface="Trebuchet MS"/>
              </a:rPr>
              <a:t>нет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5">
                <a:solidFill>
                  <a:srgbClr val="E4FFFF"/>
                </a:solidFill>
                <a:latin typeface="Trebuchet MS"/>
                <a:cs typeface="Trebuchet MS"/>
              </a:rPr>
              <a:t>кота! </a:t>
            </a:r>
            <a:r>
              <a:rPr dirty="0" sz="2650" spc="-78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60">
                <a:solidFill>
                  <a:srgbClr val="E4FFFF"/>
                </a:solidFill>
                <a:latin typeface="Trebuchet MS"/>
                <a:cs typeface="Trebuchet MS"/>
              </a:rPr>
              <a:t>С</a:t>
            </a:r>
            <a:r>
              <a:rPr dirty="0" sz="2650" spc="-10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5">
                <a:solidFill>
                  <a:srgbClr val="E4FFFF"/>
                </a:solidFill>
                <a:latin typeface="Trebuchet MS"/>
                <a:cs typeface="Trebuchet MS"/>
              </a:rPr>
              <a:t>ней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0">
                <a:solidFill>
                  <a:srgbClr val="E4FFFF"/>
                </a:solidFill>
                <a:latin typeface="Trebuchet MS"/>
                <a:cs typeface="Trebuchet MS"/>
              </a:rPr>
              <a:t>хорошую</a:t>
            </a:r>
            <a:r>
              <a:rPr dirty="0" sz="2650" spc="-10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5">
                <a:solidFill>
                  <a:srgbClr val="E4FFFF"/>
                </a:solidFill>
                <a:latin typeface="Trebuchet MS"/>
                <a:cs typeface="Trebuchet MS"/>
              </a:rPr>
              <a:t>картину</a:t>
            </a:r>
            <a:r>
              <a:rPr dirty="0" sz="2650" spc="-18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5">
                <a:solidFill>
                  <a:srgbClr val="E4FFFF"/>
                </a:solidFill>
                <a:latin typeface="Trebuchet MS"/>
                <a:cs typeface="Trebuchet MS"/>
              </a:rPr>
              <a:t>не</a:t>
            </a:r>
            <a:r>
              <a:rPr dirty="0" sz="2650" spc="-114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35">
                <a:solidFill>
                  <a:srgbClr val="E4FFFF"/>
                </a:solidFill>
                <a:latin typeface="Trebuchet MS"/>
                <a:cs typeface="Trebuchet MS"/>
              </a:rPr>
              <a:t>создашь!</a:t>
            </a:r>
            <a:r>
              <a:rPr dirty="0" sz="2650" spc="-16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760">
                <a:solidFill>
                  <a:srgbClr val="E4FFFF"/>
                </a:solidFill>
                <a:latin typeface="Trebuchet MS"/>
                <a:cs typeface="Trebuchet MS"/>
              </a:rPr>
              <a:t>– </a:t>
            </a:r>
            <a:r>
              <a:rPr dirty="0" sz="2650" spc="-78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30">
                <a:solidFill>
                  <a:srgbClr val="E4FFFF"/>
                </a:solidFill>
                <a:latin typeface="Trebuchet MS"/>
                <a:cs typeface="Trebuchet MS"/>
              </a:rPr>
              <a:t>Так</a:t>
            </a:r>
            <a:r>
              <a:rPr dirty="0" sz="2650" spc="-14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60">
                <a:solidFill>
                  <a:srgbClr val="E4FFFF"/>
                </a:solidFill>
                <a:latin typeface="Trebuchet MS"/>
                <a:cs typeface="Trebuchet MS"/>
              </a:rPr>
              <a:t>вовсю</a:t>
            </a:r>
            <a:r>
              <a:rPr dirty="0" sz="2650" spc="-95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E4FFFF"/>
                </a:solidFill>
                <a:latin typeface="Trebuchet MS"/>
                <a:cs typeface="Trebuchet MS"/>
              </a:rPr>
              <a:t>ругал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25">
                <a:solidFill>
                  <a:srgbClr val="E4FFFF"/>
                </a:solidFill>
                <a:latin typeface="Trebuchet MS"/>
                <a:cs typeface="Trebuchet MS"/>
              </a:rPr>
              <a:t>резинку…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3006" y="2434872"/>
            <a:ext cx="2609791" cy="51216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1900" y="7048500"/>
            <a:ext cx="25400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053" y="742950"/>
            <a:ext cx="2321560" cy="82041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135"/>
              </a:lnSpc>
              <a:spcBef>
                <a:spcPts val="95"/>
              </a:spcBef>
            </a:pPr>
            <a:r>
              <a:rPr dirty="0" spc="10"/>
              <a:t>Однажды,</a:t>
            </a:r>
          </a:p>
          <a:p>
            <a:pPr marL="12700">
              <a:lnSpc>
                <a:spcPts val="3135"/>
              </a:lnSpc>
            </a:pPr>
            <a:r>
              <a:rPr dirty="0" spc="140"/>
              <a:t>в</a:t>
            </a:r>
            <a:r>
              <a:rPr dirty="0" spc="-110"/>
              <a:t> </a:t>
            </a:r>
            <a:r>
              <a:rPr dirty="0" spc="-180"/>
              <a:t>…</a:t>
            </a:r>
            <a:r>
              <a:rPr dirty="0" spc="-145"/>
              <a:t> </a:t>
            </a:r>
            <a:r>
              <a:rPr dirty="0" spc="20"/>
              <a:t>ч</a:t>
            </a:r>
            <a:r>
              <a:rPr dirty="0" spc="65"/>
              <a:t>а</a:t>
            </a:r>
            <a:r>
              <a:rPr dirty="0" spc="110"/>
              <a:t>с</a:t>
            </a:r>
            <a:r>
              <a:rPr dirty="0" spc="110"/>
              <a:t>о</a:t>
            </a:r>
            <a:r>
              <a:rPr dirty="0" spc="140"/>
              <a:t>в</a:t>
            </a:r>
            <a:r>
              <a:rPr dirty="0" spc="-110"/>
              <a:t> </a:t>
            </a:r>
            <a:r>
              <a:rPr dirty="0" spc="-110"/>
              <a:t>у</a:t>
            </a:r>
            <a:r>
              <a:rPr dirty="0" spc="120"/>
              <a:t>т</a:t>
            </a:r>
            <a:r>
              <a:rPr dirty="0" spc="-50"/>
              <a:t>р</a:t>
            </a:r>
            <a:r>
              <a:rPr dirty="0" spc="75"/>
              <a:t>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15533" y="335844"/>
            <a:ext cx="8564245" cy="7221220"/>
            <a:chOff x="1515533" y="335844"/>
            <a:chExt cx="8564245" cy="72212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5533" y="335844"/>
              <a:ext cx="8564033" cy="7220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899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3525" y="2123270"/>
            <a:ext cx="3150870" cy="191516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650" spc="40">
                <a:solidFill>
                  <a:srgbClr val="FFFFFF"/>
                </a:solidFill>
                <a:latin typeface="Trebuchet MS"/>
                <a:cs typeface="Trebuchet MS"/>
              </a:rPr>
              <a:t>Лежал</a:t>
            </a:r>
            <a:endParaRPr sz="2650">
              <a:latin typeface="Trebuchet MS"/>
              <a:cs typeface="Trebuchet MS"/>
            </a:endParaRPr>
          </a:p>
          <a:p>
            <a:pPr algn="just" marL="12700" marR="5080">
              <a:lnSpc>
                <a:spcPct val="117000"/>
              </a:lnSpc>
            </a:pPr>
            <a:r>
              <a:rPr dirty="0" sz="2650" spc="6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650" spc="5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130">
                <a:solidFill>
                  <a:srgbClr val="FFFFFF"/>
                </a:solidFill>
                <a:latin typeface="Trebuchet MS"/>
                <a:cs typeface="Trebuchet MS"/>
              </a:rPr>
              <a:t>ш</a:t>
            </a:r>
            <a:r>
              <a:rPr dirty="0" sz="265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650" spc="7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dirty="0" sz="2650" spc="12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45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2650" spc="-2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650" spc="-245">
                <a:solidFill>
                  <a:srgbClr val="FFFFFF"/>
                </a:solidFill>
                <a:latin typeface="Trebuchet MS"/>
                <a:cs typeface="Trebuchet MS"/>
              </a:rPr>
              <a:t>.  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Ему</a:t>
            </a:r>
            <a:r>
              <a:rPr dirty="0" sz="265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85">
                <a:solidFill>
                  <a:srgbClr val="FFFFFF"/>
                </a:solidFill>
                <a:latin typeface="Trebuchet MS"/>
                <a:cs typeface="Trebuchet MS"/>
              </a:rPr>
              <a:t>стало</a:t>
            </a:r>
            <a:r>
              <a:rPr dirty="0" sz="265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35">
                <a:solidFill>
                  <a:srgbClr val="FFFFFF"/>
                </a:solidFill>
                <a:latin typeface="Trebuchet MS"/>
                <a:cs typeface="Trebuchet MS"/>
              </a:rPr>
              <a:t>скучно</a:t>
            </a:r>
            <a:r>
              <a:rPr dirty="0" sz="2650" spc="-1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1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dirty="0" sz="2650" spc="-79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75">
                <a:solidFill>
                  <a:srgbClr val="FFFFFF"/>
                </a:solidFill>
                <a:latin typeface="Trebuchet MS"/>
                <a:cs typeface="Trebuchet MS"/>
              </a:rPr>
              <a:t>он</a:t>
            </a:r>
            <a:r>
              <a:rPr dirty="0" sz="265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50">
                <a:solidFill>
                  <a:srgbClr val="FFFFFF"/>
                </a:solidFill>
                <a:latin typeface="Trebuchet MS"/>
                <a:cs typeface="Trebuchet MS"/>
              </a:rPr>
              <a:t>начал</a:t>
            </a:r>
            <a:r>
              <a:rPr dirty="0" sz="265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35">
                <a:solidFill>
                  <a:srgbClr val="FFFFFF"/>
                </a:solidFill>
                <a:latin typeface="Trebuchet MS"/>
                <a:cs typeface="Trebuchet MS"/>
              </a:rPr>
              <a:t>рисовать: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33" y="251883"/>
            <a:ext cx="6551295" cy="7101840"/>
            <a:chOff x="4233" y="251883"/>
            <a:chExt cx="6551295" cy="7101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" y="251883"/>
              <a:ext cx="6550716" cy="6968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900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7557" y="477073"/>
            <a:ext cx="5893435" cy="4286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25"/>
              <a:t>Что</a:t>
            </a:r>
            <a:r>
              <a:rPr dirty="0" spc="-110"/>
              <a:t> </a:t>
            </a:r>
            <a:r>
              <a:rPr dirty="0" spc="65"/>
              <a:t>нарисовал</a:t>
            </a:r>
            <a:r>
              <a:rPr dirty="0" spc="-125"/>
              <a:t> </a:t>
            </a:r>
            <a:r>
              <a:rPr dirty="0" spc="70"/>
              <a:t>карандаш?</a:t>
            </a:r>
            <a:r>
              <a:rPr dirty="0" spc="-185"/>
              <a:t> </a:t>
            </a:r>
            <a:r>
              <a:rPr dirty="0" spc="35"/>
              <a:t>Назовите.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4169" y="6614070"/>
            <a:ext cx="8462645" cy="62738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 marR="5080">
              <a:lnSpc>
                <a:spcPct val="79300"/>
              </a:lnSpc>
              <a:spcBef>
                <a:spcPts val="650"/>
              </a:spcBef>
            </a:pPr>
            <a:r>
              <a:rPr dirty="0" sz="2200" spc="75">
                <a:solidFill>
                  <a:srgbClr val="FFFFFF"/>
                </a:solidFill>
                <a:latin typeface="Trebuchet MS"/>
                <a:cs typeface="Trebuchet MS"/>
              </a:rPr>
              <a:t>Прямая</a:t>
            </a:r>
            <a:r>
              <a:rPr dirty="0" sz="22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линия,</a:t>
            </a:r>
            <a:r>
              <a:rPr dirty="0" sz="2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отрезок,</a:t>
            </a:r>
            <a:r>
              <a:rPr dirty="0" sz="22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90">
                <a:solidFill>
                  <a:srgbClr val="FFFFFF"/>
                </a:solidFill>
                <a:latin typeface="Trebuchet MS"/>
                <a:cs typeface="Trebuchet MS"/>
              </a:rPr>
              <a:t>луч,</a:t>
            </a:r>
            <a:r>
              <a:rPr dirty="0" sz="220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rebuchet MS"/>
                <a:cs typeface="Trebuchet MS"/>
              </a:rPr>
              <a:t>кривая,</a:t>
            </a:r>
            <a:r>
              <a:rPr dirty="0" sz="22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80">
                <a:solidFill>
                  <a:srgbClr val="FFFFFF"/>
                </a:solidFill>
                <a:latin typeface="Trebuchet MS"/>
                <a:cs typeface="Trebuchet MS"/>
              </a:rPr>
              <a:t>ломаная</a:t>
            </a:r>
            <a:r>
              <a:rPr dirty="0" sz="220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65">
                <a:solidFill>
                  <a:srgbClr val="FFFFFF"/>
                </a:solidFill>
                <a:latin typeface="Trebuchet MS"/>
                <a:cs typeface="Trebuchet MS"/>
              </a:rPr>
              <a:t>замкнутая</a:t>
            </a:r>
            <a:r>
              <a:rPr dirty="0" sz="22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Trebuchet MS"/>
                <a:cs typeface="Trebuchet MS"/>
              </a:rPr>
              <a:t>линия, </a:t>
            </a:r>
            <a:r>
              <a:rPr dirty="0" sz="2200" spc="-6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80">
                <a:solidFill>
                  <a:srgbClr val="FFFFFF"/>
                </a:solidFill>
                <a:latin typeface="Trebuchet MS"/>
                <a:cs typeface="Trebuchet MS"/>
              </a:rPr>
              <a:t>ломаная</a:t>
            </a:r>
            <a:r>
              <a:rPr dirty="0" sz="2200" spc="-11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65">
                <a:solidFill>
                  <a:srgbClr val="FFFFFF"/>
                </a:solidFill>
                <a:latin typeface="Trebuchet MS"/>
                <a:cs typeface="Trebuchet MS"/>
              </a:rPr>
              <a:t>незамкнутая</a:t>
            </a:r>
            <a:r>
              <a:rPr dirty="0" sz="22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20">
                <a:solidFill>
                  <a:srgbClr val="FFFFFF"/>
                </a:solidFill>
                <a:latin typeface="Trebuchet MS"/>
                <a:cs typeface="Trebuchet MS"/>
              </a:rPr>
              <a:t>линия.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3" y="1007533"/>
            <a:ext cx="10075333" cy="537351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1900" y="7048500"/>
            <a:ext cx="25400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2004" y="155222"/>
            <a:ext cx="7978775" cy="8204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ts val="3135"/>
              </a:lnSpc>
              <a:spcBef>
                <a:spcPts val="95"/>
              </a:spcBef>
            </a:pPr>
            <a:r>
              <a:rPr dirty="0" sz="2650" spc="90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135">
                <a:solidFill>
                  <a:srgbClr val="E4FFFF"/>
                </a:solidFill>
                <a:latin typeface="Trebuchet MS"/>
                <a:cs typeface="Trebuchet MS"/>
              </a:rPr>
              <a:t>з</a:t>
            </a:r>
            <a:r>
              <a:rPr dirty="0" sz="2650" spc="-16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к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а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к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40">
                <a:solidFill>
                  <a:srgbClr val="E4FFFF"/>
                </a:solidFill>
                <a:latin typeface="Trebuchet MS"/>
                <a:cs typeface="Trebuchet MS"/>
              </a:rPr>
              <a:t>х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50">
                <a:solidFill>
                  <a:srgbClr val="E4FFFF"/>
                </a:solidFill>
                <a:latin typeface="Trebuchet MS"/>
                <a:cs typeface="Trebuchet MS"/>
              </a:rPr>
              <a:t>г</a:t>
            </a:r>
            <a:r>
              <a:rPr dirty="0" sz="2650" spc="-20">
                <a:solidFill>
                  <a:srgbClr val="E4FFFF"/>
                </a:solidFill>
                <a:latin typeface="Trebuchet MS"/>
                <a:cs typeface="Trebuchet MS"/>
              </a:rPr>
              <a:t>е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о</a:t>
            </a:r>
            <a:r>
              <a:rPr dirty="0" sz="2650" spc="170">
                <a:solidFill>
                  <a:srgbClr val="E4FFFF"/>
                </a:solidFill>
                <a:latin typeface="Trebuchet MS"/>
                <a:cs typeface="Trebuchet MS"/>
              </a:rPr>
              <a:t>м</a:t>
            </a:r>
            <a:r>
              <a:rPr dirty="0" sz="2650" spc="-20">
                <a:solidFill>
                  <a:srgbClr val="E4FFFF"/>
                </a:solidFill>
                <a:latin typeface="Trebuchet MS"/>
                <a:cs typeface="Trebuchet MS"/>
              </a:rPr>
              <a:t>е</a:t>
            </a:r>
            <a:r>
              <a:rPr dirty="0" sz="2650" spc="120">
                <a:solidFill>
                  <a:srgbClr val="E4FFFF"/>
                </a:solidFill>
                <a:latin typeface="Trebuchet MS"/>
                <a:cs typeface="Trebuchet MS"/>
              </a:rPr>
              <a:t>т</a:t>
            </a:r>
            <a:r>
              <a:rPr dirty="0" sz="2650" spc="-50">
                <a:solidFill>
                  <a:srgbClr val="E4FFFF"/>
                </a:solidFill>
                <a:latin typeface="Trebuchet MS"/>
                <a:cs typeface="Trebuchet MS"/>
              </a:rPr>
              <a:t>р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20">
                <a:solidFill>
                  <a:srgbClr val="E4FFFF"/>
                </a:solidFill>
                <a:latin typeface="Trebuchet MS"/>
                <a:cs typeface="Trebuchet MS"/>
              </a:rPr>
              <a:t>ч</a:t>
            </a:r>
            <a:r>
              <a:rPr dirty="0" sz="2650" spc="-20">
                <a:solidFill>
                  <a:srgbClr val="E4FFFF"/>
                </a:solidFill>
                <a:latin typeface="Trebuchet MS"/>
                <a:cs typeface="Trebuchet MS"/>
              </a:rPr>
              <a:t>е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с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к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40">
                <a:solidFill>
                  <a:srgbClr val="E4FFFF"/>
                </a:solidFill>
                <a:latin typeface="Trebuchet MS"/>
                <a:cs typeface="Trebuchet MS"/>
              </a:rPr>
              <a:t>х</a:t>
            </a:r>
            <a:r>
              <a:rPr dirty="0" sz="2650" spc="-13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-190">
                <a:solidFill>
                  <a:srgbClr val="E4FFFF"/>
                </a:solidFill>
                <a:latin typeface="Trebuchet MS"/>
                <a:cs typeface="Trebuchet MS"/>
              </a:rPr>
              <a:t>ф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-50">
                <a:solidFill>
                  <a:srgbClr val="E4FFFF"/>
                </a:solidFill>
                <a:latin typeface="Trebuchet MS"/>
                <a:cs typeface="Trebuchet MS"/>
              </a:rPr>
              <a:t>г</a:t>
            </a:r>
            <a:r>
              <a:rPr dirty="0" sz="2650" spc="-110">
                <a:solidFill>
                  <a:srgbClr val="E4FFFF"/>
                </a:solidFill>
                <a:latin typeface="Trebuchet MS"/>
                <a:cs typeface="Trebuchet MS"/>
              </a:rPr>
              <a:t>у</a:t>
            </a:r>
            <a:r>
              <a:rPr dirty="0" sz="2650" spc="5">
                <a:solidFill>
                  <a:srgbClr val="E4FFFF"/>
                </a:solidFill>
                <a:latin typeface="Trebuchet MS"/>
                <a:cs typeface="Trebuchet MS"/>
              </a:rPr>
              <a:t>р</a:t>
            </a:r>
            <a:r>
              <a:rPr dirty="0" sz="2650" spc="-19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с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о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с</a:t>
            </a:r>
            <a:r>
              <a:rPr dirty="0" sz="2650" spc="120">
                <a:solidFill>
                  <a:srgbClr val="E4FFFF"/>
                </a:solidFill>
                <a:latin typeface="Trebuchet MS"/>
                <a:cs typeface="Trebuchet MS"/>
              </a:rPr>
              <a:t>т</a:t>
            </a:r>
            <a:r>
              <a:rPr dirty="0" sz="2650" spc="110">
                <a:solidFill>
                  <a:srgbClr val="E4FFFF"/>
                </a:solidFill>
                <a:latin typeface="Trebuchet MS"/>
                <a:cs typeface="Trebuchet MS"/>
              </a:rPr>
              <a:t>о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70">
                <a:solidFill>
                  <a:srgbClr val="E4FFFF"/>
                </a:solidFill>
                <a:latin typeface="Trebuchet MS"/>
                <a:cs typeface="Trebuchet MS"/>
              </a:rPr>
              <a:t>т</a:t>
            </a:r>
            <a:r>
              <a:rPr dirty="0" sz="2650" spc="-90">
                <a:solidFill>
                  <a:srgbClr val="E4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E4FFFF"/>
                </a:solidFill>
                <a:latin typeface="Trebuchet MS"/>
                <a:cs typeface="Trebuchet MS"/>
              </a:rPr>
              <a:t>к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а</a:t>
            </a:r>
            <a:r>
              <a:rPr dirty="0" sz="2650" spc="-160">
                <a:solidFill>
                  <a:srgbClr val="E4FFFF"/>
                </a:solidFill>
                <a:latin typeface="Trebuchet MS"/>
                <a:cs typeface="Trebuchet MS"/>
              </a:rPr>
              <a:t>р</a:t>
            </a:r>
            <a:r>
              <a:rPr dirty="0" sz="2650" spc="120">
                <a:solidFill>
                  <a:srgbClr val="E4FFFF"/>
                </a:solidFill>
                <a:latin typeface="Trebuchet MS"/>
                <a:cs typeface="Trebuchet MS"/>
              </a:rPr>
              <a:t>т</a:t>
            </a:r>
            <a:r>
              <a:rPr dirty="0" sz="2650" spc="25">
                <a:solidFill>
                  <a:srgbClr val="E4FFFF"/>
                </a:solidFill>
                <a:latin typeface="Trebuchet MS"/>
                <a:cs typeface="Trebuchet MS"/>
              </a:rPr>
              <a:t>и</a:t>
            </a:r>
            <a:r>
              <a:rPr dirty="0" sz="2650" spc="55">
                <a:solidFill>
                  <a:srgbClr val="E4FFFF"/>
                </a:solidFill>
                <a:latin typeface="Trebuchet MS"/>
                <a:cs typeface="Trebuchet MS"/>
              </a:rPr>
              <a:t>н</a:t>
            </a:r>
            <a:r>
              <a:rPr dirty="0" sz="2650" spc="65">
                <a:solidFill>
                  <a:srgbClr val="E4FFFF"/>
                </a:solidFill>
                <a:latin typeface="Trebuchet MS"/>
                <a:cs typeface="Trebuchet MS"/>
              </a:rPr>
              <a:t>а</a:t>
            </a:r>
            <a:r>
              <a:rPr dirty="0" sz="2650" spc="275">
                <a:solidFill>
                  <a:srgbClr val="E4FFFF"/>
                </a:solidFill>
                <a:latin typeface="Trebuchet MS"/>
                <a:cs typeface="Trebuchet MS"/>
              </a:rPr>
              <a:t>?</a:t>
            </a:r>
            <a:endParaRPr sz="2650">
              <a:latin typeface="Trebuchet MS"/>
              <a:cs typeface="Trebuchet MS"/>
            </a:endParaRPr>
          </a:p>
          <a:p>
            <a:pPr algn="ctr">
              <a:lnSpc>
                <a:spcPts val="3135"/>
              </a:lnSpc>
            </a:pPr>
            <a:r>
              <a:rPr dirty="0" sz="2650" spc="35">
                <a:solidFill>
                  <a:srgbClr val="E4FFFF"/>
                </a:solidFill>
                <a:latin typeface="Trebuchet MS"/>
                <a:cs typeface="Trebuchet MS"/>
              </a:rPr>
              <a:t>Назовите.</a:t>
            </a:r>
            <a:endParaRPr sz="26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0700" y="6845300"/>
            <a:ext cx="8775700" cy="711200"/>
            <a:chOff x="520700" y="6845300"/>
            <a:chExt cx="8775700" cy="711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6845300"/>
              <a:ext cx="7886700" cy="381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0700" y="7150100"/>
              <a:ext cx="8775700" cy="393700"/>
            </a:xfrm>
            <a:custGeom>
              <a:avLst/>
              <a:gdLst/>
              <a:ahLst/>
              <a:cxnLst/>
              <a:rect l="l" t="t" r="r" b="b"/>
              <a:pathLst>
                <a:path w="8775700" h="393700">
                  <a:moveTo>
                    <a:pt x="8775700" y="393700"/>
                  </a:moveTo>
                  <a:lnTo>
                    <a:pt x="0" y="393700"/>
                  </a:lnTo>
                  <a:lnTo>
                    <a:pt x="0" y="0"/>
                  </a:lnTo>
                  <a:lnTo>
                    <a:pt x="8775700" y="0"/>
                  </a:lnTo>
                  <a:lnTo>
                    <a:pt x="8775700" y="393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700" y="6845300"/>
              <a:ext cx="8775700" cy="6985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0700" y="7454900"/>
              <a:ext cx="1879600" cy="101600"/>
            </a:xfrm>
            <a:custGeom>
              <a:avLst/>
              <a:gdLst/>
              <a:ahLst/>
              <a:cxnLst/>
              <a:rect l="l" t="t" r="r" b="b"/>
              <a:pathLst>
                <a:path w="1879600" h="101600">
                  <a:moveTo>
                    <a:pt x="0" y="0"/>
                  </a:moveTo>
                  <a:lnTo>
                    <a:pt x="1879600" y="0"/>
                  </a:lnTo>
                  <a:lnTo>
                    <a:pt x="1879600" y="101600"/>
                  </a:lnTo>
                  <a:lnTo>
                    <a:pt x="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20700" y="6845300"/>
            <a:ext cx="877570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">
              <a:lnSpc>
                <a:spcPts val="2400"/>
              </a:lnSpc>
            </a:pPr>
            <a:r>
              <a:rPr dirty="0" sz="2650" spc="25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dirty="0" sz="2650" spc="-45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6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2650" spc="17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5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12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650" spc="-45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9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2650" spc="4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dirty="0" sz="2650" spc="170">
                <a:solidFill>
                  <a:srgbClr val="FFFFFF"/>
                </a:solidFill>
                <a:latin typeface="Trebuchet MS"/>
                <a:cs typeface="Trebuchet MS"/>
              </a:rPr>
              <a:t>м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45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2650" spc="9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650" spc="25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650" spc="6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2650" spc="-45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12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dirty="0" sz="2650" spc="-2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dirty="0" sz="2650" spc="-5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45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2650" spc="90">
                <a:solidFill>
                  <a:srgbClr val="FFFFFF"/>
                </a:solidFill>
                <a:latin typeface="Trebuchet MS"/>
                <a:cs typeface="Trebuchet MS"/>
              </a:rPr>
              <a:t>ь</a:t>
            </a:r>
            <a:r>
              <a:rPr dirty="0" sz="2650" spc="55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dirty="0" sz="2650" spc="25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dirty="0" sz="2650" spc="6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dirty="0" sz="2650" spc="-45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65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11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dirty="0" sz="2650" spc="17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dirty="0" sz="2650" spc="45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dirty="0" sz="2650" spc="-28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700" y="7150100"/>
            <a:ext cx="877570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">
              <a:lnSpc>
                <a:spcPts val="2635"/>
              </a:lnSpc>
            </a:pPr>
            <a:r>
              <a:rPr dirty="0" sz="2650" spc="90">
                <a:solidFill>
                  <a:srgbClr val="FFFFFF"/>
                </a:solidFill>
                <a:latin typeface="Trebuchet MS"/>
                <a:cs typeface="Trebuchet MS"/>
              </a:rPr>
              <a:t>Сколько</a:t>
            </a:r>
            <a:r>
              <a:rPr dirty="0" sz="265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20">
                <a:solidFill>
                  <a:srgbClr val="FFFFFF"/>
                </a:solidFill>
                <a:latin typeface="Trebuchet MS"/>
                <a:cs typeface="Trebuchet MS"/>
              </a:rPr>
              <a:t>кругов</a:t>
            </a:r>
            <a:r>
              <a:rPr dirty="0" sz="2650" spc="-1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65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dirty="0" sz="2650" spc="-1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50">
                <a:solidFill>
                  <a:srgbClr val="FFFFFF"/>
                </a:solidFill>
                <a:latin typeface="Trebuchet MS"/>
                <a:cs typeface="Trebuchet MS"/>
              </a:rPr>
              <a:t>картине?</a:t>
            </a:r>
            <a:r>
              <a:rPr dirty="0" sz="2650" spc="-1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90">
                <a:solidFill>
                  <a:srgbClr val="FFFFFF"/>
                </a:solidFill>
                <a:latin typeface="Trebuchet MS"/>
                <a:cs typeface="Trebuchet MS"/>
              </a:rPr>
              <a:t>Сколько</a:t>
            </a:r>
            <a:r>
              <a:rPr dirty="0" sz="2650" spc="-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135">
                <a:solidFill>
                  <a:srgbClr val="FFFFFF"/>
                </a:solidFill>
                <a:latin typeface="Trebuchet MS"/>
                <a:cs typeface="Trebuchet MS"/>
              </a:rPr>
              <a:t>овалов?</a:t>
            </a:r>
            <a:r>
              <a:rPr dirty="0" sz="2650" spc="-1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50" spc="90">
                <a:solidFill>
                  <a:srgbClr val="FFFFFF"/>
                </a:solidFill>
                <a:latin typeface="Trebuchet MS"/>
                <a:cs typeface="Trebuchet MS"/>
              </a:rPr>
              <a:t>Сколько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33" y="1091494"/>
            <a:ext cx="10075333" cy="547846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1900" y="7048500"/>
            <a:ext cx="25400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014" y="393111"/>
            <a:ext cx="8743950" cy="1604010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3090"/>
              </a:lnSpc>
              <a:spcBef>
                <a:spcPts val="265"/>
              </a:spcBef>
            </a:pPr>
            <a:r>
              <a:rPr dirty="0" spc="30"/>
              <a:t>Рисовал,</a:t>
            </a:r>
            <a:r>
              <a:rPr dirty="0" spc="-110"/>
              <a:t> </a:t>
            </a:r>
            <a:r>
              <a:rPr dirty="0" spc="65"/>
              <a:t>рисовал</a:t>
            </a:r>
            <a:r>
              <a:rPr dirty="0" spc="-120"/>
              <a:t> </a:t>
            </a:r>
            <a:r>
              <a:rPr dirty="0" spc="10"/>
              <a:t>и</a:t>
            </a:r>
            <a:r>
              <a:rPr dirty="0" spc="-120"/>
              <a:t> </a:t>
            </a:r>
            <a:r>
              <a:rPr dirty="0" spc="-5"/>
              <a:t>вдруг</a:t>
            </a:r>
            <a:r>
              <a:rPr dirty="0" spc="-150"/>
              <a:t> </a:t>
            </a:r>
            <a:r>
              <a:rPr dirty="0" spc="20"/>
              <a:t>упал</a:t>
            </a:r>
            <a:r>
              <a:rPr dirty="0" spc="-120"/>
              <a:t> </a:t>
            </a:r>
            <a:r>
              <a:rPr dirty="0" spc="95"/>
              <a:t>со</a:t>
            </a:r>
            <a:r>
              <a:rPr dirty="0" spc="-100"/>
              <a:t> </a:t>
            </a:r>
            <a:r>
              <a:rPr dirty="0"/>
              <a:t>стола,</a:t>
            </a:r>
            <a:r>
              <a:rPr dirty="0" spc="-105"/>
              <a:t> </a:t>
            </a:r>
            <a:r>
              <a:rPr dirty="0" spc="65"/>
              <a:t>прямо</a:t>
            </a:r>
            <a:r>
              <a:rPr dirty="0" spc="-105"/>
              <a:t> </a:t>
            </a:r>
            <a:r>
              <a:rPr dirty="0" spc="140"/>
              <a:t>в</a:t>
            </a:r>
            <a:r>
              <a:rPr dirty="0" spc="-105"/>
              <a:t> </a:t>
            </a:r>
            <a:r>
              <a:rPr dirty="0" spc="70"/>
              <a:t>щель </a:t>
            </a:r>
            <a:r>
              <a:rPr dirty="0" spc="-785"/>
              <a:t> </a:t>
            </a:r>
            <a:r>
              <a:rPr dirty="0" spc="140"/>
              <a:t>в</a:t>
            </a:r>
            <a:r>
              <a:rPr dirty="0" spc="-110"/>
              <a:t> </a:t>
            </a:r>
            <a:r>
              <a:rPr dirty="0" spc="90"/>
              <a:t>п</a:t>
            </a:r>
            <a:r>
              <a:rPr dirty="0" spc="110"/>
              <a:t>о</a:t>
            </a:r>
            <a:r>
              <a:rPr dirty="0" spc="45"/>
              <a:t>л</a:t>
            </a:r>
            <a:r>
              <a:rPr dirty="0" spc="-70"/>
              <a:t>у</a:t>
            </a:r>
            <a:r>
              <a:rPr dirty="0" spc="-180"/>
              <a:t> </a:t>
            </a:r>
            <a:r>
              <a:rPr dirty="0" spc="760"/>
              <a:t>–</a:t>
            </a:r>
            <a:r>
              <a:rPr dirty="0" spc="-110"/>
              <a:t> </a:t>
            </a:r>
            <a:r>
              <a:rPr dirty="0" spc="60"/>
              <a:t>к</a:t>
            </a:r>
            <a:r>
              <a:rPr dirty="0" spc="-135"/>
              <a:t> </a:t>
            </a:r>
            <a:r>
              <a:rPr dirty="0" spc="170"/>
              <a:t>м</a:t>
            </a:r>
            <a:r>
              <a:rPr dirty="0" spc="275"/>
              <a:t>ы</a:t>
            </a:r>
            <a:r>
              <a:rPr dirty="0" spc="80"/>
              <a:t>ш</a:t>
            </a:r>
            <a:r>
              <a:rPr dirty="0" spc="60"/>
              <a:t>к</a:t>
            </a:r>
            <a:r>
              <a:rPr dirty="0" spc="65"/>
              <a:t>а</a:t>
            </a:r>
            <a:r>
              <a:rPr dirty="0" spc="150"/>
              <a:t>м</a:t>
            </a:r>
            <a:r>
              <a:rPr dirty="0" spc="-120"/>
              <a:t> </a:t>
            </a:r>
            <a:r>
              <a:rPr dirty="0" spc="140"/>
              <a:t>в</a:t>
            </a:r>
            <a:r>
              <a:rPr dirty="0" spc="-110"/>
              <a:t> </a:t>
            </a:r>
            <a:r>
              <a:rPr dirty="0" spc="55"/>
              <a:t>н</a:t>
            </a:r>
            <a:r>
              <a:rPr dirty="0" spc="110"/>
              <a:t>о</a:t>
            </a:r>
            <a:r>
              <a:rPr dirty="0" spc="-50"/>
              <a:t>р</a:t>
            </a:r>
            <a:r>
              <a:rPr dirty="0" spc="-220"/>
              <a:t>у</a:t>
            </a:r>
            <a:r>
              <a:rPr dirty="0" spc="-280"/>
              <a:t>.</a:t>
            </a:r>
            <a:r>
              <a:rPr dirty="0" spc="-175"/>
              <a:t> </a:t>
            </a:r>
            <a:r>
              <a:rPr dirty="0" spc="340"/>
              <a:t>М</a:t>
            </a:r>
            <a:r>
              <a:rPr dirty="0" spc="275"/>
              <a:t>ы</a:t>
            </a:r>
            <a:r>
              <a:rPr dirty="0" spc="80"/>
              <a:t>ш</a:t>
            </a:r>
            <a:r>
              <a:rPr dirty="0" spc="60"/>
              <a:t>к</a:t>
            </a:r>
            <a:r>
              <a:rPr dirty="0" spc="10"/>
              <a:t>и</a:t>
            </a:r>
            <a:r>
              <a:rPr dirty="0" spc="-125"/>
              <a:t> </a:t>
            </a:r>
            <a:r>
              <a:rPr dirty="0" spc="60"/>
              <a:t>к</a:t>
            </a:r>
            <a:r>
              <a:rPr dirty="0" spc="65"/>
              <a:t>а</a:t>
            </a:r>
            <a:r>
              <a:rPr dirty="0" spc="-50"/>
              <a:t>р</a:t>
            </a:r>
            <a:r>
              <a:rPr dirty="0" spc="65"/>
              <a:t>а</a:t>
            </a:r>
            <a:r>
              <a:rPr dirty="0" spc="55"/>
              <a:t>н</a:t>
            </a:r>
            <a:r>
              <a:rPr dirty="0" spc="5"/>
              <a:t>д</a:t>
            </a:r>
            <a:r>
              <a:rPr dirty="0" spc="65"/>
              <a:t>а</a:t>
            </a:r>
            <a:r>
              <a:rPr dirty="0" spc="80"/>
              <a:t>ш</a:t>
            </a:r>
            <a:r>
              <a:rPr dirty="0" spc="110"/>
              <a:t>о</a:t>
            </a:r>
            <a:r>
              <a:rPr dirty="0" spc="95"/>
              <a:t>м  </a:t>
            </a:r>
            <a:r>
              <a:rPr dirty="0" spc="35"/>
              <a:t>заинтересовались. </a:t>
            </a:r>
            <a:r>
              <a:rPr dirty="0" spc="40"/>
              <a:t>Каждая </a:t>
            </a:r>
            <a:r>
              <a:rPr dirty="0" spc="30"/>
              <a:t>хотела </a:t>
            </a:r>
            <a:r>
              <a:rPr dirty="0" spc="5"/>
              <a:t>его </a:t>
            </a:r>
            <a:r>
              <a:rPr dirty="0" spc="10"/>
              <a:t>получить. </a:t>
            </a:r>
            <a:r>
              <a:rPr dirty="0" spc="50"/>
              <a:t>Они </a:t>
            </a:r>
            <a:r>
              <a:rPr dirty="0" spc="55"/>
              <a:t> </a:t>
            </a:r>
            <a:r>
              <a:rPr dirty="0" spc="15"/>
              <a:t>решили</a:t>
            </a:r>
            <a:r>
              <a:rPr dirty="0" spc="-130"/>
              <a:t> </a:t>
            </a:r>
            <a:r>
              <a:rPr dirty="0" spc="-25"/>
              <a:t>так:</a:t>
            </a:r>
            <a:r>
              <a:rPr dirty="0" spc="-120"/>
              <a:t> </a:t>
            </a:r>
            <a:r>
              <a:rPr dirty="0" spc="85"/>
              <a:t>кто</a:t>
            </a:r>
            <a:r>
              <a:rPr dirty="0" spc="-105"/>
              <a:t> </a:t>
            </a:r>
            <a:r>
              <a:rPr dirty="0" spc="5"/>
              <a:t>его</a:t>
            </a:r>
            <a:r>
              <a:rPr dirty="0" spc="-105"/>
              <a:t> </a:t>
            </a:r>
            <a:r>
              <a:rPr dirty="0" spc="-10"/>
              <a:t>измерит,</a:t>
            </a:r>
            <a:r>
              <a:rPr dirty="0" spc="-110"/>
              <a:t> </a:t>
            </a:r>
            <a:r>
              <a:rPr dirty="0" spc="100"/>
              <a:t>тот</a:t>
            </a:r>
            <a:r>
              <a:rPr dirty="0" spc="-90"/>
              <a:t> </a:t>
            </a:r>
            <a:r>
              <a:rPr dirty="0" spc="5"/>
              <a:t>его</a:t>
            </a:r>
            <a:r>
              <a:rPr dirty="0" spc="-105"/>
              <a:t> </a:t>
            </a:r>
            <a:r>
              <a:rPr dirty="0" spc="10"/>
              <a:t>и</a:t>
            </a:r>
            <a:r>
              <a:rPr dirty="0" spc="-125"/>
              <a:t> </a:t>
            </a:r>
            <a:r>
              <a:rPr dirty="0" spc="5"/>
              <a:t>получит.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6116" y="2015066"/>
            <a:ext cx="9512300" cy="5541645"/>
            <a:chOff x="256116" y="2015066"/>
            <a:chExt cx="9512300" cy="55416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4889" y="2015066"/>
              <a:ext cx="2543322" cy="32010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0016" y="3778250"/>
              <a:ext cx="2749726" cy="33584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116" y="2350910"/>
              <a:ext cx="3022600" cy="30225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5727" y="3190522"/>
              <a:ext cx="4103599" cy="43659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1899" y="7048500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257" rIns="0" bIns="0" rtlCol="0" vert="horz">
            <a:spAutoFit/>
          </a:bodyPr>
          <a:lstStyle/>
          <a:p>
            <a:pPr marL="12700" marR="5080">
              <a:lnSpc>
                <a:spcPts val="3090"/>
              </a:lnSpc>
              <a:spcBef>
                <a:spcPts val="270"/>
              </a:spcBef>
            </a:pPr>
            <a:r>
              <a:rPr dirty="0" spc="65"/>
              <a:t>Смогут </a:t>
            </a:r>
            <a:r>
              <a:rPr dirty="0" spc="25"/>
              <a:t>ли </a:t>
            </a:r>
            <a:r>
              <a:rPr dirty="0" spc="120"/>
              <a:t>мышки </a:t>
            </a:r>
            <a:r>
              <a:rPr dirty="0" spc="55"/>
              <a:t>найти </a:t>
            </a:r>
            <a:r>
              <a:rPr dirty="0" spc="90"/>
              <a:t>ответ </a:t>
            </a:r>
            <a:r>
              <a:rPr dirty="0" spc="140"/>
              <a:t>в </a:t>
            </a:r>
            <a:r>
              <a:rPr dirty="0" spc="95"/>
              <a:t>этом </a:t>
            </a:r>
            <a:r>
              <a:rPr dirty="0" spc="85"/>
              <a:t>споре? Для </a:t>
            </a:r>
            <a:r>
              <a:rPr dirty="0" spc="90"/>
              <a:t> </a:t>
            </a:r>
            <a:r>
              <a:rPr dirty="0" spc="40"/>
              <a:t>измерения</a:t>
            </a:r>
            <a:r>
              <a:rPr dirty="0" spc="-160"/>
              <a:t> </a:t>
            </a:r>
            <a:r>
              <a:rPr dirty="0" spc="10"/>
              <a:t>чего</a:t>
            </a:r>
            <a:r>
              <a:rPr dirty="0" spc="-110"/>
              <a:t> </a:t>
            </a:r>
            <a:r>
              <a:rPr dirty="0" spc="45"/>
              <a:t>применяется</a:t>
            </a:r>
            <a:r>
              <a:rPr dirty="0" spc="-160"/>
              <a:t> </a:t>
            </a:r>
            <a:r>
              <a:rPr dirty="0" spc="45"/>
              <a:t>каждая</a:t>
            </a:r>
            <a:r>
              <a:rPr dirty="0" spc="-160"/>
              <a:t> </a:t>
            </a:r>
            <a:r>
              <a:rPr dirty="0" spc="80"/>
              <a:t>из</a:t>
            </a:r>
            <a:r>
              <a:rPr dirty="0" spc="-160"/>
              <a:t> </a:t>
            </a:r>
            <a:r>
              <a:rPr dirty="0" spc="25"/>
              <a:t>этих</a:t>
            </a:r>
            <a:r>
              <a:rPr dirty="0" spc="-130"/>
              <a:t> </a:t>
            </a:r>
            <a:r>
              <a:rPr dirty="0" spc="90"/>
              <a:t>мерок?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40077" y="1175455"/>
            <a:ext cx="9739630" cy="6381115"/>
            <a:chOff x="340077" y="1175455"/>
            <a:chExt cx="9739630" cy="6381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077" y="2015066"/>
              <a:ext cx="3778250" cy="35263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99" y="4953705"/>
              <a:ext cx="3190522" cy="17212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6244" y="1175455"/>
              <a:ext cx="2543322" cy="32010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5472" y="2015066"/>
              <a:ext cx="1784174" cy="20150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7744" y="3946171"/>
              <a:ext cx="2749726" cy="33584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0600" y="3862211"/>
              <a:ext cx="3647061" cy="3694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1899" y="7048499"/>
              <a:ext cx="25400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2021-04-11T00:34:16Z</dcterms:created>
  <dcterms:modified xsi:type="dcterms:W3CDTF">2021-04-11T00:34:16Z</dcterms:modified>
</cp:coreProperties>
</file>