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4"/>
  </p:handoutMasterIdLst>
  <p:sldIdLst>
    <p:sldId id="262" r:id="rId5"/>
    <p:sldId id="263" r:id="rId6"/>
    <p:sldId id="264" r:id="rId7"/>
    <p:sldId id="272" r:id="rId8"/>
    <p:sldId id="274" r:id="rId9"/>
    <p:sldId id="273" r:id="rId10"/>
    <p:sldId id="277" r:id="rId11"/>
    <p:sldId id="268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6" d="100"/>
          <a:sy n="56" d="100"/>
        </p:scale>
        <p:origin x="-1260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AC040263-B4D6-43D1-9F23-AE9A57E7EF74}"/>
              </a:ext>
            </a:extLst>
          </p:cNvPr>
          <p:cNvSpPr/>
          <p:nvPr/>
        </p:nvSpPr>
        <p:spPr>
          <a:xfrm>
            <a:off x="1106556" y="391276"/>
            <a:ext cx="10230678" cy="662609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50800" cap="flat" cmpd="sng" algn="ctr">
            <a:gradFill>
              <a:gsLst>
                <a:gs pos="0">
                  <a:srgbClr val="ED7D31">
                    <a:lumMod val="50000"/>
                  </a:srgbClr>
                </a:gs>
                <a:gs pos="74000">
                  <a:srgbClr val="5B9BD5">
                    <a:lumMod val="45000"/>
                    <a:lumOff val="55000"/>
                  </a:srgbClr>
                </a:gs>
                <a:gs pos="83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МБДОУ </a:t>
            </a:r>
            <a:r>
              <a:rPr lang="ru-RU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</a:t>
            </a: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Родничок»</a:t>
            </a:r>
            <a:r>
              <a:rPr kumimoji="0" lang="ru-RU" sz="1800" b="0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комбинированного вида с. Сарыг-Сеп</a:t>
            </a: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kumimoji="0" lang="ru-RU" sz="18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BDDFFB10-FBCD-4D49-8385-405345A694D1}"/>
              </a:ext>
            </a:extLst>
          </p:cNvPr>
          <p:cNvSpPr/>
          <p:nvPr/>
        </p:nvSpPr>
        <p:spPr>
          <a:xfrm>
            <a:off x="712922" y="391277"/>
            <a:ext cx="11112285" cy="4707666"/>
          </a:xfrm>
          <a:prstGeom prst="roundRect">
            <a:avLst/>
          </a:prstGeom>
          <a:solidFill>
            <a:srgbClr val="5B9BD5">
              <a:alpha val="0"/>
            </a:srgbClr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ligraph" pitchFamily="2" charset="0"/>
                <a:ea typeface="+mn-ea"/>
                <a:cs typeface="+mn-cs"/>
              </a:rPr>
              <a:t>Задания</a:t>
            </a:r>
            <a:r>
              <a:rPr kumimoji="0" lang="ru-RU" sz="40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ligraph" pitchFamily="2" charset="0"/>
                <a:ea typeface="+mn-ea"/>
                <a:cs typeface="+mn-cs"/>
              </a:rPr>
              <a:t> для дистанционного обучения (1неделя)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kern="0" baseline="0" dirty="0" smtClean="0">
                <a:solidFill>
                  <a:srgbClr val="0070C0"/>
                </a:solidFill>
                <a:latin typeface="Calligraph" pitchFamily="2" charset="0"/>
              </a:rPr>
              <a:t>Средняя</a:t>
            </a:r>
            <a:r>
              <a:rPr lang="ru-RU" sz="4000" kern="0" dirty="0" smtClean="0">
                <a:solidFill>
                  <a:srgbClr val="0070C0"/>
                </a:solidFill>
                <a:latin typeface="Calligraph" pitchFamily="2" charset="0"/>
              </a:rPr>
              <a:t> группа (4-5лет)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ligraph" pitchFamily="2" charset="0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D1763A3B-69DE-436C-B1BF-AF5101E82769}"/>
              </a:ext>
            </a:extLst>
          </p:cNvPr>
          <p:cNvSpPr/>
          <p:nvPr/>
        </p:nvSpPr>
        <p:spPr>
          <a:xfrm>
            <a:off x="7532176" y="5517397"/>
            <a:ext cx="4293031" cy="7749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gradFill flip="none" rotWithShape="1">
              <a:gsLst>
                <a:gs pos="0">
                  <a:srgbClr val="FF0000"/>
                </a:gs>
                <a:gs pos="74000">
                  <a:srgbClr val="5B9BD5">
                    <a:lumMod val="45000"/>
                    <a:lumOff val="55000"/>
                  </a:srgbClr>
                </a:gs>
                <a:gs pos="83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qua" pitchFamily="2" charset="0"/>
                <a:ea typeface="+mn-ea"/>
                <a:cs typeface="+mn-cs"/>
              </a:rPr>
              <a:t>Выполнил:</a:t>
            </a:r>
            <a:r>
              <a:rPr kumimoji="0" lang="ru-RU" sz="2000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qua" pitchFamily="2" charset="0"/>
                <a:ea typeface="+mn-ea"/>
                <a:cs typeface="+mn-cs"/>
              </a:rPr>
              <a:t> воспитатель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qua" pitchFamily="2" charset="0"/>
                <a:ea typeface="+mn-ea"/>
                <a:cs typeface="+mn-cs"/>
              </a:rPr>
              <a:t>Арапчаа</a:t>
            </a:r>
            <a:r>
              <a:rPr kumimoji="0" lang="ru-RU" sz="2000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qua" pitchFamily="2" charset="0"/>
                <a:ea typeface="+mn-ea"/>
                <a:cs typeface="+mn-cs"/>
              </a:rPr>
              <a:t> Я.В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ntiqu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2FD88AC2-36FC-463D-9D01-AAD304BF8496}"/>
              </a:ext>
            </a:extLst>
          </p:cNvPr>
          <p:cNvSpPr/>
          <p:nvPr/>
        </p:nvSpPr>
        <p:spPr>
          <a:xfrm>
            <a:off x="1658319" y="1"/>
            <a:ext cx="9810427" cy="4555066"/>
          </a:xfrm>
          <a:prstGeom prst="roundRect">
            <a:avLst/>
          </a:prstGeom>
          <a:solidFill>
            <a:srgbClr val="30ACEC">
              <a:alpha val="0"/>
            </a:srgb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48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</a:t>
            </a:r>
          </a:p>
          <a:p>
            <a:pPr>
              <a:defRPr/>
            </a:pPr>
            <a:r>
              <a:rPr lang="ru-RU" sz="4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4800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занятия:</a:t>
            </a:r>
          </a:p>
          <a:p>
            <a:pPr algn="ctr">
              <a:defRPr/>
            </a:pPr>
            <a:r>
              <a:rPr lang="ru-RU" sz="8000" kern="0" dirty="0" smtClean="0">
                <a:solidFill>
                  <a:srgbClr val="FF0000"/>
                </a:solidFill>
                <a:latin typeface="Arbat" pitchFamily="2" charset="0"/>
                <a:cs typeface="Times New Roman" panose="02020603050405020304" pitchFamily="18" charset="0"/>
              </a:rPr>
              <a:t>«Закрепление»</a:t>
            </a:r>
            <a:endParaRPr lang="ru-RU" sz="8000" kern="0" dirty="0">
              <a:solidFill>
                <a:srgbClr val="FF0000"/>
              </a:solidFill>
              <a:latin typeface="Arbat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9718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7EEB57D-1756-4E27-B785-97C933901E1C}"/>
              </a:ext>
            </a:extLst>
          </p:cNvPr>
          <p:cNvSpPr/>
          <p:nvPr/>
        </p:nvSpPr>
        <p:spPr>
          <a:xfrm>
            <a:off x="2929180" y="1131376"/>
            <a:ext cx="9051010" cy="3983065"/>
          </a:xfrm>
          <a:prstGeom prst="rect">
            <a:avLst/>
          </a:prstGeom>
          <a:solidFill>
            <a:srgbClr val="30ACEC">
              <a:alpha val="0"/>
            </a:srgb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indent="360000" algn="just">
              <a:spcBef>
                <a:spcPts val="600"/>
              </a:spcBef>
            </a:pPr>
            <a:r>
              <a:rPr lang="ru-RU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повторение полученных в течение года математических знаний и умений.</a:t>
            </a:r>
          </a:p>
          <a:p>
            <a:pPr indent="360000" algn="just">
              <a:spcBef>
                <a:spcPts val="600"/>
              </a:spcBef>
            </a:pPr>
            <a:r>
              <a:rPr lang="ru-RU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360000" algn="just">
              <a:spcBef>
                <a:spcPts val="600"/>
              </a:spcBef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умение представлять пространственные представления: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слева, справа, вверху, внизу, впереди, перед, за, между, рядом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60000" algn="just">
              <a:spcBef>
                <a:spcPts val="600"/>
              </a:spcBef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представления детей о частях суток, их характерных особенностях, последовательности (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утро, день, вечер, ночь)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60000" algn="just">
              <a:spcBef>
                <a:spcPts val="600"/>
              </a:spcBef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знания в счёте до пяти;</a:t>
            </a:r>
          </a:p>
          <a:p>
            <a:pPr indent="360000" algn="just">
              <a:spcBef>
                <a:spcPts val="600"/>
              </a:spcBef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представление о геометрических фигурах: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круг, квадрат, треугольник, прямоугольник, овал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spcBef>
                <a:spcPts val="600"/>
              </a:spcBef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память, мышление, речь.</a:t>
            </a:r>
          </a:p>
        </p:txBody>
      </p:sp>
    </p:spTree>
    <p:extLst>
      <p:ext uri="{BB962C8B-B14F-4D97-AF65-F5344CB8AC3E}">
        <p14:creationId xmlns:p14="http://schemas.microsoft.com/office/powerpoint/2010/main" val="285401660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44BB738-3C55-4F0D-86C9-5362A26B1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36" y="0"/>
            <a:ext cx="526126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8C6BC38-B857-4E55-8310-D75D06D70447}"/>
              </a:ext>
            </a:extLst>
          </p:cNvPr>
          <p:cNvSpPr/>
          <p:nvPr/>
        </p:nvSpPr>
        <p:spPr>
          <a:xfrm>
            <a:off x="1644073" y="-1071417"/>
            <a:ext cx="4673600" cy="54956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5200" baseline="-25000" dirty="0" smtClean="0">
              <a:solidFill>
                <a:srgbClr val="C00000"/>
              </a:solidFill>
              <a:latin typeface="Calligraph" pitchFamily="2" charset="0"/>
            </a:endParaRPr>
          </a:p>
          <a:p>
            <a:endParaRPr lang="ru-RU" sz="5200" baseline="-25000" dirty="0">
              <a:solidFill>
                <a:srgbClr val="C00000"/>
              </a:solidFill>
              <a:latin typeface="Calligraph" pitchFamily="2" charset="0"/>
            </a:endParaRPr>
          </a:p>
          <a:p>
            <a:endParaRPr lang="ru-RU" sz="5200" baseline="-25000" dirty="0" smtClean="0">
              <a:solidFill>
                <a:srgbClr val="C00000"/>
              </a:solidFill>
              <a:latin typeface="Calligraph" pitchFamily="2" charset="0"/>
            </a:endParaRPr>
          </a:p>
          <a:p>
            <a:r>
              <a:rPr lang="ru-RU" sz="4000" baseline="-25000" dirty="0" smtClean="0">
                <a:solidFill>
                  <a:srgbClr val="C00000"/>
                </a:solidFill>
                <a:latin typeface="Calligraph" pitchFamily="2" charset="0"/>
              </a:rPr>
              <a:t>Научите ребенка ориентироваться в пространстве листа, закрепите понятия «Лево-право», «вверх вниз»; развивайте внимание.</a:t>
            </a:r>
            <a:endParaRPr lang="ru-RU" sz="4000" baseline="-25000" dirty="0">
              <a:solidFill>
                <a:srgbClr val="C00000"/>
              </a:solidFill>
              <a:latin typeface="Calligraph" pitchFamily="2" charset="0"/>
            </a:endParaRPr>
          </a:p>
          <a:p>
            <a:r>
              <a:rPr lang="ru-RU" sz="4000" b="1" baseline="-25000" dirty="0" smtClean="0">
                <a:solidFill>
                  <a:schemeClr val="tx1"/>
                </a:solidFill>
                <a:latin typeface="Calligraph" pitchFamily="2" charset="0"/>
              </a:rPr>
              <a:t>Кто </a:t>
            </a:r>
            <a:r>
              <a:rPr lang="ru-RU" sz="4000" b="1" baseline="-25000" dirty="0">
                <a:solidFill>
                  <a:schemeClr val="tx1"/>
                </a:solidFill>
                <a:latin typeface="Calligraph" pitchFamily="2" charset="0"/>
              </a:rPr>
              <a:t>нарисован в правом верхнем углу листа, в правом нижнем, в левом верхнем, в левом нижнем, посередине листа?</a:t>
            </a:r>
          </a:p>
        </p:txBody>
      </p:sp>
    </p:spTree>
    <p:extLst>
      <p:ext uri="{BB962C8B-B14F-4D97-AF65-F5344CB8AC3E}">
        <p14:creationId xmlns:p14="http://schemas.microsoft.com/office/powerpoint/2010/main" val="353663856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A401497-9BD9-4860-9454-051DB3958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0"/>
            <a:ext cx="9596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81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A93C314-82ED-4D5A-B40D-1AF155617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37966"/>
          <a:stretch/>
        </p:blipFill>
        <p:spPr>
          <a:xfrm>
            <a:off x="5527560" y="1332855"/>
            <a:ext cx="6491661" cy="552514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1157E1F-831C-4183-965C-394378749B36}"/>
              </a:ext>
            </a:extLst>
          </p:cNvPr>
          <p:cNvSpPr/>
          <p:nvPr/>
        </p:nvSpPr>
        <p:spPr>
          <a:xfrm>
            <a:off x="172779" y="1108364"/>
            <a:ext cx="5276676" cy="20689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i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 </a:t>
            </a:r>
            <a:r>
              <a:rPr lang="ru-RU" sz="3200" i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посмотрите рисунки </a:t>
            </a:r>
            <a:endParaRPr lang="ru-RU" sz="3200" i="1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i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200" i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азовите с детьми части суток и задавайте им вопросы.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i="1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i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3200" i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наступает после утра? Какое время суток наступает, когда заканчивается день? </a:t>
            </a:r>
          </a:p>
          <a:p>
            <a:r>
              <a:rPr lang="ru-RU" sz="3200" i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наступает после </a:t>
            </a:r>
            <a:r>
              <a:rPr lang="ru-RU" sz="32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вечера? </a:t>
            </a:r>
          </a:p>
        </p:txBody>
      </p:sp>
    </p:spTree>
    <p:extLst>
      <p:ext uri="{BB962C8B-B14F-4D97-AF65-F5344CB8AC3E}">
        <p14:creationId xmlns:p14="http://schemas.microsoft.com/office/powerpoint/2010/main" val="394504775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6078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C7A7880-BA5F-4756-AA28-FB125B18F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4" y="175491"/>
            <a:ext cx="11647053" cy="65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2770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омната, зна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DC69D09-9F75-425D-8EC5-CE9C87EB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0"/>
            <a:ext cx="11877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236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0</TotalTime>
  <Words>210</Words>
  <Application>Microsoft Office PowerPoint</Application>
  <PresentationFormat>Произвольный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2020-04-23T01:01:53Z</dcterms:created>
  <dcterms:modified xsi:type="dcterms:W3CDTF">2021-05-11T03:49:27Z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