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61" r:id="rId3"/>
    <p:sldId id="314" r:id="rId4"/>
    <p:sldId id="287" r:id="rId5"/>
    <p:sldId id="315" r:id="rId6"/>
    <p:sldId id="258" r:id="rId7"/>
    <p:sldId id="335" r:id="rId8"/>
    <p:sldId id="284" r:id="rId9"/>
    <p:sldId id="259" r:id="rId10"/>
    <p:sldId id="260" r:id="rId11"/>
    <p:sldId id="271" r:id="rId12"/>
    <p:sldId id="273" r:id="rId13"/>
    <p:sldId id="274" r:id="rId14"/>
    <p:sldId id="276" r:id="rId15"/>
    <p:sldId id="292" r:id="rId16"/>
    <p:sldId id="295" r:id="rId17"/>
    <p:sldId id="308" r:id="rId18"/>
    <p:sldId id="309" r:id="rId19"/>
    <p:sldId id="325" r:id="rId20"/>
    <p:sldId id="326" r:id="rId21"/>
    <p:sldId id="329" r:id="rId22"/>
    <p:sldId id="327" r:id="rId23"/>
    <p:sldId id="331" r:id="rId24"/>
    <p:sldId id="330" r:id="rId25"/>
    <p:sldId id="336" r:id="rId26"/>
    <p:sldId id="337" r:id="rId27"/>
    <p:sldId id="338" r:id="rId28"/>
  </p:sldIdLst>
  <p:sldSz cx="6858000" cy="9144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9900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091" autoAdjust="0"/>
  </p:normalViewPr>
  <p:slideViewPr>
    <p:cSldViewPr>
      <p:cViewPr varScale="1">
        <p:scale>
          <a:sx n="50" d="100"/>
          <a:sy n="50" d="100"/>
        </p:scale>
        <p:origin x="-2316" y="-102"/>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713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285750" y="6471216"/>
            <a:ext cx="6343650" cy="1629833"/>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85750" y="5181600"/>
            <a:ext cx="6343650" cy="12192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fld id="{4A70714A-64C7-442F-AC4F-F7D65871655F}" type="datetimeFigureOut">
              <a:rPr lang="ru-RU" smtClean="0"/>
              <a:pPr>
                <a:defRPr/>
              </a:pPr>
              <a:t>31.10.2021</a:t>
            </a:fld>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6172200" y="8631936"/>
            <a:ext cx="569214" cy="329184"/>
          </a:xfrm>
        </p:spPr>
        <p:txBody>
          <a:bodyPr/>
          <a:lstStyle/>
          <a:p>
            <a:pPr>
              <a:defRPr/>
            </a:pPr>
            <a:fld id="{AD6588EF-B051-4AE9-8F7F-9E674057F83D}"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2FE5FAA-9138-4266-8EED-562B0C7F73EA}" type="datetimeFigureOut">
              <a:rPr lang="ru-RU" smtClean="0"/>
              <a:pPr>
                <a:defRPr/>
              </a:pPr>
              <a:t>31.10.2021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D10CEE0F-0F43-4232-94F4-C16D1A50E8E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143500" y="732369"/>
            <a:ext cx="1371600" cy="780203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42900" y="732369"/>
            <a:ext cx="4686300" cy="780203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36D6FC0-E852-42C4-9CC6-8CB5BDFF1D29}" type="datetimeFigureOut">
              <a:rPr lang="ru-RU" smtClean="0"/>
              <a:pPr>
                <a:defRPr/>
              </a:pPr>
              <a:t>31.10.2021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D873A48-BDC3-48CE-AA2E-B6B08375FD20}"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9879AB13-7DE2-42CC-833C-6E18248A4CD7}" type="datetimeFigureOut">
              <a:rPr lang="ru-RU" smtClean="0"/>
              <a:pPr>
                <a:defRPr/>
              </a:pPr>
              <a:t>31.10.2021</a:t>
            </a:fld>
            <a:endParaRPr lang="ru-RU"/>
          </a:p>
        </p:txBody>
      </p:sp>
      <p:sp>
        <p:nvSpPr>
          <p:cNvPr id="19" name="Нижний колонтитул 18"/>
          <p:cNvSpPr>
            <a:spLocks noGrp="1"/>
          </p:cNvSpPr>
          <p:nvPr>
            <p:ph type="ftr" sz="quarter" idx="11"/>
          </p:nvPr>
        </p:nvSpPr>
        <p:spPr>
          <a:xfrm>
            <a:off x="2686050" y="101601"/>
            <a:ext cx="2171700" cy="385233"/>
          </a:xfrm>
        </p:spPr>
        <p:txBody>
          <a:bodyPr/>
          <a:lstStyle/>
          <a:p>
            <a:pPr>
              <a:defRPr/>
            </a:pPr>
            <a:endParaRPr lang="ru-RU"/>
          </a:p>
        </p:txBody>
      </p:sp>
      <p:sp>
        <p:nvSpPr>
          <p:cNvPr id="16" name="Номер слайда 15"/>
          <p:cNvSpPr>
            <a:spLocks noGrp="1"/>
          </p:cNvSpPr>
          <p:nvPr>
            <p:ph type="sldNum" sz="quarter" idx="12"/>
          </p:nvPr>
        </p:nvSpPr>
        <p:spPr>
          <a:xfrm>
            <a:off x="6172200" y="8631936"/>
            <a:ext cx="569214" cy="329184"/>
          </a:xfrm>
        </p:spPr>
        <p:txBody>
          <a:bodyPr/>
          <a:lstStyle/>
          <a:p>
            <a:pPr>
              <a:defRPr/>
            </a:pPr>
            <a:fld id="{9A1E1FF8-88EB-4CE2-8D78-B535EE9B0716}"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459320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285750" y="2235200"/>
            <a:ext cx="6343650" cy="16256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fld id="{8158CC4F-E5D6-4349-931F-026C99C933A1}" type="datetimeFigureOut">
              <a:rPr lang="ru-RU" smtClean="0"/>
              <a:pPr>
                <a:defRPr/>
              </a:pPr>
              <a:t>31.10.2021</a:t>
            </a:fld>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91AD764D-79CB-47A1-BADD-792495998AF5}" type="slidenum">
              <a:rPr lang="ru-RU" smtClean="0"/>
              <a:pPr>
                <a:defRPr/>
              </a:pPr>
              <a:t>‹#›</a:t>
            </a:fld>
            <a:endParaRPr lang="ru-RU"/>
          </a:p>
        </p:txBody>
      </p:sp>
      <p:sp>
        <p:nvSpPr>
          <p:cNvPr id="8" name="Заголовок 7"/>
          <p:cNvSpPr>
            <a:spLocks noGrp="1"/>
          </p:cNvSpPr>
          <p:nvPr>
            <p:ph type="title"/>
          </p:nvPr>
        </p:nvSpPr>
        <p:spPr>
          <a:xfrm>
            <a:off x="135356" y="3929447"/>
            <a:ext cx="6515100" cy="1579767"/>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228600" y="2133600"/>
            <a:ext cx="31432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3486150" y="2133600"/>
            <a:ext cx="3257550" cy="62992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fld id="{F0A477AF-73D4-42D7-BB41-BCF603696AE9}" type="datetimeFigureOut">
              <a:rPr lang="ru-RU" smtClean="0"/>
              <a:pPr>
                <a:defRPr/>
              </a:pPr>
              <a:t>31.10.2021</a:t>
            </a:fld>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0E67FA06-7CAC-4321-A95A-0C17871916A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228600" y="7213600"/>
            <a:ext cx="6457950" cy="1176867"/>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11083" y="889000"/>
            <a:ext cx="3217917"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3483769" y="889000"/>
            <a:ext cx="3219181" cy="853016"/>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11083" y="1754717"/>
            <a:ext cx="3217917"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3486548" y="1754717"/>
            <a:ext cx="3216402" cy="5255684"/>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fld id="{33471FCA-18AC-431C-8A2A-2C61C4E48211}" type="datetimeFigureOut">
              <a:rPr lang="ru-RU" smtClean="0"/>
              <a:pPr>
                <a:defRPr/>
              </a:pPr>
              <a:t>31.10.2021</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6172200" y="8636000"/>
            <a:ext cx="571500" cy="329184"/>
          </a:xfrm>
        </p:spPr>
        <p:txBody>
          <a:bodyPr/>
          <a:lstStyle/>
          <a:p>
            <a:pPr>
              <a:defRPr/>
            </a:pPr>
            <a:fld id="{21C7EEEF-FAE8-4F84-9B09-E089AF80DC33}" type="slidenum">
              <a:rPr lang="ru-RU" smtClean="0"/>
              <a:pPr>
                <a:defRPr/>
              </a:pPr>
              <a:t>‹#›</a:t>
            </a:fld>
            <a:endParaRPr lang="ru-RU"/>
          </a:p>
        </p:txBody>
      </p:sp>
      <p:sp>
        <p:nvSpPr>
          <p:cNvPr id="11" name="Прямая соединительная линия 10"/>
          <p:cNvSpPr>
            <a:spLocks noChangeShapeType="1"/>
          </p:cNvSpPr>
          <p:nvPr/>
        </p:nvSpPr>
        <p:spPr bwMode="auto">
          <a:xfrm>
            <a:off x="385762" y="8026401"/>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226314" y="609600"/>
            <a:ext cx="6515100" cy="1121664"/>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fld id="{09DFC58F-614E-48A2-BBDD-9B493ADF3083}" type="datetimeFigureOut">
              <a:rPr lang="ru-RU" smtClean="0"/>
              <a:pPr>
                <a:defRPr/>
              </a:pPr>
              <a:t>31.10.2021</a:t>
            </a:fld>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246FC92-AF44-4CB6-A660-AB73334F1170}"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16CE7582-2E41-455F-9050-8073704C75CB}" type="datetimeFigureOut">
              <a:rPr lang="ru-RU" smtClean="0"/>
              <a:pPr>
                <a:defRPr/>
              </a:pPr>
              <a:t>31.10.2021</a:t>
            </a:fld>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5AD6FE6-AA19-4280-976B-578DB8D667C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385762" y="7798823"/>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342900" y="7315200"/>
            <a:ext cx="6343650" cy="694267"/>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342900" y="812800"/>
            <a:ext cx="2256235" cy="64008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2681287" y="812800"/>
            <a:ext cx="4005263" cy="64008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fld id="{A82260FE-72DD-448E-A375-FE7A4B4133B8}" type="datetimeFigureOut">
              <a:rPr lang="ru-RU" smtClean="0"/>
              <a:pPr>
                <a:defRPr/>
              </a:pPr>
              <a:t>31.10.2021</a:t>
            </a:fld>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2142D13E-0A95-4C4B-826D-8E6073B89DE5}"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2628900" y="822179"/>
            <a:ext cx="3771900" cy="48768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fld id="{8E65A656-4A58-4AAC-AB97-9ED9B4545DCC}" type="datetimeFigureOut">
              <a:rPr lang="ru-RU" smtClean="0"/>
              <a:pPr>
                <a:defRPr/>
              </a:pPr>
              <a:t>31.10.2021</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260AE5C6-CF77-43E2-AB5D-BF28A847C595}" type="slidenum">
              <a:rPr lang="ru-RU" smtClean="0"/>
              <a:pPr>
                <a:defRPr/>
              </a:pPr>
              <a:t>‹#›</a:t>
            </a:fld>
            <a:endParaRPr lang="ru-RU"/>
          </a:p>
        </p:txBody>
      </p:sp>
      <p:sp>
        <p:nvSpPr>
          <p:cNvPr id="17" name="Заголовок 16"/>
          <p:cNvSpPr>
            <a:spLocks noGrp="1"/>
          </p:cNvSpPr>
          <p:nvPr>
            <p:ph type="title"/>
          </p:nvPr>
        </p:nvSpPr>
        <p:spPr>
          <a:xfrm>
            <a:off x="285750" y="6658347"/>
            <a:ext cx="4400550" cy="696384"/>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285750" y="7377624"/>
            <a:ext cx="4400550" cy="1024467"/>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228600" y="2072217"/>
            <a:ext cx="6515100" cy="6034617"/>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4857750" y="101601"/>
            <a:ext cx="1885950" cy="385233"/>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9CCAFAA2-7C26-44C6-8B79-125E7ADDDA9B}" type="datetimeFigureOut">
              <a:rPr lang="ru-RU" smtClean="0"/>
              <a:pPr>
                <a:defRPr/>
              </a:pPr>
              <a:t>31.10.2021</a:t>
            </a:fld>
            <a:endParaRPr lang="ru-RU"/>
          </a:p>
        </p:txBody>
      </p:sp>
      <p:sp>
        <p:nvSpPr>
          <p:cNvPr id="28" name="Нижний колонтитул 27"/>
          <p:cNvSpPr>
            <a:spLocks noGrp="1"/>
          </p:cNvSpPr>
          <p:nvPr>
            <p:ph type="ftr" sz="quarter" idx="3"/>
          </p:nvPr>
        </p:nvSpPr>
        <p:spPr>
          <a:xfrm>
            <a:off x="2343150" y="101601"/>
            <a:ext cx="2514600" cy="385233"/>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6172200" y="8636001"/>
            <a:ext cx="571500" cy="325967"/>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6144279-EF7B-4AB2-8017-B2F4C2335602}" type="slidenum">
              <a:rPr lang="ru-RU" smtClean="0"/>
              <a:pPr>
                <a:defRPr/>
              </a:pPr>
              <a:t>‹#›</a:t>
            </a:fld>
            <a:endParaRPr lang="ru-RU"/>
          </a:p>
        </p:txBody>
      </p:sp>
      <p:sp>
        <p:nvSpPr>
          <p:cNvPr id="10" name="Заголовок 9"/>
          <p:cNvSpPr>
            <a:spLocks noGrp="1"/>
          </p:cNvSpPr>
          <p:nvPr>
            <p:ph type="title"/>
          </p:nvPr>
        </p:nvSpPr>
        <p:spPr>
          <a:xfrm>
            <a:off x="228600" y="609600"/>
            <a:ext cx="6515100" cy="11176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385762" y="1401198"/>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385762" y="1410649"/>
            <a:ext cx="6472238" cy="3175"/>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50" y="-679451"/>
            <a:ext cx="6877050" cy="9823451"/>
          </a:xfrm>
          <a:prstGeom prst="rect">
            <a:avLst/>
          </a:prstGeom>
          <a:noFill/>
          <a:ln w="9525">
            <a:noFill/>
            <a:miter lim="800000"/>
            <a:headEnd/>
            <a:tailEnd/>
          </a:ln>
        </p:spPr>
      </p:pic>
      <p:pic>
        <p:nvPicPr>
          <p:cNvPr id="4" name="Прямоугольник 3"/>
          <p:cNvPicPr>
            <a:picLocks noChangeArrowheads="1"/>
          </p:cNvPicPr>
          <p:nvPr/>
        </p:nvPicPr>
        <p:blipFill>
          <a:blip r:embed="rId3" cstate="print"/>
          <a:srcRect/>
          <a:stretch>
            <a:fillRect/>
          </a:stretch>
        </p:blipFill>
        <p:spPr bwMode="auto">
          <a:xfrm>
            <a:off x="785795" y="3000365"/>
            <a:ext cx="5519757" cy="1785951"/>
          </a:xfrm>
          <a:prstGeom prst="rect">
            <a:avLst/>
          </a:prstGeom>
          <a:noFill/>
          <a:ln w="9525">
            <a:noFill/>
            <a:miter lim="800000"/>
            <a:headEnd/>
            <a:tailEnd/>
          </a:ln>
        </p:spPr>
      </p:pic>
      <p:sp>
        <p:nvSpPr>
          <p:cNvPr id="13315" name="Rectangle 3"/>
          <p:cNvSpPr>
            <a:spLocks noChangeArrowheads="1"/>
          </p:cNvSpPr>
          <p:nvPr/>
        </p:nvSpPr>
        <p:spPr bwMode="auto">
          <a:xfrm>
            <a:off x="620713" y="1490665"/>
            <a:ext cx="5276850" cy="1200329"/>
          </a:xfrm>
          <a:prstGeom prst="rect">
            <a:avLst/>
          </a:prstGeom>
          <a:noFill/>
          <a:ln w="9525">
            <a:noFill/>
            <a:miter lim="800000"/>
            <a:headEnd/>
            <a:tailEnd/>
          </a:ln>
        </p:spPr>
        <p:txBody>
          <a:bodyPr anchor="ctr">
            <a:spAutoFit/>
          </a:bodyPr>
          <a:lstStyle/>
          <a:p>
            <a:pPr algn="ctr"/>
            <a:endParaRPr lang="en-US" b="1" dirty="0"/>
          </a:p>
          <a:p>
            <a:pPr algn="ctr"/>
            <a:endParaRPr lang="en-US" b="1" dirty="0"/>
          </a:p>
          <a:p>
            <a:pPr algn="ctr"/>
            <a:endParaRPr lang="ru-RU" dirty="0"/>
          </a:p>
          <a:p>
            <a:pPr algn="ctr"/>
            <a:endParaRPr lang="ru-RU" dirty="0"/>
          </a:p>
        </p:txBody>
      </p:sp>
      <p:sp>
        <p:nvSpPr>
          <p:cNvPr id="7" name="Прямоугольник 6"/>
          <p:cNvSpPr/>
          <p:nvPr/>
        </p:nvSpPr>
        <p:spPr>
          <a:xfrm>
            <a:off x="0" y="1"/>
            <a:ext cx="6858000" cy="4708981"/>
          </a:xfrm>
          <a:prstGeom prst="rect">
            <a:avLst/>
          </a:prstGeom>
        </p:spPr>
        <p:txBody>
          <a:bodyPr wrap="square">
            <a:spAutoFit/>
          </a:bodyPr>
          <a:lstStyle/>
          <a:p>
            <a:pPr algn="ctr">
              <a:lnSpc>
                <a:spcPct val="100000"/>
              </a:lnSpc>
            </a:pPr>
            <a:endParaRPr lang="ru-RU" sz="2400" spc="-1" dirty="0" smtClean="0">
              <a:solidFill>
                <a:srgbClr val="000000"/>
              </a:solidFill>
              <a:uFill>
                <a:solidFill>
                  <a:srgbClr val="FFFFFF"/>
                </a:solidFill>
              </a:uFill>
              <a:latin typeface="Calibri"/>
            </a:endParaRPr>
          </a:p>
          <a:p>
            <a:pPr algn="ctr">
              <a:lnSpc>
                <a:spcPct val="100000"/>
              </a:lnSpc>
            </a:pPr>
            <a:r>
              <a:rPr lang="ru-RU" sz="2400" spc="-1" dirty="0" smtClean="0">
                <a:solidFill>
                  <a:srgbClr val="000000"/>
                </a:solidFill>
                <a:uFill>
                  <a:solidFill>
                    <a:srgbClr val="FFFFFF"/>
                  </a:solidFill>
                </a:uFill>
                <a:latin typeface="Calibri"/>
              </a:rPr>
              <a:t>МБДОУ </a:t>
            </a:r>
            <a:r>
              <a:rPr lang="ru-RU" sz="2400" spc="-1" dirty="0" err="1" smtClean="0">
                <a:solidFill>
                  <a:srgbClr val="000000"/>
                </a:solidFill>
                <a:uFill>
                  <a:solidFill>
                    <a:srgbClr val="FFFFFF"/>
                  </a:solidFill>
                </a:uFill>
                <a:latin typeface="Calibri"/>
              </a:rPr>
              <a:t>д</a:t>
            </a:r>
            <a:r>
              <a:rPr lang="ru-RU" sz="2400" spc="-1" dirty="0" smtClean="0">
                <a:solidFill>
                  <a:srgbClr val="000000"/>
                </a:solidFill>
                <a:uFill>
                  <a:solidFill>
                    <a:srgbClr val="FFFFFF"/>
                  </a:solidFill>
                </a:uFill>
                <a:latin typeface="Calibri"/>
              </a:rPr>
              <a:t>/с № 5»Родничок» </a:t>
            </a:r>
          </a:p>
          <a:p>
            <a:pPr algn="ctr">
              <a:lnSpc>
                <a:spcPct val="100000"/>
              </a:lnSpc>
            </a:pPr>
            <a:r>
              <a:rPr lang="ru-RU" sz="2400" spc="-1" dirty="0" smtClean="0">
                <a:solidFill>
                  <a:srgbClr val="000000"/>
                </a:solidFill>
                <a:uFill>
                  <a:solidFill>
                    <a:srgbClr val="FFFFFF"/>
                  </a:solidFill>
                </a:uFill>
                <a:latin typeface="Calibri"/>
              </a:rPr>
              <a:t>комбинированного вида с. Сарыг-Сеп
</a:t>
            </a:r>
          </a:p>
          <a:p>
            <a:pPr algn="ctr">
              <a:lnSpc>
                <a:spcPct val="100000"/>
              </a:lnSpc>
            </a:pPr>
            <a:r>
              <a:rPr lang="ru-RU" sz="2400" spc="-1" dirty="0" smtClean="0">
                <a:solidFill>
                  <a:srgbClr val="000000"/>
                </a:solidFill>
                <a:uFill>
                  <a:solidFill>
                    <a:srgbClr val="FFFFFF"/>
                  </a:solidFill>
                </a:uFill>
                <a:latin typeface="Calibri"/>
              </a:rPr>
              <a:t>
</a:t>
            </a:r>
            <a:r>
              <a:rPr lang="ru-RU" sz="2800" b="1" spc="-1" dirty="0" smtClean="0">
                <a:solidFill>
                  <a:srgbClr val="000000"/>
                </a:solidFill>
                <a:uFill>
                  <a:solidFill>
                    <a:srgbClr val="FFFFFF"/>
                  </a:solidFill>
                </a:uFill>
                <a:latin typeface="Calibri"/>
              </a:rPr>
              <a:t>Дистанционное обучение </a:t>
            </a:r>
          </a:p>
          <a:p>
            <a:pPr algn="ctr">
              <a:lnSpc>
                <a:spcPct val="100000"/>
              </a:lnSpc>
            </a:pPr>
            <a:r>
              <a:rPr lang="ru-RU" sz="2800" spc="-1" dirty="0" smtClean="0">
                <a:solidFill>
                  <a:srgbClr val="000000"/>
                </a:solidFill>
                <a:uFill>
                  <a:solidFill>
                    <a:srgbClr val="FFFFFF"/>
                  </a:solidFill>
                </a:uFill>
                <a:latin typeface="Calibri"/>
              </a:rPr>
              <a:t>2 неделя (с 1 по 07 ноября 2021г.)</a:t>
            </a:r>
          </a:p>
          <a:p>
            <a:pPr algn="ctr">
              <a:lnSpc>
                <a:spcPct val="100000"/>
              </a:lnSpc>
            </a:pPr>
            <a:r>
              <a:rPr lang="ru-RU" sz="2800" b="1" spc="-1" dirty="0" smtClean="0">
                <a:solidFill>
                  <a:srgbClr val="000000"/>
                </a:solidFill>
                <a:uFill>
                  <a:solidFill>
                    <a:srgbClr val="FFFFFF"/>
                  </a:solidFill>
                </a:uFill>
                <a:latin typeface="Calibri"/>
              </a:rPr>
              <a:t>2 группа раннего возраста</a:t>
            </a:r>
          </a:p>
          <a:p>
            <a:pPr algn="ctr">
              <a:lnSpc>
                <a:spcPct val="100000"/>
              </a:lnSpc>
            </a:pPr>
            <a:endParaRPr lang="ru-RU" sz="2400" b="1" spc="-1" dirty="0" smtClean="0">
              <a:solidFill>
                <a:srgbClr val="000000"/>
              </a:solidFill>
              <a:uFill>
                <a:solidFill>
                  <a:srgbClr val="FFFFFF"/>
                </a:solidFill>
              </a:uFill>
              <a:latin typeface="Calibri"/>
            </a:endParaRPr>
          </a:p>
          <a:p>
            <a:pPr algn="ctr">
              <a:lnSpc>
                <a:spcPct val="100000"/>
              </a:lnSpc>
            </a:pPr>
            <a:endParaRPr lang="ru-RU" sz="2400" b="1" spc="-1" dirty="0" smtClean="0">
              <a:solidFill>
                <a:srgbClr val="000000"/>
              </a:solidFill>
              <a:uFill>
                <a:solidFill>
                  <a:srgbClr val="FFFFFF"/>
                </a:solidFill>
              </a:uFill>
              <a:latin typeface="Calibri"/>
            </a:endParaRPr>
          </a:p>
          <a:p>
            <a:pPr algn="ctr">
              <a:lnSpc>
                <a:spcPct val="100000"/>
              </a:lnSpc>
            </a:pPr>
            <a:endParaRPr lang="ru-RU" sz="2400" b="1" spc="-1" dirty="0" smtClean="0">
              <a:solidFill>
                <a:srgbClr val="000000"/>
              </a:solidFill>
              <a:uFill>
                <a:solidFill>
                  <a:srgbClr val="FFFFFF"/>
                </a:solidFill>
              </a:uFill>
              <a:latin typeface="Calibri"/>
            </a:endParaRPr>
          </a:p>
          <a:p>
            <a:pPr algn="ctr">
              <a:lnSpc>
                <a:spcPct val="100000"/>
              </a:lnSpc>
            </a:pPr>
            <a:endParaRPr lang="ru-RU" sz="2400" dirty="0"/>
          </a:p>
        </p:txBody>
      </p:sp>
      <p:sp>
        <p:nvSpPr>
          <p:cNvPr id="9" name="Прямоугольник 8"/>
          <p:cNvSpPr/>
          <p:nvPr/>
        </p:nvSpPr>
        <p:spPr>
          <a:xfrm>
            <a:off x="642918" y="4857752"/>
            <a:ext cx="5715040" cy="2123658"/>
          </a:xfrm>
          <a:prstGeom prst="rect">
            <a:avLst/>
          </a:prstGeom>
        </p:spPr>
        <p:txBody>
          <a:bodyPr wrap="square">
            <a:spAutoFit/>
          </a:bodyPr>
          <a:lstStyle/>
          <a:p>
            <a:pPr algn="ctr"/>
            <a:r>
              <a:rPr lang="ru-RU" sz="2400" dirty="0" smtClean="0"/>
              <a:t>Практикум для родителей:</a:t>
            </a:r>
          </a:p>
          <a:p>
            <a:pPr algn="ctr"/>
            <a:r>
              <a:rPr lang="ru-RU" sz="2400" dirty="0" smtClean="0"/>
              <a:t> «Порисуем вместе!»</a:t>
            </a:r>
          </a:p>
          <a:p>
            <a:pPr algn="ctr"/>
            <a:r>
              <a:rPr lang="ru-RU" sz="2400" dirty="0" smtClean="0"/>
              <a:t>( Нетрадиционные техники рисования)</a:t>
            </a:r>
          </a:p>
          <a:p>
            <a:endParaRPr lang="ru-RU" sz="2000" dirty="0" smtClean="0"/>
          </a:p>
          <a:p>
            <a:endParaRPr lang="ru-RU" sz="2000" dirty="0" smtClean="0"/>
          </a:p>
          <a:p>
            <a:pPr algn="ctr"/>
            <a:r>
              <a:rPr lang="ru-RU" sz="2000" dirty="0" smtClean="0"/>
              <a:t>Выполнила: </a:t>
            </a:r>
            <a:r>
              <a:rPr lang="ru-RU" sz="2000" dirty="0" err="1" smtClean="0"/>
              <a:t>Кончук</a:t>
            </a:r>
            <a:r>
              <a:rPr lang="ru-RU" sz="2000" dirty="0" smtClean="0"/>
              <a:t> А.Я</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33375" y="900114"/>
            <a:ext cx="6172200" cy="6835775"/>
          </a:xfrm>
        </p:spPr>
        <p:txBody>
          <a:bodyPr>
            <a:normAutofit fontScale="92500"/>
          </a:bodyPr>
          <a:lstStyle/>
          <a:p>
            <a:pPr marL="0" indent="358775" eaLnBrk="1" hangingPunct="1"/>
            <a:r>
              <a:rPr lang="ru-RU" sz="2400" smtClean="0">
                <a:solidFill>
                  <a:schemeClr val="hlink"/>
                </a:solidFill>
              </a:rPr>
              <a:t>Такие нехитрые творческие упражнения особенно важны для детей, так как они ненавязчиво стимулируют полноценное развитие рук. Эта, на первый взгляд, не слишком аккуратная и откровенно грязная работа на больших листах служит прекрасным средством для расслабления и релаксации, раскрепощает ребенка, избавляет его от страха что-то испортить или запачкаться, дает ребёнку необходимую творческую смелость, от отсутствия которой часто страдают маленькие художники. </a:t>
            </a:r>
          </a:p>
          <a:p>
            <a:pPr marL="0" indent="358775" eaLnBrk="1" hangingPunct="1"/>
            <a:r>
              <a:rPr lang="ru-RU" sz="2400" smtClean="0">
                <a:solidFill>
                  <a:schemeClr val="hlink"/>
                </a:solidFill>
              </a:rPr>
              <a:t>     Рисуя своими ладошками, дети развивают свою фантазию и абстрактное мышление. Эти игры рассчитаны на совместную деятельность взрослого и ребенка. Сегодня, мы с вами обсудим некоторые техники нетрадиционного рисования. А так же попробуем увидеть и узнать, как превратить силуэт ладошки в изображение предметов, людей или животных.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lstStyle/>
          <a:p>
            <a:pPr marL="0" indent="358775" eaLnBrk="1" hangingPunct="1">
              <a:lnSpc>
                <a:spcPct val="110000"/>
              </a:lnSpc>
              <a:spcBef>
                <a:spcPct val="0"/>
              </a:spcBef>
              <a:buFont typeface="Arial" charset="0"/>
              <a:buNone/>
            </a:pPr>
            <a:endParaRPr lang="ru-RU" sz="2700" dirty="0" smtClean="0"/>
          </a:p>
          <a:p>
            <a:pPr marL="0" indent="358775" algn="just" eaLnBrk="1" hangingPunct="1">
              <a:lnSpc>
                <a:spcPct val="110000"/>
              </a:lnSpc>
              <a:spcBef>
                <a:spcPct val="0"/>
              </a:spcBef>
              <a:buFont typeface="Arial" charset="0"/>
              <a:buNone/>
            </a:pPr>
            <a:endParaRPr lang="ru-RU" sz="2700" dirty="0" smtClean="0"/>
          </a:p>
        </p:txBody>
      </p:sp>
      <p:pic>
        <p:nvPicPr>
          <p:cNvPr id="4" name="Рисунок 3" descr="сов6.jpg"/>
          <p:cNvPicPr>
            <a:picLocks noChangeAspect="1"/>
          </p:cNvPicPr>
          <p:nvPr/>
        </p:nvPicPr>
        <p:blipFill>
          <a:blip r:embed="rId3"/>
          <a:stretch>
            <a:fillRect/>
          </a:stretch>
        </p:blipFill>
        <p:spPr>
          <a:xfrm>
            <a:off x="1" y="1"/>
            <a:ext cx="6857999" cy="9858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9526" y="-36512"/>
            <a:ext cx="6875463" cy="9823451"/>
          </a:xfrm>
          <a:prstGeom prst="rect">
            <a:avLst/>
          </a:prstGeom>
          <a:noFill/>
          <a:ln w="9525">
            <a:noFill/>
            <a:miter lim="800000"/>
            <a:headEnd/>
            <a:tailEnd/>
          </a:ln>
        </p:spPr>
      </p:pic>
      <p:pic>
        <p:nvPicPr>
          <p:cNvPr id="2052" name="Picture 4" descr="G:\надежда ивановна\S6002481.JPG"/>
          <p:cNvPicPr>
            <a:picLocks noChangeAspect="1" noChangeArrowheads="1"/>
          </p:cNvPicPr>
          <p:nvPr/>
        </p:nvPicPr>
        <p:blipFill>
          <a:blip r:embed="rId3" cstate="print"/>
          <a:srcRect/>
          <a:stretch>
            <a:fillRect/>
          </a:stretch>
        </p:blipFill>
        <p:spPr bwMode="auto">
          <a:xfrm rot="-604200">
            <a:off x="333376" y="2268539"/>
            <a:ext cx="2951163" cy="2212975"/>
          </a:xfrm>
          <a:prstGeom prst="rect">
            <a:avLst/>
          </a:prstGeom>
          <a:noFill/>
          <a:ln w="9525">
            <a:noFill/>
            <a:miter lim="800000"/>
            <a:headEnd/>
            <a:tailEnd/>
          </a:ln>
        </p:spPr>
      </p:pic>
      <p:pic>
        <p:nvPicPr>
          <p:cNvPr id="2053" name="Picture 5" descr="G:\надежда ивановна\S6002487.JPG"/>
          <p:cNvPicPr>
            <a:picLocks noChangeAspect="1" noChangeArrowheads="1"/>
          </p:cNvPicPr>
          <p:nvPr/>
        </p:nvPicPr>
        <p:blipFill>
          <a:blip r:embed="rId4" cstate="print"/>
          <a:srcRect/>
          <a:stretch>
            <a:fillRect/>
          </a:stretch>
        </p:blipFill>
        <p:spPr bwMode="auto">
          <a:xfrm rot="954777">
            <a:off x="3573464" y="2051050"/>
            <a:ext cx="3022600" cy="2266951"/>
          </a:xfrm>
          <a:prstGeom prst="rect">
            <a:avLst/>
          </a:prstGeom>
          <a:noFill/>
          <a:ln w="9525">
            <a:noFill/>
            <a:miter lim="800000"/>
            <a:headEnd/>
            <a:tailEnd/>
          </a:ln>
        </p:spPr>
      </p:pic>
      <p:sp>
        <p:nvSpPr>
          <p:cNvPr id="3" name="Объект 2"/>
          <p:cNvSpPr>
            <a:spLocks/>
          </p:cNvSpPr>
          <p:nvPr/>
        </p:nvSpPr>
        <p:spPr bwMode="auto">
          <a:xfrm>
            <a:off x="404813" y="4067177"/>
            <a:ext cx="6172200" cy="6835775"/>
          </a:xfrm>
          <a:prstGeom prst="rect">
            <a:avLst/>
          </a:prstGeom>
          <a:noFill/>
          <a:ln w="9525">
            <a:noFill/>
            <a:miter lim="800000"/>
            <a:headEnd/>
            <a:tailEnd/>
          </a:ln>
        </p:spPr>
        <p:txBody>
          <a:bodyPr/>
          <a:lstStyle/>
          <a:p>
            <a:pPr indent="358775">
              <a:buFont typeface="Arial" charset="0"/>
              <a:buNone/>
            </a:pPr>
            <a:r>
              <a:rPr lang="ru-RU" sz="2700" b="1" i="1">
                <a:solidFill>
                  <a:schemeClr val="hlink"/>
                </a:solidFill>
                <a:latin typeface="Calibri" pitchFamily="34" charset="0"/>
              </a:rPr>
              <a:t>Материалы:</a:t>
            </a:r>
            <a:r>
              <a:rPr lang="ru-RU" sz="2700">
                <a:solidFill>
                  <a:schemeClr val="hlink"/>
                </a:solidFill>
                <a:latin typeface="Calibri" pitchFamily="34" charset="0"/>
              </a:rPr>
              <a:t> жесткая кисть, гуашь, бумага любого цвета и формата либо вырезанный силуэт пушистого или колючего животного.</a:t>
            </a:r>
          </a:p>
          <a:p>
            <a:pPr indent="358775">
              <a:buFont typeface="Arial" charset="0"/>
              <a:buNone/>
            </a:pPr>
            <a:r>
              <a:rPr lang="ru-RU" sz="2700" b="1" i="1">
                <a:solidFill>
                  <a:schemeClr val="hlink"/>
                </a:solidFill>
                <a:latin typeface="Calibri" pitchFamily="34" charset="0"/>
              </a:rPr>
              <a:t>Способ получения изображения: </a:t>
            </a:r>
            <a:r>
              <a:rPr lang="ru-RU" sz="2700">
                <a:solidFill>
                  <a:schemeClr val="hlink"/>
                </a:solidFill>
                <a:latin typeface="Calibri" pitchFamily="34" charset="0"/>
              </a:rPr>
              <a:t>ребенок опускает в гуашь кисть и ударяет ею по бумаге, держа вертикально. При работе кисть в воду не опускается. Таким образом заполняется весь лист, контур или шаблон. Получается имитация фактурности пушистой или колючей поверхности.</a:t>
            </a:r>
          </a:p>
          <a:p>
            <a:pPr indent="358775">
              <a:buFont typeface="Arial" charset="0"/>
              <a:buNone/>
            </a:pPr>
            <a:endParaRPr lang="ru-RU" sz="2700">
              <a:solidFill>
                <a:schemeClr val="hlink"/>
              </a:solidFill>
              <a:latin typeface="Calibri" pitchFamily="34" charset="0"/>
            </a:endParaRPr>
          </a:p>
        </p:txBody>
      </p:sp>
      <p:sp>
        <p:nvSpPr>
          <p:cNvPr id="25605" name="Rectangle 8"/>
          <p:cNvSpPr>
            <a:spLocks noChangeArrowheads="1"/>
          </p:cNvSpPr>
          <p:nvPr/>
        </p:nvSpPr>
        <p:spPr bwMode="auto">
          <a:xfrm>
            <a:off x="1" y="1258889"/>
            <a:ext cx="6597650" cy="954107"/>
          </a:xfrm>
          <a:prstGeom prst="rect">
            <a:avLst/>
          </a:prstGeom>
          <a:noFill/>
          <a:ln w="9525">
            <a:noFill/>
            <a:miter lim="800000"/>
            <a:headEnd/>
            <a:tailEnd/>
          </a:ln>
        </p:spPr>
        <p:txBody>
          <a:bodyPr>
            <a:spAutoFit/>
          </a:bodyPr>
          <a:lstStyle/>
          <a:p>
            <a:pPr algn="ctr"/>
            <a:r>
              <a:rPr lang="ru-RU" sz="2800" b="1">
                <a:solidFill>
                  <a:schemeClr val="tx2"/>
                </a:solidFill>
              </a:rPr>
              <a:t>Тычок жесткой полусухой кистью</a:t>
            </a:r>
          </a:p>
          <a:p>
            <a:pPr algn="ctr"/>
            <a:r>
              <a:rPr lang="ru-RU" sz="2800" b="1" i="1">
                <a:solidFill>
                  <a:schemeClr val="hlink"/>
                </a:solidFill>
              </a:rPr>
              <a:t>Возраст:</a:t>
            </a:r>
            <a:r>
              <a:rPr lang="ru-RU" sz="2800" b="1">
                <a:solidFill>
                  <a:schemeClr val="hlink"/>
                </a:solidFill>
              </a:rPr>
              <a:t> любой</a:t>
            </a:r>
            <a:r>
              <a:rPr lang="ru-RU" sz="2800">
                <a:solidFill>
                  <a:schemeClr val="hlink"/>
                </a:solidFill>
              </a:rPr>
              <a:t>.</a:t>
            </a:r>
          </a:p>
        </p:txBody>
      </p:sp>
      <p:pic>
        <p:nvPicPr>
          <p:cNvPr id="2" name="Прямоугольник 1"/>
          <p:cNvPicPr>
            <a:picLocks noChangeArrowheads="1"/>
          </p:cNvPicPr>
          <p:nvPr/>
        </p:nvPicPr>
        <p:blipFill>
          <a:blip r:embed="rId5" cstate="print"/>
          <a:srcRect/>
          <a:stretch>
            <a:fillRect/>
          </a:stretch>
        </p:blipFill>
        <p:spPr bwMode="auto">
          <a:xfrm>
            <a:off x="476250" y="-180974"/>
            <a:ext cx="5545138" cy="1476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80">
                                          <p:stCondLst>
                                            <p:cond delay="0"/>
                                          </p:stCondLst>
                                        </p:cTn>
                                        <p:tgtEl>
                                          <p:spTgt spid="2052"/>
                                        </p:tgtEl>
                                      </p:cBhvr>
                                    </p:animEffect>
                                    <p:anim calcmode="lin" valueType="num">
                                      <p:cBhvr>
                                        <p:cTn id="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2"/>
                                        </p:tgtEl>
                                      </p:cBhvr>
                                      <p:to x="100000" y="60000"/>
                                    </p:animScale>
                                    <p:animScale>
                                      <p:cBhvr>
                                        <p:cTn id="14" dur="166" decel="50000">
                                          <p:stCondLst>
                                            <p:cond delay="676"/>
                                          </p:stCondLst>
                                        </p:cTn>
                                        <p:tgtEl>
                                          <p:spTgt spid="2052"/>
                                        </p:tgtEl>
                                      </p:cBhvr>
                                      <p:to x="100000" y="100000"/>
                                    </p:animScale>
                                    <p:animScale>
                                      <p:cBhvr>
                                        <p:cTn id="15" dur="26">
                                          <p:stCondLst>
                                            <p:cond delay="1312"/>
                                          </p:stCondLst>
                                        </p:cTn>
                                        <p:tgtEl>
                                          <p:spTgt spid="2052"/>
                                        </p:tgtEl>
                                      </p:cBhvr>
                                      <p:to x="100000" y="80000"/>
                                    </p:animScale>
                                    <p:animScale>
                                      <p:cBhvr>
                                        <p:cTn id="16" dur="166" decel="50000">
                                          <p:stCondLst>
                                            <p:cond delay="1338"/>
                                          </p:stCondLst>
                                        </p:cTn>
                                        <p:tgtEl>
                                          <p:spTgt spid="2052"/>
                                        </p:tgtEl>
                                      </p:cBhvr>
                                      <p:to x="100000" y="100000"/>
                                    </p:animScale>
                                    <p:animScale>
                                      <p:cBhvr>
                                        <p:cTn id="17" dur="26">
                                          <p:stCondLst>
                                            <p:cond delay="1642"/>
                                          </p:stCondLst>
                                        </p:cTn>
                                        <p:tgtEl>
                                          <p:spTgt spid="2052"/>
                                        </p:tgtEl>
                                      </p:cBhvr>
                                      <p:to x="100000" y="90000"/>
                                    </p:animScale>
                                    <p:animScale>
                                      <p:cBhvr>
                                        <p:cTn id="18" dur="166" decel="50000">
                                          <p:stCondLst>
                                            <p:cond delay="1668"/>
                                          </p:stCondLst>
                                        </p:cTn>
                                        <p:tgtEl>
                                          <p:spTgt spid="2052"/>
                                        </p:tgtEl>
                                      </p:cBhvr>
                                      <p:to x="100000" y="100000"/>
                                    </p:animScale>
                                    <p:animScale>
                                      <p:cBhvr>
                                        <p:cTn id="19" dur="26">
                                          <p:stCondLst>
                                            <p:cond delay="1808"/>
                                          </p:stCondLst>
                                        </p:cTn>
                                        <p:tgtEl>
                                          <p:spTgt spid="2052"/>
                                        </p:tgtEl>
                                      </p:cBhvr>
                                      <p:to x="100000" y="95000"/>
                                    </p:animScale>
                                    <p:animScale>
                                      <p:cBhvr>
                                        <p:cTn id="20" dur="166" decel="50000">
                                          <p:stCondLst>
                                            <p:cond delay="1834"/>
                                          </p:stCondLst>
                                        </p:cTn>
                                        <p:tgtEl>
                                          <p:spTgt spid="205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ipe(down)">
                                      <p:cBhvr>
                                        <p:cTn id="25" dur="580">
                                          <p:stCondLst>
                                            <p:cond delay="0"/>
                                          </p:stCondLst>
                                        </p:cTn>
                                        <p:tgtEl>
                                          <p:spTgt spid="2053"/>
                                        </p:tgtEl>
                                      </p:cBhvr>
                                    </p:animEffect>
                                    <p:anim calcmode="lin" valueType="num">
                                      <p:cBhvr>
                                        <p:cTn id="26"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3"/>
                                        </p:tgtEl>
                                      </p:cBhvr>
                                      <p:to x="100000" y="60000"/>
                                    </p:animScale>
                                    <p:animScale>
                                      <p:cBhvr>
                                        <p:cTn id="32" dur="166" decel="50000">
                                          <p:stCondLst>
                                            <p:cond delay="676"/>
                                          </p:stCondLst>
                                        </p:cTn>
                                        <p:tgtEl>
                                          <p:spTgt spid="2053"/>
                                        </p:tgtEl>
                                      </p:cBhvr>
                                      <p:to x="100000" y="100000"/>
                                    </p:animScale>
                                    <p:animScale>
                                      <p:cBhvr>
                                        <p:cTn id="33" dur="26">
                                          <p:stCondLst>
                                            <p:cond delay="1312"/>
                                          </p:stCondLst>
                                        </p:cTn>
                                        <p:tgtEl>
                                          <p:spTgt spid="2053"/>
                                        </p:tgtEl>
                                      </p:cBhvr>
                                      <p:to x="100000" y="80000"/>
                                    </p:animScale>
                                    <p:animScale>
                                      <p:cBhvr>
                                        <p:cTn id="34" dur="166" decel="50000">
                                          <p:stCondLst>
                                            <p:cond delay="1338"/>
                                          </p:stCondLst>
                                        </p:cTn>
                                        <p:tgtEl>
                                          <p:spTgt spid="2053"/>
                                        </p:tgtEl>
                                      </p:cBhvr>
                                      <p:to x="100000" y="100000"/>
                                    </p:animScale>
                                    <p:animScale>
                                      <p:cBhvr>
                                        <p:cTn id="35" dur="26">
                                          <p:stCondLst>
                                            <p:cond delay="1642"/>
                                          </p:stCondLst>
                                        </p:cTn>
                                        <p:tgtEl>
                                          <p:spTgt spid="2053"/>
                                        </p:tgtEl>
                                      </p:cBhvr>
                                      <p:to x="100000" y="90000"/>
                                    </p:animScale>
                                    <p:animScale>
                                      <p:cBhvr>
                                        <p:cTn id="36" dur="166" decel="50000">
                                          <p:stCondLst>
                                            <p:cond delay="1668"/>
                                          </p:stCondLst>
                                        </p:cTn>
                                        <p:tgtEl>
                                          <p:spTgt spid="2053"/>
                                        </p:tgtEl>
                                      </p:cBhvr>
                                      <p:to x="100000" y="100000"/>
                                    </p:animScale>
                                    <p:animScale>
                                      <p:cBhvr>
                                        <p:cTn id="37" dur="26">
                                          <p:stCondLst>
                                            <p:cond delay="1808"/>
                                          </p:stCondLst>
                                        </p:cTn>
                                        <p:tgtEl>
                                          <p:spTgt spid="2053"/>
                                        </p:tgtEl>
                                      </p:cBhvr>
                                      <p:to x="100000" y="95000"/>
                                    </p:animScale>
                                    <p:animScale>
                                      <p:cBhvr>
                                        <p:cTn id="38" dur="166" decel="50000">
                                          <p:stCondLst>
                                            <p:cond delay="1834"/>
                                          </p:stCondLst>
                                        </p:cTn>
                                        <p:tgtEl>
                                          <p:spTgt spid="205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0" end="0"/>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1" end="1"/>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circle(in)">
                                      <p:cBhvr>
                                        <p:cTn id="6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pic>
        <p:nvPicPr>
          <p:cNvPr id="26626" name="Picture 8"/>
          <p:cNvPicPr>
            <a:picLocks noChangeAspect="1" noChangeArrowheads="1"/>
          </p:cNvPicPr>
          <p:nvPr/>
        </p:nvPicPr>
        <p:blipFill>
          <a:blip r:embed="rId3" cstate="print"/>
          <a:srcRect/>
          <a:stretch>
            <a:fillRect/>
          </a:stretch>
        </p:blipFill>
        <p:spPr bwMode="auto">
          <a:xfrm>
            <a:off x="765176" y="2411414"/>
            <a:ext cx="2519363" cy="1887537"/>
          </a:xfrm>
          <a:prstGeom prst="rect">
            <a:avLst/>
          </a:prstGeom>
          <a:noFill/>
          <a:ln w="9525">
            <a:noFill/>
            <a:miter lim="800000"/>
            <a:headEnd/>
            <a:tailEnd/>
          </a:ln>
        </p:spPr>
      </p:pic>
      <p:pic>
        <p:nvPicPr>
          <p:cNvPr id="26627" name="Picture 7"/>
          <p:cNvPicPr>
            <a:picLocks noChangeAspect="1" noChangeArrowheads="1"/>
          </p:cNvPicPr>
          <p:nvPr/>
        </p:nvPicPr>
        <p:blipFill>
          <a:blip r:embed="rId4" cstate="print"/>
          <a:srcRect/>
          <a:stretch>
            <a:fillRect/>
          </a:stretch>
        </p:blipFill>
        <p:spPr bwMode="auto">
          <a:xfrm>
            <a:off x="4149725" y="1835151"/>
            <a:ext cx="1971675" cy="2628900"/>
          </a:xfrm>
          <a:prstGeom prst="rect">
            <a:avLst/>
          </a:prstGeom>
          <a:noFill/>
          <a:ln w="9525">
            <a:noFill/>
            <a:miter lim="800000"/>
            <a:headEnd/>
            <a:tailEnd/>
          </a:ln>
        </p:spPr>
      </p:pic>
      <p:pic>
        <p:nvPicPr>
          <p:cNvPr id="3075" name="Picture 3" descr="G:\надежда ивановна\S6002468.JPG"/>
          <p:cNvPicPr>
            <a:picLocks noChangeAspect="1" noChangeArrowheads="1"/>
          </p:cNvPicPr>
          <p:nvPr/>
        </p:nvPicPr>
        <p:blipFill>
          <a:blip r:embed="rId5" cstate="print"/>
          <a:srcRect/>
          <a:stretch>
            <a:fillRect/>
          </a:stretch>
        </p:blipFill>
        <p:spPr bwMode="auto">
          <a:xfrm>
            <a:off x="2349501" y="6659563"/>
            <a:ext cx="2473325" cy="1854200"/>
          </a:xfrm>
          <a:prstGeom prst="rect">
            <a:avLst/>
          </a:prstGeom>
          <a:noFill/>
          <a:ln w="9525">
            <a:noFill/>
            <a:miter lim="800000"/>
            <a:headEnd/>
            <a:tailEnd/>
          </a:ln>
        </p:spPr>
      </p:pic>
      <p:sp>
        <p:nvSpPr>
          <p:cNvPr id="3" name="Объект 2"/>
          <p:cNvSpPr>
            <a:spLocks/>
          </p:cNvSpPr>
          <p:nvPr/>
        </p:nvSpPr>
        <p:spPr bwMode="auto">
          <a:xfrm>
            <a:off x="685800" y="4356102"/>
            <a:ext cx="6172200" cy="6835775"/>
          </a:xfrm>
          <a:prstGeom prst="rect">
            <a:avLst/>
          </a:prstGeom>
          <a:noFill/>
          <a:ln w="9525">
            <a:noFill/>
            <a:miter lim="800000"/>
            <a:headEnd/>
            <a:tailEnd/>
          </a:ln>
        </p:spPr>
        <p:txBody>
          <a:bodyPr/>
          <a:lstStyle/>
          <a:p>
            <a:pPr indent="358775">
              <a:lnSpc>
                <a:spcPct val="90000"/>
              </a:lnSpc>
              <a:buFont typeface="Arial" charset="0"/>
              <a:buNone/>
            </a:pPr>
            <a:r>
              <a:rPr lang="ru-RU" sz="2400" b="1" i="1">
                <a:solidFill>
                  <a:schemeClr val="hlink"/>
                </a:solidFill>
                <a:cs typeface="Arial" charset="0"/>
              </a:rPr>
              <a:t>Способ получения изображения: </a:t>
            </a:r>
            <a:r>
              <a:rPr lang="ru-RU" sz="2400">
                <a:solidFill>
                  <a:schemeClr val="hlink"/>
                </a:solidFill>
                <a:cs typeface="Arial" charset="0"/>
              </a:rPr>
              <a:t>ребенок опускает в гуашь пальчик и наносит точки, пятнышки на бумагу. На каждый пальчик набирается краска разного цвета. После работы пальчики вытираются салфеткой, затем гуашь легко смывается.</a:t>
            </a:r>
          </a:p>
          <a:p>
            <a:pPr indent="358775" algn="just">
              <a:buFont typeface="Arial" charset="0"/>
              <a:buNone/>
            </a:pPr>
            <a:endParaRPr lang="ru-RU" sz="2400">
              <a:solidFill>
                <a:schemeClr val="hlink"/>
              </a:solidFill>
              <a:cs typeface="Arial" charset="0"/>
            </a:endParaRPr>
          </a:p>
        </p:txBody>
      </p:sp>
      <p:sp>
        <p:nvSpPr>
          <p:cNvPr id="26630" name="Rectangle 8"/>
          <p:cNvSpPr>
            <a:spLocks noChangeArrowheads="1"/>
          </p:cNvSpPr>
          <p:nvPr/>
        </p:nvSpPr>
        <p:spPr bwMode="auto">
          <a:xfrm>
            <a:off x="404814" y="323851"/>
            <a:ext cx="6119812" cy="1938992"/>
          </a:xfrm>
          <a:prstGeom prst="rect">
            <a:avLst/>
          </a:prstGeom>
          <a:noFill/>
          <a:ln w="9525">
            <a:noFill/>
            <a:miter lim="800000"/>
            <a:headEnd/>
            <a:tailEnd/>
          </a:ln>
        </p:spPr>
        <p:txBody>
          <a:bodyPr>
            <a:spAutoFit/>
          </a:bodyPr>
          <a:lstStyle/>
          <a:p>
            <a:r>
              <a:rPr lang="ru-RU" sz="2400" b="1">
                <a:solidFill>
                  <a:schemeClr val="hlink"/>
                </a:solidFill>
              </a:rPr>
              <a:t>Рисование пальчиками</a:t>
            </a:r>
            <a:endParaRPr lang="ru-RU" sz="2400">
              <a:solidFill>
                <a:schemeClr val="hlink"/>
              </a:solidFill>
            </a:endParaRPr>
          </a:p>
          <a:p>
            <a:r>
              <a:rPr lang="ru-RU" sz="2400" b="1" i="1">
                <a:solidFill>
                  <a:schemeClr val="hlink"/>
                </a:solidFill>
              </a:rPr>
              <a:t>Возраст: </a:t>
            </a:r>
            <a:r>
              <a:rPr lang="ru-RU" sz="2400">
                <a:solidFill>
                  <a:schemeClr val="hlink"/>
                </a:solidFill>
              </a:rPr>
              <a:t>от двух лет.</a:t>
            </a:r>
          </a:p>
          <a:p>
            <a:r>
              <a:rPr lang="ru-RU" sz="2400" b="1" i="1">
                <a:solidFill>
                  <a:schemeClr val="hlink"/>
                </a:solidFill>
              </a:rPr>
              <a:t>Материалы: </a:t>
            </a:r>
            <a:r>
              <a:rPr lang="ru-RU" sz="2400">
                <a:solidFill>
                  <a:schemeClr val="hlink"/>
                </a:solidFill>
              </a:rPr>
              <a:t>мисочки с гуашью, плотная бумага любого цвета, небольшие листы, салфетки.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0" y="2"/>
            <a:ext cx="6172200" cy="6835775"/>
          </a:xfrm>
        </p:spPr>
        <p:txBody>
          <a:bodyPr>
            <a:normAutofit lnSpcReduction="10000"/>
          </a:bodyPr>
          <a:lstStyle/>
          <a:p>
            <a:pPr marL="0" indent="0" algn="ctr" eaLnBrk="1" hangingPunct="1">
              <a:spcBef>
                <a:spcPct val="0"/>
              </a:spcBef>
              <a:buFont typeface="Arial" charset="0"/>
              <a:buNone/>
            </a:pPr>
            <a:r>
              <a:rPr lang="ru-RU" sz="3000" b="1" dirty="0" smtClean="0">
                <a:solidFill>
                  <a:schemeClr val="hlink"/>
                </a:solidFill>
              </a:rPr>
              <a:t>Оттиск пробкой</a:t>
            </a:r>
            <a:endParaRPr lang="ru-RU" sz="3000" dirty="0" smtClean="0">
              <a:solidFill>
                <a:schemeClr val="hlink"/>
              </a:solidFill>
            </a:endParaRPr>
          </a:p>
          <a:p>
            <a:pPr marL="0" indent="0" eaLnBrk="1" hangingPunct="1">
              <a:spcBef>
                <a:spcPct val="0"/>
              </a:spcBef>
              <a:buFont typeface="Arial" charset="0"/>
              <a:buNone/>
            </a:pPr>
            <a:r>
              <a:rPr lang="ru-RU" sz="3000" b="1" i="1" dirty="0" smtClean="0">
                <a:solidFill>
                  <a:schemeClr val="hlink"/>
                </a:solidFill>
              </a:rPr>
              <a:t>Возраст: </a:t>
            </a:r>
            <a:r>
              <a:rPr lang="ru-RU" sz="3000" dirty="0" smtClean="0">
                <a:solidFill>
                  <a:schemeClr val="hlink"/>
                </a:solidFill>
              </a:rPr>
              <a:t>от </a:t>
            </a:r>
            <a:r>
              <a:rPr lang="ru-RU" sz="3000" dirty="0" smtClean="0">
                <a:solidFill>
                  <a:schemeClr val="hlink"/>
                </a:solidFill>
              </a:rPr>
              <a:t>двух лет</a:t>
            </a:r>
            <a:endParaRPr lang="ru-RU" sz="3000" dirty="0" smtClean="0">
              <a:solidFill>
                <a:schemeClr val="hlink"/>
              </a:solidFill>
            </a:endParaRPr>
          </a:p>
          <a:p>
            <a:pPr marL="0" indent="0" eaLnBrk="1" hangingPunct="1">
              <a:spcBef>
                <a:spcPct val="0"/>
              </a:spcBef>
              <a:buFont typeface="Arial" charset="0"/>
              <a:buNone/>
            </a:pPr>
            <a:r>
              <a:rPr lang="ru-RU" sz="3000" b="1" i="1" dirty="0" smtClean="0">
                <a:solidFill>
                  <a:schemeClr val="hlink"/>
                </a:solidFill>
              </a:rPr>
              <a:t>Материалы: </a:t>
            </a:r>
            <a:r>
              <a:rPr lang="ru-RU" sz="3000" dirty="0" smtClean="0">
                <a:solidFill>
                  <a:schemeClr val="hlink"/>
                </a:solidFill>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печатки из пробки.</a:t>
            </a:r>
          </a:p>
          <a:p>
            <a:pPr marL="0" indent="0" eaLnBrk="1" hangingPunct="1">
              <a:spcBef>
                <a:spcPct val="0"/>
              </a:spcBef>
              <a:buFont typeface="Arial" charset="0"/>
              <a:buNone/>
            </a:pPr>
            <a:r>
              <a:rPr lang="ru-RU" sz="3000" b="1" i="1" dirty="0" smtClean="0">
                <a:solidFill>
                  <a:schemeClr val="hlink"/>
                </a:solidFill>
              </a:rPr>
              <a:t>Способ   получения    изображения:    </a:t>
            </a:r>
            <a:r>
              <a:rPr lang="ru-RU" sz="3000" dirty="0" smtClean="0">
                <a:solidFill>
                  <a:schemeClr val="hlink"/>
                </a:solidFill>
              </a:rPr>
              <a:t>ребенок   прижимает   пробку   к штемпельной подушке с краской и наносит оттиск на бумагу. Для получения другого цвета меняются и мисочка и пробка. </a:t>
            </a:r>
          </a:p>
          <a:p>
            <a:pPr marL="0" indent="0" algn="just" eaLnBrk="1" hangingPunct="1">
              <a:spcBef>
                <a:spcPct val="0"/>
              </a:spcBef>
              <a:buFont typeface="Arial" charset="0"/>
              <a:buNone/>
            </a:pPr>
            <a:endParaRPr lang="ru-RU" sz="3000" dirty="0" smtClean="0">
              <a:solidFill>
                <a:schemeClr val="hlink"/>
              </a:solidFill>
            </a:endParaRPr>
          </a:p>
        </p:txBody>
      </p:sp>
      <p:pic>
        <p:nvPicPr>
          <p:cNvPr id="28675" name="Picture 4"/>
          <p:cNvPicPr>
            <a:picLocks noChangeAspect="1" noChangeArrowheads="1"/>
          </p:cNvPicPr>
          <p:nvPr/>
        </p:nvPicPr>
        <p:blipFill>
          <a:blip r:embed="rId3" cstate="print"/>
          <a:srcRect/>
          <a:stretch>
            <a:fillRect/>
          </a:stretch>
        </p:blipFill>
        <p:spPr bwMode="auto">
          <a:xfrm>
            <a:off x="2205039" y="6516688"/>
            <a:ext cx="2917825" cy="3211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260350" y="250826"/>
            <a:ext cx="6172200" cy="6835775"/>
          </a:xfrm>
        </p:spPr>
        <p:txBody>
          <a:bodyPr>
            <a:normAutofit/>
          </a:bodyPr>
          <a:lstStyle/>
          <a:p>
            <a:pPr marL="0" indent="0" algn="ctr" eaLnBrk="1" hangingPunct="1">
              <a:buFont typeface="Arial" charset="0"/>
              <a:buNone/>
            </a:pPr>
            <a:r>
              <a:rPr lang="ru-RU" sz="3000" b="1" dirty="0" smtClean="0">
                <a:solidFill>
                  <a:schemeClr val="hlink"/>
                </a:solidFill>
              </a:rPr>
              <a:t>Оттиск поролоном</a:t>
            </a:r>
            <a:endParaRPr lang="ru-RU" sz="3000" dirty="0" smtClean="0">
              <a:solidFill>
                <a:schemeClr val="hlink"/>
              </a:solidFill>
            </a:endParaRPr>
          </a:p>
          <a:p>
            <a:pPr marL="0" indent="0" algn="just" eaLnBrk="1" hangingPunct="1">
              <a:spcBef>
                <a:spcPct val="0"/>
              </a:spcBef>
              <a:buFont typeface="Arial" charset="0"/>
              <a:buNone/>
            </a:pPr>
            <a:r>
              <a:rPr lang="ru-RU" sz="3000" b="1" i="1" dirty="0" smtClean="0">
                <a:solidFill>
                  <a:schemeClr val="hlink"/>
                </a:solidFill>
              </a:rPr>
              <a:t>Возраст: </a:t>
            </a:r>
            <a:r>
              <a:rPr lang="ru-RU" sz="3000" dirty="0" smtClean="0">
                <a:solidFill>
                  <a:schemeClr val="hlink"/>
                </a:solidFill>
              </a:rPr>
              <a:t>от </a:t>
            </a:r>
            <a:r>
              <a:rPr lang="ru-RU" sz="3000" dirty="0" smtClean="0">
                <a:solidFill>
                  <a:schemeClr val="hlink"/>
                </a:solidFill>
              </a:rPr>
              <a:t>двух лет</a:t>
            </a:r>
            <a:r>
              <a:rPr lang="ru-RU" sz="3000" dirty="0" smtClean="0">
                <a:solidFill>
                  <a:schemeClr val="hlink"/>
                </a:solidFill>
              </a:rPr>
              <a:t>.</a:t>
            </a:r>
            <a:endParaRPr lang="ru-RU" sz="3000" dirty="0" smtClean="0">
              <a:solidFill>
                <a:schemeClr val="hlink"/>
              </a:solidFill>
            </a:endParaRPr>
          </a:p>
          <a:p>
            <a:pPr marL="0" indent="0" algn="just" eaLnBrk="1" hangingPunct="1">
              <a:spcBef>
                <a:spcPct val="0"/>
              </a:spcBef>
              <a:buFont typeface="Arial" charset="0"/>
              <a:buNone/>
            </a:pPr>
            <a:r>
              <a:rPr lang="ru-RU" sz="3000" b="1" i="1" dirty="0" smtClean="0">
                <a:solidFill>
                  <a:schemeClr val="hlink"/>
                </a:solidFill>
              </a:rPr>
              <a:t>Материалы: </a:t>
            </a:r>
            <a:r>
              <a:rPr lang="ru-RU" sz="3000" dirty="0" smtClean="0">
                <a:solidFill>
                  <a:schemeClr val="hlink"/>
                </a:solidFill>
              </a:rPr>
              <a:t>мисочка либо пластиковая коробочка, в которую вложена штемпельная подушка из тонкого поролона, пропитанного гуашью, плотная бумага любого цвета и размера, кусочки поролона.</a:t>
            </a:r>
          </a:p>
          <a:p>
            <a:pPr marL="0" indent="0" algn="just" eaLnBrk="1" hangingPunct="1">
              <a:spcBef>
                <a:spcPct val="0"/>
              </a:spcBef>
              <a:buFont typeface="Arial" charset="0"/>
              <a:buNone/>
            </a:pPr>
            <a:r>
              <a:rPr lang="ru-RU" sz="3000" b="1" i="1" dirty="0" smtClean="0">
                <a:solidFill>
                  <a:schemeClr val="hlink"/>
                </a:solidFill>
              </a:rPr>
              <a:t>Способ   получения   изображения:   </a:t>
            </a:r>
            <a:r>
              <a:rPr lang="ru-RU" sz="3000" dirty="0" smtClean="0">
                <a:solidFill>
                  <a:schemeClr val="hlink"/>
                </a:solidFill>
              </a:rPr>
              <a:t>ребенок   прижимает   поролон   к штемпельной подушке с краской и наносит оттиск на бумагу. Для изменения цвета берутся другие мисочка и поролон. </a:t>
            </a:r>
          </a:p>
          <a:p>
            <a:pPr marL="0" indent="0" eaLnBrk="1" hangingPunct="1">
              <a:buFont typeface="Arial" charset="0"/>
              <a:buNone/>
            </a:pPr>
            <a:endParaRPr lang="ru-RU" sz="3000" dirty="0" smtClean="0">
              <a:solidFill>
                <a:schemeClr val="hlink"/>
              </a:solidFill>
            </a:endParaRPr>
          </a:p>
        </p:txBody>
      </p:sp>
      <p:pic>
        <p:nvPicPr>
          <p:cNvPr id="5122" name="Picture 2" descr="G:\надежда ивановна\S6002451.JPG"/>
          <p:cNvPicPr>
            <a:picLocks noChangeAspect="1" noChangeArrowheads="1"/>
          </p:cNvPicPr>
          <p:nvPr/>
        </p:nvPicPr>
        <p:blipFill>
          <a:blip r:embed="rId3" cstate="print"/>
          <a:srcRect/>
          <a:stretch>
            <a:fillRect/>
          </a:stretch>
        </p:blipFill>
        <p:spPr bwMode="auto">
          <a:xfrm>
            <a:off x="1412876" y="6659563"/>
            <a:ext cx="4060825" cy="3046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grpId="1" nodeType="clickEffect">
                                  <p:stCondLst>
                                    <p:cond delay="0"/>
                                  </p:stCondLst>
                                  <p:childTnLst>
                                    <p:animEffect transition="out" filter="barn(inVertical)">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3">
                                            <p:txEl>
                                              <p:pRg st="1" end="1"/>
                                            </p:txEl>
                                          </p:spTgt>
                                        </p:tgtEl>
                                      </p:cBhvr>
                                    </p:animEffect>
                                    <p:set>
                                      <p:cBhvr>
                                        <p:cTn id="3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grpId="1" nodeType="clickEffect">
                                  <p:stCondLst>
                                    <p:cond delay="0"/>
                                  </p:stCondLst>
                                  <p:childTnLst>
                                    <p:animEffect transition="out" filter="barn(inVertical)">
                                      <p:cBhvr>
                                        <p:cTn id="36" dur="500"/>
                                        <p:tgtEl>
                                          <p:spTgt spid="3">
                                            <p:txEl>
                                              <p:pRg st="2" end="2"/>
                                            </p:txEl>
                                          </p:spTgt>
                                        </p:tgtEl>
                                      </p:cBhvr>
                                    </p:animEffect>
                                    <p:set>
                                      <p:cBhvr>
                                        <p:cTn id="3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grpId="1" nodeType="clickEffect">
                                  <p:stCondLst>
                                    <p:cond delay="0"/>
                                  </p:stCondLst>
                                  <p:childTnLst>
                                    <p:animEffect transition="out" filter="barn(inVertical)">
                                      <p:cBhvr>
                                        <p:cTn id="41" dur="500"/>
                                        <p:tgtEl>
                                          <p:spTgt spid="3">
                                            <p:txEl>
                                              <p:pRg st="3" end="3"/>
                                            </p:txEl>
                                          </p:spTgt>
                                        </p:tgtEl>
                                      </p:cBhvr>
                                    </p:animEffect>
                                    <p:set>
                                      <p:cBhvr>
                                        <p:cTn id="4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122"/>
                                        </p:tgtEl>
                                        <p:attrNameLst>
                                          <p:attrName>style.visibility</p:attrName>
                                        </p:attrNameLst>
                                      </p:cBhvr>
                                      <p:to>
                                        <p:strVal val="visible"/>
                                      </p:to>
                                    </p:set>
                                    <p:animEffect transition="in" filter="barn(inVertical)">
                                      <p:cBhvr>
                                        <p:cTn id="4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260350" y="323851"/>
            <a:ext cx="6172200" cy="6835775"/>
          </a:xfrm>
        </p:spPr>
        <p:txBody>
          <a:bodyPr>
            <a:normAutofit/>
          </a:bodyPr>
          <a:lstStyle/>
          <a:p>
            <a:pPr marL="0" indent="0" algn="ctr" eaLnBrk="1" hangingPunct="1">
              <a:buFont typeface="Arial" charset="0"/>
              <a:buNone/>
            </a:pPr>
            <a:r>
              <a:rPr lang="ru-RU" sz="3000" b="1" dirty="0" smtClean="0">
                <a:solidFill>
                  <a:schemeClr val="hlink"/>
                </a:solidFill>
              </a:rPr>
              <a:t>Оттиск смятой бумагой</a:t>
            </a:r>
            <a:endParaRPr lang="ru-RU" sz="3000" dirty="0" smtClean="0">
              <a:solidFill>
                <a:schemeClr val="hlink"/>
              </a:solidFill>
            </a:endParaRPr>
          </a:p>
          <a:p>
            <a:pPr marL="0" indent="0" eaLnBrk="1" hangingPunct="1">
              <a:spcBef>
                <a:spcPct val="0"/>
              </a:spcBef>
              <a:buFont typeface="Arial" charset="0"/>
              <a:buNone/>
            </a:pPr>
            <a:r>
              <a:rPr lang="ru-RU" sz="3000" b="1" i="1" dirty="0" smtClean="0">
                <a:solidFill>
                  <a:schemeClr val="hlink"/>
                </a:solidFill>
              </a:rPr>
              <a:t>Возраст: </a:t>
            </a:r>
            <a:r>
              <a:rPr lang="ru-RU" sz="3000" b="1" i="1" dirty="0" smtClean="0">
                <a:solidFill>
                  <a:schemeClr val="hlink"/>
                </a:solidFill>
              </a:rPr>
              <a:t>любой</a:t>
            </a:r>
            <a:endParaRPr lang="ru-RU" sz="3000" dirty="0" smtClean="0">
              <a:solidFill>
                <a:schemeClr val="hlink"/>
              </a:solidFill>
            </a:endParaRPr>
          </a:p>
          <a:p>
            <a:pPr marL="0" indent="0" eaLnBrk="1" hangingPunct="1">
              <a:spcBef>
                <a:spcPct val="0"/>
              </a:spcBef>
              <a:buFont typeface="Arial" charset="0"/>
              <a:buNone/>
            </a:pPr>
            <a:r>
              <a:rPr lang="ru-RU" sz="3000" b="1" i="1" dirty="0" smtClean="0">
                <a:solidFill>
                  <a:schemeClr val="hlink"/>
                </a:solidFill>
              </a:rPr>
              <a:t>Материалы: </a:t>
            </a:r>
            <a:r>
              <a:rPr lang="ru-RU" sz="3000" dirty="0" smtClean="0">
                <a:solidFill>
                  <a:schemeClr val="hlink"/>
                </a:solidFill>
              </a:rPr>
              <a:t>блюдце либо пластиковая коробочка, в которую вложена штемпельная подушка из тонкого поролона, пропитанного гуашью, плотная бумага любого цвета и размера, смятая бумага.</a:t>
            </a:r>
          </a:p>
          <a:p>
            <a:pPr marL="0" indent="0" eaLnBrk="1" hangingPunct="1">
              <a:spcBef>
                <a:spcPct val="0"/>
              </a:spcBef>
              <a:buFont typeface="Arial" charset="0"/>
              <a:buNone/>
            </a:pPr>
            <a:r>
              <a:rPr lang="ru-RU" sz="3000" b="1" i="1" dirty="0" smtClean="0">
                <a:solidFill>
                  <a:schemeClr val="hlink"/>
                </a:solidFill>
              </a:rPr>
              <a:t>Способ получения изображения: </a:t>
            </a:r>
            <a:r>
              <a:rPr lang="ru-RU" sz="3000" dirty="0" smtClean="0">
                <a:solidFill>
                  <a:schemeClr val="hlink"/>
                </a:solidFill>
              </a:rPr>
              <a:t>ребенок прижимает смятую бумагу к штемпельной подушке с краской и наносит оттиск на бумагу. Чтобы получить другой цвет, меняются и блюдце и смятая бумага. </a:t>
            </a:r>
          </a:p>
          <a:p>
            <a:pPr marL="0" indent="0" eaLnBrk="1" hangingPunct="1">
              <a:buFont typeface="Arial" charset="0"/>
              <a:buNone/>
            </a:pPr>
            <a:endParaRPr lang="ru-RU" sz="3000" dirty="0" smtClean="0">
              <a:solidFill>
                <a:schemeClr val="hlink"/>
              </a:solidFill>
            </a:endParaRPr>
          </a:p>
        </p:txBody>
      </p:sp>
      <p:pic>
        <p:nvPicPr>
          <p:cNvPr id="31747" name="Рисунок 6" descr="зверята"/>
          <p:cNvPicPr>
            <a:picLocks noChangeAspect="1" noChangeArrowheads="1"/>
          </p:cNvPicPr>
          <p:nvPr/>
        </p:nvPicPr>
        <p:blipFill>
          <a:blip r:embed="rId3" cstate="print"/>
          <a:srcRect/>
          <a:stretch>
            <a:fillRect/>
          </a:stretch>
        </p:blipFill>
        <p:spPr bwMode="auto">
          <a:xfrm>
            <a:off x="1484314" y="6877052"/>
            <a:ext cx="3816350" cy="2474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3" end="3"/>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260350" y="179390"/>
            <a:ext cx="6172200" cy="6835775"/>
          </a:xfrm>
        </p:spPr>
        <p:txBody>
          <a:bodyPr>
            <a:normAutofit/>
          </a:bodyPr>
          <a:lstStyle/>
          <a:p>
            <a:pPr marL="0" indent="0" algn="ctr" eaLnBrk="1" hangingPunct="1">
              <a:buFont typeface="Arial" charset="0"/>
              <a:buNone/>
            </a:pPr>
            <a:r>
              <a:rPr lang="ru-RU" sz="3000" b="1" smtClean="0">
                <a:solidFill>
                  <a:schemeClr val="hlink"/>
                </a:solidFill>
              </a:rPr>
              <a:t>Мыльная живопись</a:t>
            </a:r>
            <a:r>
              <a:rPr lang="ru-RU" sz="3000" smtClean="0">
                <a:solidFill>
                  <a:schemeClr val="hlink"/>
                </a:solidFill>
              </a:rPr>
              <a:t> </a:t>
            </a:r>
          </a:p>
          <a:p>
            <a:pPr marL="0" indent="0" eaLnBrk="1" hangingPunct="1"/>
            <a:r>
              <a:rPr lang="ru-RU" sz="2400" smtClean="0">
                <a:solidFill>
                  <a:schemeClr val="hlink"/>
                </a:solidFill>
              </a:rPr>
              <a:t>1-йспособ: Обмакнуть кисть в небольшом количестве воды. Затем по вращать ворсинками кисти по поверхности куска мыла. Мыльную краску нанести на рисунок, создавая кистью волнистый узор, затем сделать то же самое краской другого оттенка. При рисовании образуются пузырьки, которые, высыхая, наглядно помогают увидеть фактуру красочных мазков кисти (волны, цветы, листья) </a:t>
            </a:r>
          </a:p>
          <a:p>
            <a:pPr marL="0" indent="0" eaLnBrk="1" hangingPunct="1"/>
            <a:r>
              <a:rPr lang="ru-RU" sz="2400" smtClean="0">
                <a:solidFill>
                  <a:schemeClr val="hlink"/>
                </a:solidFill>
              </a:rPr>
              <a:t>2-й способ: Через коктейльную трубочку дуть в стакан с мыльным раствором, затем накладывается лист бумаги. </a:t>
            </a:r>
          </a:p>
          <a:p>
            <a:pPr marL="0" indent="0" eaLnBrk="1" hangingPunct="1"/>
            <a:r>
              <a:rPr lang="ru-RU" sz="2400" smtClean="0">
                <a:solidFill>
                  <a:schemeClr val="hlink"/>
                </a:solidFill>
              </a:rPr>
              <a:t>3-й способ: выдувать  мыльные пузыри на лист бумаги.</a:t>
            </a:r>
            <a:r>
              <a:rPr lang="ru-RU" smtClean="0">
                <a:solidFill>
                  <a:schemeClr val="hlink"/>
                </a:solidFill>
              </a:rPr>
              <a:t> </a:t>
            </a:r>
            <a:endParaRPr lang="ru-RU" sz="2400" smtClean="0">
              <a:solidFill>
                <a:schemeClr val="hlink"/>
              </a:solidFill>
            </a:endParaRPr>
          </a:p>
          <a:p>
            <a:pPr marL="0" indent="0" eaLnBrk="1" hangingPunct="1">
              <a:buFont typeface="Arial" charset="0"/>
              <a:buNone/>
            </a:pPr>
            <a:endParaRPr lang="ru-RU" sz="2400" smtClean="0">
              <a:solidFill>
                <a:schemeClr val="hlink"/>
              </a:solidFill>
            </a:endParaRPr>
          </a:p>
        </p:txBody>
      </p:sp>
      <p:pic>
        <p:nvPicPr>
          <p:cNvPr id="34819" name="Содержимое 8" descr="http://socialforum.ru/fileadmin/tula/stati/artstudija/mylnye_puzyri.png"/>
          <p:cNvPicPr>
            <a:picLocks noChangeArrowheads="1"/>
          </p:cNvPicPr>
          <p:nvPr/>
        </p:nvPicPr>
        <p:blipFill>
          <a:blip r:embed="rId3" cstate="print"/>
          <a:srcRect/>
          <a:stretch>
            <a:fillRect/>
          </a:stretch>
        </p:blipFill>
        <p:spPr bwMode="auto">
          <a:xfrm>
            <a:off x="1052513" y="6084889"/>
            <a:ext cx="4897437"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1" dur="500"/>
                                        <p:tgtEl>
                                          <p:spTgt spid="3">
                                            <p:txEl>
                                              <p:pRg st="0" end="0"/>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1" end="1"/>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2" end="2"/>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3" end="3"/>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lstStyle/>
          <a:p>
            <a:pPr marL="0" indent="0" algn="ctr" eaLnBrk="1" hangingPunct="1">
              <a:buFont typeface="Arial" charset="0"/>
              <a:buNone/>
            </a:pPr>
            <a:r>
              <a:rPr lang="ru-RU" b="1" smtClean="0">
                <a:solidFill>
                  <a:schemeClr val="hlink"/>
                </a:solidFill>
              </a:rPr>
              <a:t>Рисование по сырому</a:t>
            </a:r>
            <a:r>
              <a:rPr lang="ru-RU" smtClean="0">
                <a:solidFill>
                  <a:schemeClr val="hlink"/>
                </a:solidFill>
              </a:rPr>
              <a:t> </a:t>
            </a:r>
          </a:p>
          <a:p>
            <a:pPr marL="0" indent="0" eaLnBrk="1" hangingPunct="1">
              <a:spcBef>
                <a:spcPct val="0"/>
              </a:spcBef>
              <a:buFont typeface="Arial" charset="0"/>
              <a:buNone/>
            </a:pPr>
            <a:r>
              <a:rPr lang="ru-RU" smtClean="0">
                <a:solidFill>
                  <a:schemeClr val="hlink"/>
                </a:solidFill>
              </a:rPr>
              <a:t>Смочить лист водой, дать подсохнуть 30 секунд и можно рисовать, при этом краски расползаются в стороны, образуя нежные оттенки (облака, заря, деревья, радуга, северное сияние, настроение и т.д.).</a:t>
            </a:r>
          </a:p>
          <a:p>
            <a:pPr marL="0" indent="0" eaLnBrk="1" hangingPunct="1">
              <a:buFont typeface="Arial" charset="0"/>
              <a:buNone/>
            </a:pPr>
            <a:endParaRPr lang="ru-RU" smtClean="0">
              <a:solidFill>
                <a:schemeClr val="hlink"/>
              </a:solidFill>
            </a:endParaRPr>
          </a:p>
        </p:txBody>
      </p:sp>
      <p:pic>
        <p:nvPicPr>
          <p:cNvPr id="35843" name="Picture 4"/>
          <p:cNvPicPr>
            <a:picLocks noChangeAspect="1" noChangeArrowheads="1"/>
          </p:cNvPicPr>
          <p:nvPr/>
        </p:nvPicPr>
        <p:blipFill>
          <a:blip r:embed="rId3" cstate="print"/>
          <a:srcRect/>
          <a:stretch>
            <a:fillRect/>
          </a:stretch>
        </p:blipFill>
        <p:spPr bwMode="auto">
          <a:xfrm>
            <a:off x="1557338" y="5334000"/>
            <a:ext cx="3619500" cy="381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p:tgtEl>
                                          <p:spTgt spid="3">
                                            <p:txEl>
                                              <p:pRg st="1" end="1"/>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 y="0"/>
            <a:ext cx="6875463" cy="9823451"/>
          </a:xfrm>
          <a:prstGeom prst="rect">
            <a:avLst/>
          </a:prstGeom>
          <a:noFill/>
          <a:ln w="9525">
            <a:noFill/>
            <a:miter lim="800000"/>
            <a:headEnd/>
            <a:tailEnd/>
          </a:ln>
        </p:spPr>
      </p:pic>
      <p:sp>
        <p:nvSpPr>
          <p:cNvPr id="3" name="Объект 2"/>
          <p:cNvSpPr>
            <a:spLocks noGrp="1"/>
          </p:cNvSpPr>
          <p:nvPr>
            <p:ph idx="4294967295"/>
          </p:nvPr>
        </p:nvSpPr>
        <p:spPr>
          <a:xfrm>
            <a:off x="0" y="827088"/>
            <a:ext cx="6172200" cy="6835775"/>
          </a:xfrm>
        </p:spPr>
        <p:txBody>
          <a:bodyPr/>
          <a:lstStyle/>
          <a:p>
            <a:pPr marL="0" indent="0" algn="ctr" eaLnBrk="1" hangingPunct="1"/>
            <a:r>
              <a:rPr lang="ru-RU" sz="2800" b="1" smtClean="0">
                <a:solidFill>
                  <a:schemeClr val="hlink"/>
                </a:solidFill>
              </a:rPr>
              <a:t>Примерные темы: </a:t>
            </a:r>
          </a:p>
          <a:p>
            <a:pPr marL="0" indent="0" eaLnBrk="1" hangingPunct="1"/>
            <a:r>
              <a:rPr lang="ru-RU" sz="2400" b="1" smtClean="0">
                <a:solidFill>
                  <a:schemeClr val="hlink"/>
                </a:solidFill>
              </a:rPr>
              <a:t>1 тема: «Перчатка»</a:t>
            </a:r>
            <a:endParaRPr lang="ru-RU" sz="2400" b="1" i="1" smtClean="0">
              <a:solidFill>
                <a:schemeClr val="hlink"/>
              </a:solidFill>
            </a:endParaRPr>
          </a:p>
          <a:p>
            <a:pPr marL="0" indent="0" eaLnBrk="1" hangingPunct="1"/>
            <a:r>
              <a:rPr lang="ru-RU" sz="2400" b="1" i="1" smtClean="0">
                <a:solidFill>
                  <a:schemeClr val="hlink"/>
                </a:solidFill>
              </a:rPr>
              <a:t>Ручки чтоб не замерзали,</a:t>
            </a:r>
          </a:p>
          <a:p>
            <a:pPr marL="0" indent="0" eaLnBrk="1" hangingPunct="1"/>
            <a:r>
              <a:rPr lang="ru-RU" sz="2400" b="1" i="1" smtClean="0">
                <a:solidFill>
                  <a:schemeClr val="hlink"/>
                </a:solidFill>
              </a:rPr>
              <a:t> Две перчатки мы связали.</a:t>
            </a:r>
          </a:p>
          <a:p>
            <a:pPr marL="0" indent="0" eaLnBrk="1" hangingPunct="1"/>
            <a:r>
              <a:rPr lang="ru-RU" sz="2400" b="1" i="1" smtClean="0">
                <a:solidFill>
                  <a:schemeClr val="hlink"/>
                </a:solidFill>
              </a:rPr>
              <a:t>На одной – узор цветной,</a:t>
            </a:r>
          </a:p>
          <a:p>
            <a:pPr marL="0" indent="0" eaLnBrk="1" hangingPunct="1"/>
            <a:r>
              <a:rPr lang="ru-RU" sz="2400" b="1" i="1" smtClean="0">
                <a:solidFill>
                  <a:schemeClr val="hlink"/>
                </a:solidFill>
              </a:rPr>
              <a:t>На другой точь-в-точь такой.</a:t>
            </a:r>
            <a:r>
              <a:rPr lang="ru-RU" sz="2400" b="1" smtClean="0">
                <a:solidFill>
                  <a:schemeClr val="hlink"/>
                </a:solidFill>
              </a:rPr>
              <a:t> </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надо рассмотреть узор на перчатке для правой руки. Нарисуй свою перчатку для левой руки, в точности повтори узор.  ( можно обрисовать силуэт собственной ладошки или нарисовать по контуру, либо сделать отпечаток)</a:t>
            </a:r>
          </a:p>
        </p:txBody>
      </p:sp>
      <p:pic>
        <p:nvPicPr>
          <p:cNvPr id="38915" name="Picture 4"/>
          <p:cNvPicPr>
            <a:picLocks noChangeAspect="1" noChangeArrowheads="1"/>
          </p:cNvPicPr>
          <p:nvPr/>
        </p:nvPicPr>
        <p:blipFill>
          <a:blip r:embed="rId3" cstate="print"/>
          <a:srcRect/>
          <a:stretch>
            <a:fillRect/>
          </a:stretch>
        </p:blipFill>
        <p:spPr bwMode="auto">
          <a:xfrm>
            <a:off x="1412876" y="5867400"/>
            <a:ext cx="432117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0" end="0"/>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1" end="1"/>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2" end="2"/>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3" end="3"/>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4" end="4"/>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5" end="5"/>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6" end="6"/>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476250" y="2308226"/>
            <a:ext cx="6172200" cy="6835775"/>
          </a:xfrm>
        </p:spPr>
        <p:txBody>
          <a:bodyPr/>
          <a:lstStyle/>
          <a:p>
            <a:pPr marL="0" indent="0" algn="ctr" eaLnBrk="1" hangingPunct="1">
              <a:buFont typeface="Arial" charset="0"/>
              <a:buNone/>
            </a:pPr>
            <a:endParaRPr lang="ru-RU" b="1" dirty="0" smtClean="0"/>
          </a:p>
          <a:p>
            <a:pPr marL="0" indent="0" algn="ctr" eaLnBrk="1" hangingPunct="1">
              <a:buFont typeface="Arial" charset="0"/>
              <a:buNone/>
            </a:pPr>
            <a:endParaRPr lang="ru-RU" b="1" dirty="0" smtClean="0"/>
          </a:p>
          <a:p>
            <a:pPr marL="0" indent="0" algn="ctr" eaLnBrk="1" hangingPunct="1">
              <a:buFont typeface="Arial" charset="0"/>
              <a:buNone/>
            </a:pPr>
            <a:r>
              <a:rPr lang="ru-RU" sz="4000" b="1" dirty="0" smtClean="0">
                <a:solidFill>
                  <a:schemeClr val="hlink"/>
                </a:solidFill>
              </a:rPr>
              <a:t>Совместная деятельность делится на три части:</a:t>
            </a:r>
            <a:endParaRPr lang="ru-RU" sz="4000" dirty="0" smtClean="0">
              <a:solidFill>
                <a:schemeClr val="hlink"/>
              </a:solidFill>
            </a:endParaRPr>
          </a:p>
          <a:p>
            <a:pPr marL="0" indent="0" algn="just" eaLnBrk="1" hangingPunct="1">
              <a:spcBef>
                <a:spcPct val="0"/>
              </a:spcBef>
            </a:pPr>
            <a:r>
              <a:rPr lang="ru-RU" dirty="0" smtClean="0">
                <a:solidFill>
                  <a:schemeClr val="hlink"/>
                </a:solidFill>
              </a:rPr>
              <a:t>Объяснения задания.</a:t>
            </a:r>
          </a:p>
          <a:p>
            <a:pPr marL="0" indent="0" algn="just" eaLnBrk="1" hangingPunct="1">
              <a:spcBef>
                <a:spcPct val="0"/>
              </a:spcBef>
            </a:pPr>
            <a:r>
              <a:rPr lang="ru-RU" dirty="0" smtClean="0">
                <a:solidFill>
                  <a:schemeClr val="hlink"/>
                </a:solidFill>
              </a:rPr>
              <a:t>Процесс  выполнения  задания.</a:t>
            </a:r>
          </a:p>
          <a:p>
            <a:pPr marL="0" indent="0" eaLnBrk="1" hangingPunct="1">
              <a:spcBef>
                <a:spcPct val="0"/>
              </a:spcBef>
            </a:pPr>
            <a:r>
              <a:rPr lang="ru-RU" dirty="0" smtClean="0">
                <a:solidFill>
                  <a:schemeClr val="hlink"/>
                </a:solidFill>
              </a:rPr>
              <a:t>Совместный анализ выполненной работы.</a:t>
            </a:r>
          </a:p>
          <a:p>
            <a:pPr marL="0" indent="0" algn="ctr" eaLnBrk="1" hangingPunct="1">
              <a:buFont typeface="Arial" charset="0"/>
              <a:buNone/>
            </a:pPr>
            <a:endParaRPr lang="ru-RU" dirty="0" smtClean="0">
              <a:solidFill>
                <a:schemeClr val="hlink"/>
              </a:solidFill>
            </a:endParaRPr>
          </a:p>
        </p:txBody>
      </p:sp>
      <p:pic>
        <p:nvPicPr>
          <p:cNvPr id="2" name="Прямоугольник 1"/>
          <p:cNvPicPr>
            <a:picLocks noChangeArrowheads="1"/>
          </p:cNvPicPr>
          <p:nvPr/>
        </p:nvPicPr>
        <p:blipFill>
          <a:blip r:embed="rId3" cstate="print"/>
          <a:srcRect/>
          <a:stretch>
            <a:fillRect/>
          </a:stretch>
        </p:blipFill>
        <p:spPr bwMode="auto">
          <a:xfrm>
            <a:off x="341314" y="1331914"/>
            <a:ext cx="6516687" cy="197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4294967295"/>
          </p:nvPr>
        </p:nvSpPr>
        <p:spPr>
          <a:xfrm>
            <a:off x="685800" y="971550"/>
            <a:ext cx="6172200" cy="6835775"/>
          </a:xfrm>
        </p:spPr>
        <p:txBody>
          <a:bodyPr/>
          <a:lstStyle/>
          <a:p>
            <a:pPr marL="0" indent="0" eaLnBrk="1" hangingPunct="1"/>
            <a:r>
              <a:rPr lang="ru-RU" sz="2400" b="1" smtClean="0">
                <a:solidFill>
                  <a:schemeClr val="hlink"/>
                </a:solidFill>
              </a:rPr>
              <a:t>2 тема: «Петушок»</a:t>
            </a:r>
            <a:endParaRPr lang="ru-RU" sz="2400" b="1" i="1" smtClean="0">
              <a:solidFill>
                <a:schemeClr val="hlink"/>
              </a:solidFill>
            </a:endParaRPr>
          </a:p>
          <a:p>
            <a:pPr marL="0" indent="0" eaLnBrk="1" hangingPunct="1"/>
            <a:r>
              <a:rPr lang="ru-RU" sz="2400" b="1" i="1" smtClean="0">
                <a:solidFill>
                  <a:schemeClr val="hlink"/>
                </a:solidFill>
              </a:rPr>
              <a:t> Перед вами петушок</a:t>
            </a:r>
          </a:p>
          <a:p>
            <a:pPr marL="0" indent="0" eaLnBrk="1" hangingPunct="1"/>
            <a:r>
              <a:rPr lang="ru-RU" sz="2400" b="1" i="1" smtClean="0">
                <a:solidFill>
                  <a:schemeClr val="hlink"/>
                </a:solidFill>
              </a:rPr>
              <a:t>  Ярко-красный гребешок.</a:t>
            </a:r>
          </a:p>
          <a:p>
            <a:pPr marL="0" indent="0" eaLnBrk="1" hangingPunct="1"/>
            <a:r>
              <a:rPr lang="ru-RU" sz="2400" b="1" i="1" smtClean="0">
                <a:solidFill>
                  <a:schemeClr val="hlink"/>
                </a:solidFill>
              </a:rPr>
              <a:t>  Почему ж он так хорош?</a:t>
            </a:r>
            <a:endParaRPr lang="ru-RU" sz="2400" smtClean="0">
              <a:solidFill>
                <a:schemeClr val="hlink"/>
              </a:solidFill>
            </a:endParaRPr>
          </a:p>
          <a:p>
            <a:pPr marL="0" indent="0" eaLnBrk="1" hangingPunct="1"/>
            <a:r>
              <a:rPr lang="ru-RU" sz="2400" smtClean="0">
                <a:solidFill>
                  <a:schemeClr val="hlink"/>
                </a:solidFill>
              </a:rPr>
              <a:t>  </a:t>
            </a:r>
            <a:r>
              <a:rPr lang="ru-RU" sz="2400" b="1" i="1" smtClean="0">
                <a:solidFill>
                  <a:schemeClr val="hlink"/>
                </a:solidFill>
              </a:rPr>
              <a:t>Нарисуешь – сам поймешь?</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обведи левую ладошку и нарисуй на ней головку петушка или дорисуй глазик и раскрась клюв.</a:t>
            </a:r>
          </a:p>
        </p:txBody>
      </p:sp>
      <p:pic>
        <p:nvPicPr>
          <p:cNvPr id="39939" name="Рисунок 5" descr="cc5b7947c365x"/>
          <p:cNvPicPr>
            <a:picLocks noChangeArrowheads="1"/>
          </p:cNvPicPr>
          <p:nvPr/>
        </p:nvPicPr>
        <p:blipFill>
          <a:blip r:embed="rId3" cstate="print"/>
          <a:srcRect/>
          <a:stretch>
            <a:fillRect/>
          </a:stretch>
        </p:blipFill>
        <p:spPr bwMode="auto">
          <a:xfrm>
            <a:off x="1304925" y="4968875"/>
            <a:ext cx="4241800" cy="39195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0" end="0"/>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1" end="1"/>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2" end="2"/>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3" end="3"/>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4" end="4"/>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1" nodeType="clickEffect">
                                  <p:stCondLst>
                                    <p:cond delay="0"/>
                                  </p:stCondLst>
                                  <p:childTnLst>
                                    <p:anim calcmode="lin" valueType="num">
                                      <p:cBhvr additive="base">
                                        <p:cTn id="72"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3" dur="500"/>
                                        <p:tgtEl>
                                          <p:spTgt spid="3">
                                            <p:txEl>
                                              <p:pRg st="5" end="5"/>
                                            </p:txEl>
                                          </p:spTgt>
                                        </p:tgtEl>
                                        <p:attrNameLst>
                                          <p:attrName>ppt_y</p:attrName>
                                        </p:attrNameLst>
                                      </p:cBhvr>
                                      <p:tavLst>
                                        <p:tav tm="0">
                                          <p:val>
                                            <p:strVal val="ppt_y"/>
                                          </p:val>
                                        </p:tav>
                                        <p:tav tm="100000">
                                          <p:val>
                                            <p:strVal val="1+ppt_h/2"/>
                                          </p:val>
                                        </p:tav>
                                      </p:tavLst>
                                    </p:anim>
                                    <p:set>
                                      <p:cBhvr>
                                        <p:cTn id="7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4294967295"/>
          </p:nvPr>
        </p:nvSpPr>
        <p:spPr>
          <a:xfrm>
            <a:off x="0" y="1331913"/>
            <a:ext cx="6172200" cy="6835775"/>
          </a:xfrm>
        </p:spPr>
        <p:txBody>
          <a:bodyPr>
            <a:normAutofit fontScale="92500" lnSpcReduction="20000"/>
          </a:bodyPr>
          <a:lstStyle/>
          <a:p>
            <a:pPr marL="0" indent="0" eaLnBrk="1" hangingPunct="1"/>
            <a:endParaRPr lang="ru-RU" sz="2400" b="1" smtClean="0"/>
          </a:p>
          <a:p>
            <a:pPr marL="0" indent="0" eaLnBrk="1" hangingPunct="1"/>
            <a:r>
              <a:rPr lang="ru-RU" sz="2400" b="1" smtClean="0">
                <a:solidFill>
                  <a:schemeClr val="hlink"/>
                </a:solidFill>
              </a:rPr>
              <a:t>3 тема: «Ежик»</a:t>
            </a:r>
            <a:endParaRPr lang="ru-RU" sz="2400" b="1" i="1" smtClean="0">
              <a:solidFill>
                <a:schemeClr val="hlink"/>
              </a:solidFill>
            </a:endParaRPr>
          </a:p>
          <a:p>
            <a:pPr marL="0" indent="0" eaLnBrk="1" hangingPunct="1"/>
            <a:r>
              <a:rPr lang="ru-RU" sz="2400" b="1" i="1" smtClean="0">
                <a:solidFill>
                  <a:schemeClr val="hlink"/>
                </a:solidFill>
              </a:rPr>
              <a:t>   Еж, колючий недотрога,</a:t>
            </a:r>
            <a:r>
              <a:rPr lang="ru-RU" sz="2400" smtClean="0">
                <a:solidFill>
                  <a:schemeClr val="hlink"/>
                </a:solidFill>
              </a:rPr>
              <a:t> </a:t>
            </a:r>
            <a:endParaRPr lang="ru-RU" sz="2400" b="1" i="1" smtClean="0">
              <a:solidFill>
                <a:schemeClr val="hlink"/>
              </a:solidFill>
            </a:endParaRPr>
          </a:p>
          <a:p>
            <a:pPr marL="0" indent="0" eaLnBrk="1" hangingPunct="1"/>
            <a:r>
              <a:rPr lang="ru-RU" sz="2400" b="1" i="1" smtClean="0">
                <a:solidFill>
                  <a:schemeClr val="hlink"/>
                </a:solidFill>
              </a:rPr>
              <a:t>  Как-то раз заметил строго:</a:t>
            </a:r>
          </a:p>
          <a:p>
            <a:pPr marL="0" indent="0" eaLnBrk="1" hangingPunct="1"/>
            <a:r>
              <a:rPr lang="ru-RU" sz="2400" b="1" i="1" smtClean="0">
                <a:solidFill>
                  <a:schemeClr val="hlink"/>
                </a:solidFill>
              </a:rPr>
              <a:t>  - У меня, как и у елки,</a:t>
            </a:r>
          </a:p>
          <a:p>
            <a:pPr marL="0" indent="0" eaLnBrk="1" hangingPunct="1"/>
            <a:r>
              <a:rPr lang="ru-RU" sz="2400" b="1" i="1" smtClean="0">
                <a:solidFill>
                  <a:schemeClr val="hlink"/>
                </a:solidFill>
              </a:rPr>
              <a:t> Очень острые иголки.</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обведи левую ладошку и нарисуй на ней пальцам глаза и нос у своего ежика.</a:t>
            </a:r>
          </a:p>
          <a:p>
            <a:pPr marL="0" indent="0" eaLnBrk="1" hangingPunct="1"/>
            <a:endParaRPr lang="ru-RU" sz="2400" smtClean="0">
              <a:solidFill>
                <a:schemeClr val="hlink"/>
              </a:solidFill>
            </a:endParaRPr>
          </a:p>
          <a:p>
            <a:pPr marL="0" indent="0" eaLnBrk="1" hangingPunct="1"/>
            <a:endParaRPr lang="ru-RU" sz="2400" smtClean="0">
              <a:solidFill>
                <a:schemeClr val="hlink"/>
              </a:solidFill>
            </a:endParaRPr>
          </a:p>
          <a:p>
            <a:pPr marL="0" indent="0" eaLnBrk="1" hangingPunct="1"/>
            <a:endParaRPr lang="ru-RU" sz="2400" smtClean="0">
              <a:solidFill>
                <a:schemeClr val="hlink"/>
              </a:solidFill>
            </a:endParaRPr>
          </a:p>
          <a:p>
            <a:pPr marL="0" indent="0" eaLnBrk="1" hangingPunct="1"/>
            <a:endParaRPr lang="ru-RU" sz="2400" b="1" smtClean="0">
              <a:solidFill>
                <a:schemeClr val="hlink"/>
              </a:solidFill>
            </a:endParaRPr>
          </a:p>
          <a:p>
            <a:pPr marL="0" indent="0" eaLnBrk="1" hangingPunct="1"/>
            <a:r>
              <a:rPr lang="ru-RU" sz="2400" b="1" smtClean="0">
                <a:solidFill>
                  <a:schemeClr val="hlink"/>
                </a:solidFill>
              </a:rPr>
              <a:t>4 тема: «Рыбка»</a:t>
            </a:r>
            <a:endParaRPr lang="ru-RU" sz="2400" b="1" i="1" smtClean="0">
              <a:solidFill>
                <a:schemeClr val="hlink"/>
              </a:solidFill>
            </a:endParaRPr>
          </a:p>
          <a:p>
            <a:pPr marL="0" indent="0" eaLnBrk="1" hangingPunct="1"/>
            <a:r>
              <a:rPr lang="ru-RU" sz="2400" b="1" i="1" smtClean="0">
                <a:solidFill>
                  <a:schemeClr val="hlink"/>
                </a:solidFill>
              </a:rPr>
              <a:t>  Рыбка, рыбка золота</a:t>
            </a:r>
          </a:p>
          <a:p>
            <a:pPr marL="0" indent="0" eaLnBrk="1" hangingPunct="1"/>
            <a:r>
              <a:rPr lang="ru-RU" sz="2400" b="1" i="1" smtClean="0">
                <a:solidFill>
                  <a:schemeClr val="hlink"/>
                </a:solidFill>
              </a:rPr>
              <a:t> В речке плавает, играя:</a:t>
            </a:r>
          </a:p>
          <a:p>
            <a:pPr marL="0" indent="0" eaLnBrk="1" hangingPunct="1"/>
            <a:r>
              <a:rPr lang="ru-RU" sz="2400" b="1" i="1" smtClean="0">
                <a:solidFill>
                  <a:schemeClr val="hlink"/>
                </a:solidFill>
              </a:rPr>
              <a:t> То на дно она ныряет,</a:t>
            </a:r>
          </a:p>
          <a:p>
            <a:pPr marL="0" indent="0" eaLnBrk="1" hangingPunct="1"/>
            <a:r>
              <a:rPr lang="ru-RU" sz="2400" b="1" i="1" smtClean="0">
                <a:solidFill>
                  <a:schemeClr val="hlink"/>
                </a:solidFill>
              </a:rPr>
              <a:t>То вдруг снова вверх плывет.</a:t>
            </a:r>
            <a:endParaRPr lang="ru-RU" sz="2400" i="1" u="sng" smtClean="0">
              <a:solidFill>
                <a:schemeClr val="hlink"/>
              </a:solidFill>
            </a:endParaRPr>
          </a:p>
          <a:p>
            <a:pPr marL="0" indent="0" eaLnBrk="1" hangingPunct="1"/>
            <a:r>
              <a:rPr lang="ru-RU" sz="2400" i="1" u="sng" smtClean="0">
                <a:solidFill>
                  <a:schemeClr val="hlink"/>
                </a:solidFill>
              </a:rPr>
              <a:t>Задание:</a:t>
            </a:r>
            <a:r>
              <a:rPr lang="ru-RU" sz="2400" smtClean="0">
                <a:solidFill>
                  <a:schemeClr val="hlink"/>
                </a:solidFill>
              </a:rPr>
              <a:t> обведи левую ладошку и нарисуй на ней пальцам глаза и рот усвоей рыбки.</a:t>
            </a:r>
          </a:p>
        </p:txBody>
      </p:sp>
      <p:pic>
        <p:nvPicPr>
          <p:cNvPr id="40963" name="Picture 4"/>
          <p:cNvPicPr>
            <a:picLocks noChangeAspect="1" noChangeArrowheads="1"/>
          </p:cNvPicPr>
          <p:nvPr/>
        </p:nvPicPr>
        <p:blipFill>
          <a:blip r:embed="rId3" cstate="print"/>
          <a:srcRect/>
          <a:stretch>
            <a:fillRect/>
          </a:stretch>
        </p:blipFill>
        <p:spPr bwMode="auto">
          <a:xfrm>
            <a:off x="3716339" y="1"/>
            <a:ext cx="2908300" cy="2174875"/>
          </a:xfrm>
          <a:prstGeom prst="rect">
            <a:avLst/>
          </a:prstGeom>
          <a:noFill/>
          <a:ln w="9525">
            <a:noFill/>
            <a:miter lim="800000"/>
            <a:headEnd/>
            <a:tailEnd/>
          </a:ln>
        </p:spPr>
      </p:pic>
      <p:pic>
        <p:nvPicPr>
          <p:cNvPr id="40964" name="Picture 5"/>
          <p:cNvPicPr>
            <a:picLocks noChangeAspect="1" noChangeArrowheads="1"/>
          </p:cNvPicPr>
          <p:nvPr/>
        </p:nvPicPr>
        <p:blipFill>
          <a:blip r:embed="rId4" cstate="print"/>
          <a:srcRect/>
          <a:stretch>
            <a:fillRect/>
          </a:stretch>
        </p:blipFill>
        <p:spPr bwMode="auto">
          <a:xfrm>
            <a:off x="3068638" y="4716465"/>
            <a:ext cx="2482850" cy="2376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1" nodeType="clickEffect">
                                  <p:stCondLst>
                                    <p:cond delay="0"/>
                                  </p:stCondLst>
                                  <p:childTnLst>
                                    <p:anim calcmode="lin" valueType="num">
                                      <p:cBhvr additive="base">
                                        <p:cTn id="78"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9" dur="500"/>
                                        <p:tgtEl>
                                          <p:spTgt spid="3">
                                            <p:txEl>
                                              <p:pRg st="1" end="1"/>
                                            </p:txEl>
                                          </p:spTgt>
                                        </p:tgtEl>
                                        <p:attrNameLst>
                                          <p:attrName>ppt_y</p:attrName>
                                        </p:attrNameLst>
                                      </p:cBhvr>
                                      <p:tavLst>
                                        <p:tav tm="0">
                                          <p:val>
                                            <p:strVal val="ppt_y"/>
                                          </p:val>
                                        </p:tav>
                                        <p:tav tm="100000">
                                          <p:val>
                                            <p:strVal val="1+ppt_h/2"/>
                                          </p:val>
                                        </p:tav>
                                      </p:tavLst>
                                    </p:anim>
                                    <p:set>
                                      <p:cBhvr>
                                        <p:cTn id="80"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5" dur="500"/>
                                        <p:tgtEl>
                                          <p:spTgt spid="3">
                                            <p:txEl>
                                              <p:pRg st="2" end="2"/>
                                            </p:txEl>
                                          </p:spTgt>
                                        </p:tgtEl>
                                        <p:attrNameLst>
                                          <p:attrName>ppt_y</p:attrName>
                                        </p:attrNameLst>
                                      </p:cBhvr>
                                      <p:tavLst>
                                        <p:tav tm="0">
                                          <p:val>
                                            <p:strVal val="ppt_y"/>
                                          </p:val>
                                        </p:tav>
                                        <p:tav tm="100000">
                                          <p:val>
                                            <p:strVal val="1+ppt_h/2"/>
                                          </p:val>
                                        </p:tav>
                                      </p:tavLst>
                                    </p:anim>
                                    <p:set>
                                      <p:cBhvr>
                                        <p:cTn id="8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xit" presetSubtype="4" fill="hold" grpId="1" nodeType="clickEffect">
                                  <p:stCondLst>
                                    <p:cond delay="0"/>
                                  </p:stCondLst>
                                  <p:childTnLst>
                                    <p:anim calcmode="lin" valueType="num">
                                      <p:cBhvr additive="base">
                                        <p:cTn id="90"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91" dur="500"/>
                                        <p:tgtEl>
                                          <p:spTgt spid="3">
                                            <p:txEl>
                                              <p:pRg st="3" end="3"/>
                                            </p:txEl>
                                          </p:spTgt>
                                        </p:tgtEl>
                                        <p:attrNameLst>
                                          <p:attrName>ppt_y</p:attrName>
                                        </p:attrNameLst>
                                      </p:cBhvr>
                                      <p:tavLst>
                                        <p:tav tm="0">
                                          <p:val>
                                            <p:strVal val="ppt_y"/>
                                          </p:val>
                                        </p:tav>
                                        <p:tav tm="100000">
                                          <p:val>
                                            <p:strVal val="1+ppt_h/2"/>
                                          </p:val>
                                        </p:tav>
                                      </p:tavLst>
                                    </p:anim>
                                    <p:set>
                                      <p:cBhvr>
                                        <p:cTn id="92"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grpId="1" nodeType="clickEffect">
                                  <p:stCondLst>
                                    <p:cond delay="0"/>
                                  </p:stCondLst>
                                  <p:childTnLst>
                                    <p:anim calcmode="lin" valueType="num">
                                      <p:cBhvr additive="base">
                                        <p:cTn id="96"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7" dur="500"/>
                                        <p:tgtEl>
                                          <p:spTgt spid="3">
                                            <p:txEl>
                                              <p:pRg st="4" end="4"/>
                                            </p:txEl>
                                          </p:spTgt>
                                        </p:tgtEl>
                                        <p:attrNameLst>
                                          <p:attrName>ppt_y</p:attrName>
                                        </p:attrNameLst>
                                      </p:cBhvr>
                                      <p:tavLst>
                                        <p:tav tm="0">
                                          <p:val>
                                            <p:strVal val="ppt_y"/>
                                          </p:val>
                                        </p:tav>
                                        <p:tav tm="100000">
                                          <p:val>
                                            <p:strVal val="1+ppt_h/2"/>
                                          </p:val>
                                        </p:tav>
                                      </p:tavLst>
                                    </p:anim>
                                    <p:set>
                                      <p:cBhvr>
                                        <p:cTn id="9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grpId="1" nodeType="clickEffect">
                                  <p:stCondLst>
                                    <p:cond delay="0"/>
                                  </p:stCondLst>
                                  <p:childTnLst>
                                    <p:anim calcmode="lin" valueType="num">
                                      <p:cBhvr additive="base">
                                        <p:cTn id="102"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03" dur="500"/>
                                        <p:tgtEl>
                                          <p:spTgt spid="3">
                                            <p:txEl>
                                              <p:pRg st="5" end="5"/>
                                            </p:txEl>
                                          </p:spTgt>
                                        </p:tgtEl>
                                        <p:attrNameLst>
                                          <p:attrName>ppt_y</p:attrName>
                                        </p:attrNameLst>
                                      </p:cBhvr>
                                      <p:tavLst>
                                        <p:tav tm="0">
                                          <p:val>
                                            <p:strVal val="ppt_y"/>
                                          </p:val>
                                        </p:tav>
                                        <p:tav tm="100000">
                                          <p:val>
                                            <p:strVal val="1+ppt_h/2"/>
                                          </p:val>
                                        </p:tav>
                                      </p:tavLst>
                                    </p:anim>
                                    <p:set>
                                      <p:cBhvr>
                                        <p:cTn id="10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9" dur="500"/>
                                        <p:tgtEl>
                                          <p:spTgt spid="3">
                                            <p:txEl>
                                              <p:pRg st="6" end="6"/>
                                            </p:txEl>
                                          </p:spTgt>
                                        </p:tgtEl>
                                        <p:attrNameLst>
                                          <p:attrName>ppt_y</p:attrName>
                                        </p:attrNameLst>
                                      </p:cBhvr>
                                      <p:tavLst>
                                        <p:tav tm="0">
                                          <p:val>
                                            <p:strVal val="ppt_y"/>
                                          </p:val>
                                        </p:tav>
                                        <p:tav tm="100000">
                                          <p:val>
                                            <p:strVal val="1+ppt_h/2"/>
                                          </p:val>
                                        </p:tav>
                                      </p:tavLst>
                                    </p:anim>
                                    <p:set>
                                      <p:cBhvr>
                                        <p:cTn id="11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xit" presetSubtype="4" fill="hold" grpId="1" nodeType="clickEffect">
                                  <p:stCondLst>
                                    <p:cond delay="0"/>
                                  </p:stCondLst>
                                  <p:childTnLst>
                                    <p:anim calcmode="lin" valueType="num">
                                      <p:cBhvr additive="base">
                                        <p:cTn id="114" dur="500"/>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15" dur="500"/>
                                        <p:tgtEl>
                                          <p:spTgt spid="3">
                                            <p:txEl>
                                              <p:pRg st="11" end="11"/>
                                            </p:txEl>
                                          </p:spTgt>
                                        </p:tgtEl>
                                        <p:attrNameLst>
                                          <p:attrName>ppt_y</p:attrName>
                                        </p:attrNameLst>
                                      </p:cBhvr>
                                      <p:tavLst>
                                        <p:tav tm="0">
                                          <p:val>
                                            <p:strVal val="ppt_y"/>
                                          </p:val>
                                        </p:tav>
                                        <p:tav tm="100000">
                                          <p:val>
                                            <p:strVal val="1+ppt_h/2"/>
                                          </p:val>
                                        </p:tav>
                                      </p:tavLst>
                                    </p:anim>
                                    <p:set>
                                      <p:cBhvr>
                                        <p:cTn id="116" dur="1" fill="hold">
                                          <p:stCondLst>
                                            <p:cond delay="499"/>
                                          </p:stCondLst>
                                        </p:cTn>
                                        <p:tgtEl>
                                          <p:spTgt spid="3">
                                            <p:txEl>
                                              <p:pRg st="11" end="11"/>
                                            </p:txEl>
                                          </p:spTgt>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21" dur="500"/>
                                        <p:tgtEl>
                                          <p:spTgt spid="3">
                                            <p:txEl>
                                              <p:pRg st="12" end="12"/>
                                            </p:txEl>
                                          </p:spTgt>
                                        </p:tgtEl>
                                        <p:attrNameLst>
                                          <p:attrName>ppt_y</p:attrName>
                                        </p:attrNameLst>
                                      </p:cBhvr>
                                      <p:tavLst>
                                        <p:tav tm="0">
                                          <p:val>
                                            <p:strVal val="ppt_y"/>
                                          </p:val>
                                        </p:tav>
                                        <p:tav tm="100000">
                                          <p:val>
                                            <p:strVal val="1+ppt_h/2"/>
                                          </p:val>
                                        </p:tav>
                                      </p:tavLst>
                                    </p:anim>
                                    <p:set>
                                      <p:cBhvr>
                                        <p:cTn id="122" dur="1" fill="hold">
                                          <p:stCondLst>
                                            <p:cond delay="499"/>
                                          </p:stCondLst>
                                        </p:cTn>
                                        <p:tgtEl>
                                          <p:spTgt spid="3">
                                            <p:txEl>
                                              <p:pRg st="12" end="12"/>
                                            </p:txEl>
                                          </p:spTgt>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xit" presetSubtype="4" fill="hold" grpId="1" nodeType="clickEffect">
                                  <p:stCondLst>
                                    <p:cond delay="0"/>
                                  </p:stCondLst>
                                  <p:childTnLst>
                                    <p:anim calcmode="lin" valueType="num">
                                      <p:cBhvr additive="base">
                                        <p:cTn id="126" dur="500"/>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27" dur="500"/>
                                        <p:tgtEl>
                                          <p:spTgt spid="3">
                                            <p:txEl>
                                              <p:pRg st="13" end="13"/>
                                            </p:txEl>
                                          </p:spTgt>
                                        </p:tgtEl>
                                        <p:attrNameLst>
                                          <p:attrName>ppt_y</p:attrName>
                                        </p:attrNameLst>
                                      </p:cBhvr>
                                      <p:tavLst>
                                        <p:tav tm="0">
                                          <p:val>
                                            <p:strVal val="ppt_y"/>
                                          </p:val>
                                        </p:tav>
                                        <p:tav tm="100000">
                                          <p:val>
                                            <p:strVal val="1+ppt_h/2"/>
                                          </p:val>
                                        </p:tav>
                                      </p:tavLst>
                                    </p:anim>
                                    <p:set>
                                      <p:cBhvr>
                                        <p:cTn id="128" dur="1" fill="hold">
                                          <p:stCondLst>
                                            <p:cond delay="499"/>
                                          </p:stCondLst>
                                        </p:cTn>
                                        <p:tgtEl>
                                          <p:spTgt spid="3">
                                            <p:txEl>
                                              <p:pRg st="13" end="13"/>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2" presetClass="exit" presetSubtype="4" fill="hold" grpId="1" nodeType="clickEffect">
                                  <p:stCondLst>
                                    <p:cond delay="0"/>
                                  </p:stCondLst>
                                  <p:childTnLst>
                                    <p:anim calcmode="lin" valueType="num">
                                      <p:cBhvr additive="base">
                                        <p:cTn id="132" dur="500"/>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33" dur="500"/>
                                        <p:tgtEl>
                                          <p:spTgt spid="3">
                                            <p:txEl>
                                              <p:pRg st="14" end="14"/>
                                            </p:txEl>
                                          </p:spTgt>
                                        </p:tgtEl>
                                        <p:attrNameLst>
                                          <p:attrName>ppt_y</p:attrName>
                                        </p:attrNameLst>
                                      </p:cBhvr>
                                      <p:tavLst>
                                        <p:tav tm="0">
                                          <p:val>
                                            <p:strVal val="ppt_y"/>
                                          </p:val>
                                        </p:tav>
                                        <p:tav tm="100000">
                                          <p:val>
                                            <p:strVal val="1+ppt_h/2"/>
                                          </p:val>
                                        </p:tav>
                                      </p:tavLst>
                                    </p:anim>
                                    <p:set>
                                      <p:cBhvr>
                                        <p:cTn id="134" dur="1" fill="hold">
                                          <p:stCondLst>
                                            <p:cond delay="499"/>
                                          </p:stCondLst>
                                        </p:cTn>
                                        <p:tgtEl>
                                          <p:spTgt spid="3">
                                            <p:txEl>
                                              <p:pRg st="14" end="14"/>
                                            </p:txEl>
                                          </p:spTgt>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39" dur="500"/>
                                        <p:tgtEl>
                                          <p:spTgt spid="3">
                                            <p:txEl>
                                              <p:pRg st="15" end="15"/>
                                            </p:txEl>
                                          </p:spTgt>
                                        </p:tgtEl>
                                        <p:attrNameLst>
                                          <p:attrName>ppt_y</p:attrName>
                                        </p:attrNameLst>
                                      </p:cBhvr>
                                      <p:tavLst>
                                        <p:tav tm="0">
                                          <p:val>
                                            <p:strVal val="ppt_y"/>
                                          </p:val>
                                        </p:tav>
                                        <p:tav tm="100000">
                                          <p:val>
                                            <p:strVal val="1+ppt_h/2"/>
                                          </p:val>
                                        </p:tav>
                                      </p:tavLst>
                                    </p:anim>
                                    <p:set>
                                      <p:cBhvr>
                                        <p:cTn id="140" dur="1" fill="hold">
                                          <p:stCondLst>
                                            <p:cond delay="499"/>
                                          </p:stCondLst>
                                        </p:cTn>
                                        <p:tgtEl>
                                          <p:spTgt spid="3">
                                            <p:txEl>
                                              <p:pRg st="15" end="15"/>
                                            </p:txEl>
                                          </p:spTgt>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xit" presetSubtype="4" fill="hold" grpId="1" nodeType="clickEffect">
                                  <p:stCondLst>
                                    <p:cond delay="0"/>
                                  </p:stCondLst>
                                  <p:childTnLst>
                                    <p:anim calcmode="lin" valueType="num">
                                      <p:cBhvr additive="base">
                                        <p:cTn id="144" dur="500"/>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145" dur="500"/>
                                        <p:tgtEl>
                                          <p:spTgt spid="3">
                                            <p:txEl>
                                              <p:pRg st="16" end="16"/>
                                            </p:txEl>
                                          </p:spTgt>
                                        </p:tgtEl>
                                        <p:attrNameLst>
                                          <p:attrName>ppt_y</p:attrName>
                                        </p:attrNameLst>
                                      </p:cBhvr>
                                      <p:tavLst>
                                        <p:tav tm="0">
                                          <p:val>
                                            <p:strVal val="ppt_y"/>
                                          </p:val>
                                        </p:tav>
                                        <p:tav tm="100000">
                                          <p:val>
                                            <p:strVal val="1+ppt_h/2"/>
                                          </p:val>
                                        </p:tav>
                                      </p:tavLst>
                                    </p:anim>
                                    <p:set>
                                      <p:cBhvr>
                                        <p:cTn id="146" dur="1" fill="hold">
                                          <p:stCondLst>
                                            <p:cond delay="499"/>
                                          </p:stCondLst>
                                        </p:cTn>
                                        <p:tgtEl>
                                          <p:spTgt spid="3">
                                            <p:txEl>
                                              <p:pRg st="16" end="1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7462" y="0"/>
            <a:ext cx="6875463" cy="9823451"/>
          </a:xfrm>
          <a:prstGeom prst="rect">
            <a:avLst/>
          </a:prstGeom>
          <a:noFill/>
          <a:ln w="9525">
            <a:noFill/>
            <a:miter lim="800000"/>
            <a:headEnd/>
            <a:tailEnd/>
          </a:ln>
        </p:spPr>
      </p:pic>
      <p:sp>
        <p:nvSpPr>
          <p:cNvPr id="3" name="Объект 2"/>
          <p:cNvSpPr>
            <a:spLocks noGrp="1"/>
          </p:cNvSpPr>
          <p:nvPr>
            <p:ph idx="4294967295"/>
          </p:nvPr>
        </p:nvSpPr>
        <p:spPr>
          <a:xfrm>
            <a:off x="685800" y="1331913"/>
            <a:ext cx="6172200" cy="6835775"/>
          </a:xfrm>
        </p:spPr>
        <p:txBody>
          <a:bodyPr/>
          <a:lstStyle/>
          <a:p>
            <a:pPr marL="0" indent="0" eaLnBrk="1" hangingPunct="1"/>
            <a:r>
              <a:rPr lang="ru-RU" sz="2400" b="1" smtClean="0">
                <a:solidFill>
                  <a:schemeClr val="hlink"/>
                </a:solidFill>
              </a:rPr>
              <a:t>5 тема: «Злая собака»</a:t>
            </a:r>
            <a:endParaRPr lang="ru-RU" sz="2400" b="1" i="1" smtClean="0">
              <a:solidFill>
                <a:schemeClr val="hlink"/>
              </a:solidFill>
            </a:endParaRPr>
          </a:p>
          <a:p>
            <a:pPr marL="0" indent="0" eaLnBrk="1" hangingPunct="1"/>
            <a:r>
              <a:rPr lang="ru-RU" sz="2400" b="1" i="1" smtClean="0">
                <a:solidFill>
                  <a:schemeClr val="hlink"/>
                </a:solidFill>
              </a:rPr>
              <a:t>Во дворе несет дозор</a:t>
            </a:r>
          </a:p>
          <a:p>
            <a:pPr marL="0" indent="0" eaLnBrk="1" hangingPunct="1"/>
            <a:r>
              <a:rPr lang="ru-RU" sz="2400" b="1" i="1" smtClean="0">
                <a:solidFill>
                  <a:schemeClr val="hlink"/>
                </a:solidFill>
              </a:rPr>
              <a:t>Пес по имени Трезор.</a:t>
            </a:r>
          </a:p>
          <a:p>
            <a:pPr marL="0" indent="0" eaLnBrk="1" hangingPunct="1"/>
            <a:r>
              <a:rPr lang="ru-RU" sz="2400" b="1" i="1" smtClean="0">
                <a:solidFill>
                  <a:schemeClr val="hlink"/>
                </a:solidFill>
              </a:rPr>
              <a:t>Злобно морща нос свой, лает,</a:t>
            </a:r>
          </a:p>
          <a:p>
            <a:pPr marL="0" indent="0" eaLnBrk="1" hangingPunct="1"/>
            <a:r>
              <a:rPr lang="ru-RU" sz="2400" b="1" i="1" smtClean="0">
                <a:solidFill>
                  <a:schemeClr val="hlink"/>
                </a:solidFill>
              </a:rPr>
              <a:t>В дом чужого не пускает.</a:t>
            </a:r>
          </a:p>
        </p:txBody>
      </p:sp>
      <p:pic>
        <p:nvPicPr>
          <p:cNvPr id="41987" name="Picture 4"/>
          <p:cNvPicPr>
            <a:picLocks noChangeAspect="1" noChangeArrowheads="1"/>
          </p:cNvPicPr>
          <p:nvPr/>
        </p:nvPicPr>
        <p:blipFill>
          <a:blip r:embed="rId3" cstate="print"/>
          <a:srcRect/>
          <a:stretch>
            <a:fillRect/>
          </a:stretch>
        </p:blipFill>
        <p:spPr bwMode="auto">
          <a:xfrm>
            <a:off x="4005263" y="250826"/>
            <a:ext cx="2400300" cy="2495551"/>
          </a:xfrm>
          <a:prstGeom prst="rect">
            <a:avLst/>
          </a:prstGeom>
          <a:noFill/>
          <a:ln w="9525">
            <a:noFill/>
            <a:miter lim="800000"/>
            <a:headEnd/>
            <a:tailEnd/>
          </a:ln>
        </p:spPr>
      </p:pic>
      <p:sp>
        <p:nvSpPr>
          <p:cNvPr id="41988" name="Rectangle 5"/>
          <p:cNvSpPr>
            <a:spLocks noChangeArrowheads="1"/>
          </p:cNvSpPr>
          <p:nvPr/>
        </p:nvSpPr>
        <p:spPr bwMode="auto">
          <a:xfrm>
            <a:off x="0" y="3563939"/>
            <a:ext cx="6192838" cy="3046988"/>
          </a:xfrm>
          <a:prstGeom prst="rect">
            <a:avLst/>
          </a:prstGeom>
          <a:noFill/>
          <a:ln w="9525">
            <a:noFill/>
            <a:miter lim="800000"/>
            <a:headEnd/>
            <a:tailEnd/>
          </a:ln>
        </p:spPr>
        <p:txBody>
          <a:bodyPr anchor="ctr">
            <a:spAutoFit/>
          </a:bodyPr>
          <a:lstStyle/>
          <a:p>
            <a:pPr algn="ctr"/>
            <a:r>
              <a:rPr lang="ru-RU" sz="2400" u="sng">
                <a:solidFill>
                  <a:schemeClr val="hlink"/>
                </a:solidFill>
              </a:rPr>
              <a:t>Задание:</a:t>
            </a:r>
            <a:r>
              <a:rPr lang="ru-RU" sz="2400">
                <a:solidFill>
                  <a:schemeClr val="hlink"/>
                </a:solidFill>
              </a:rPr>
              <a:t> обведи левую ладошку и нарисуй на ней свою собаку дорисовав  нос и глаз.</a:t>
            </a:r>
          </a:p>
          <a:p>
            <a:r>
              <a:rPr lang="ru-RU" sz="2400" b="1">
                <a:solidFill>
                  <a:schemeClr val="hlink"/>
                </a:solidFill>
              </a:rPr>
              <a:t>6 тема: «Слон»</a:t>
            </a:r>
            <a:endParaRPr lang="ru-RU" sz="2400">
              <a:solidFill>
                <a:schemeClr val="hlink"/>
              </a:solidFill>
            </a:endParaRPr>
          </a:p>
          <a:p>
            <a:r>
              <a:rPr lang="ru-RU" sz="2400" b="1" i="1">
                <a:solidFill>
                  <a:schemeClr val="hlink"/>
                </a:solidFill>
              </a:rPr>
              <a:t> Вот огромный серый слон,</a:t>
            </a:r>
            <a:r>
              <a:rPr lang="ru-RU" sz="2400">
                <a:solidFill>
                  <a:schemeClr val="hlink"/>
                </a:solidFill>
              </a:rPr>
              <a:t> </a:t>
            </a:r>
          </a:p>
          <a:p>
            <a:r>
              <a:rPr lang="ru-RU" sz="2400" b="1" i="1">
                <a:solidFill>
                  <a:schemeClr val="hlink"/>
                </a:solidFill>
              </a:rPr>
              <a:t> Свесил уши низко он,</a:t>
            </a:r>
            <a:endParaRPr lang="ru-RU" sz="2400">
              <a:solidFill>
                <a:schemeClr val="hlink"/>
              </a:solidFill>
            </a:endParaRPr>
          </a:p>
          <a:p>
            <a:r>
              <a:rPr lang="ru-RU" sz="2400" b="1" i="1">
                <a:solidFill>
                  <a:schemeClr val="hlink"/>
                </a:solidFill>
              </a:rPr>
              <a:t>Тянет длинный хобот-нос.</a:t>
            </a:r>
            <a:endParaRPr lang="ru-RU" sz="2400">
              <a:solidFill>
                <a:schemeClr val="hlink"/>
              </a:solidFill>
            </a:endParaRPr>
          </a:p>
          <a:p>
            <a:r>
              <a:rPr lang="ru-RU" sz="2400" b="1" i="1">
                <a:solidFill>
                  <a:schemeClr val="hlink"/>
                </a:solidFill>
              </a:rPr>
              <a:t>А куда? Для всех вопрос!...</a:t>
            </a:r>
          </a:p>
        </p:txBody>
      </p:sp>
      <p:pic>
        <p:nvPicPr>
          <p:cNvPr id="41989" name="Picture 6"/>
          <p:cNvPicPr>
            <a:picLocks noChangeAspect="1" noChangeArrowheads="1"/>
          </p:cNvPicPr>
          <p:nvPr/>
        </p:nvPicPr>
        <p:blipFill>
          <a:blip r:embed="rId4" cstate="print"/>
          <a:srcRect/>
          <a:stretch>
            <a:fillRect/>
          </a:stretch>
        </p:blipFill>
        <p:spPr bwMode="auto">
          <a:xfrm>
            <a:off x="4437064" y="4356100"/>
            <a:ext cx="2420937" cy="2293939"/>
          </a:xfrm>
          <a:prstGeom prst="rect">
            <a:avLst/>
          </a:prstGeom>
          <a:noFill/>
          <a:ln w="9525">
            <a:noFill/>
            <a:miter lim="800000"/>
            <a:headEnd/>
            <a:tailEnd/>
          </a:ln>
        </p:spPr>
      </p:pic>
      <p:sp>
        <p:nvSpPr>
          <p:cNvPr id="41990" name="Rectangle 7"/>
          <p:cNvSpPr>
            <a:spLocks noChangeArrowheads="1"/>
          </p:cNvSpPr>
          <p:nvPr/>
        </p:nvSpPr>
        <p:spPr bwMode="auto">
          <a:xfrm>
            <a:off x="404814" y="6588126"/>
            <a:ext cx="5445125" cy="1200329"/>
          </a:xfrm>
          <a:prstGeom prst="rect">
            <a:avLst/>
          </a:prstGeom>
          <a:noFill/>
          <a:ln w="9525">
            <a:noFill/>
            <a:miter lim="800000"/>
            <a:headEnd/>
            <a:tailEnd/>
          </a:ln>
        </p:spPr>
        <p:txBody>
          <a:bodyPr anchor="ctr">
            <a:spAutoFit/>
          </a:bodyPr>
          <a:lstStyle/>
          <a:p>
            <a:r>
              <a:rPr lang="ru-RU" sz="2400" u="sng">
                <a:solidFill>
                  <a:schemeClr val="hlink"/>
                </a:solidFill>
              </a:rPr>
              <a:t>Задание:</a:t>
            </a:r>
            <a:r>
              <a:rPr lang="ru-RU" sz="2400">
                <a:solidFill>
                  <a:schemeClr val="hlink"/>
                </a:solidFill>
              </a:rPr>
              <a:t> обведи левый кулачок и нарисуй на нем своего слона.(хвост, уши, глаза и ноги)</a:t>
            </a:r>
          </a:p>
        </p:txBody>
      </p:sp>
      <p:pic>
        <p:nvPicPr>
          <p:cNvPr id="41991" name="Picture 8"/>
          <p:cNvPicPr>
            <a:picLocks noChangeAspect="1" noChangeArrowheads="1"/>
          </p:cNvPicPr>
          <p:nvPr/>
        </p:nvPicPr>
        <p:blipFill>
          <a:blip r:embed="rId5" cstate="print"/>
          <a:srcRect/>
          <a:stretch>
            <a:fillRect/>
          </a:stretch>
        </p:blipFill>
        <p:spPr bwMode="auto">
          <a:xfrm>
            <a:off x="2781300" y="7596189"/>
            <a:ext cx="2628900" cy="2028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2" end="2"/>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4294967295"/>
          </p:nvPr>
        </p:nvSpPr>
        <p:spPr>
          <a:xfrm>
            <a:off x="0" y="684213"/>
            <a:ext cx="6172200" cy="6835775"/>
          </a:xfrm>
        </p:spPr>
        <p:txBody>
          <a:bodyPr/>
          <a:lstStyle/>
          <a:p>
            <a:pPr marL="0" indent="0" eaLnBrk="1" hangingPunct="1"/>
            <a:r>
              <a:rPr lang="ru-RU" sz="2400" b="1" smtClean="0">
                <a:solidFill>
                  <a:schemeClr val="hlink"/>
                </a:solidFill>
              </a:rPr>
              <a:t>7 тема: «Дракон»</a:t>
            </a:r>
            <a:endParaRPr lang="ru-RU" sz="2400" b="1" i="1" smtClean="0">
              <a:solidFill>
                <a:schemeClr val="hlink"/>
              </a:solidFill>
            </a:endParaRPr>
          </a:p>
          <a:p>
            <a:pPr marL="0" indent="0" eaLnBrk="1" hangingPunct="1"/>
            <a:r>
              <a:rPr lang="ru-RU" sz="2400" b="1" i="1" smtClean="0">
                <a:solidFill>
                  <a:schemeClr val="hlink"/>
                </a:solidFill>
              </a:rPr>
              <a:t>Познакомлю вас с Дракошей.</a:t>
            </a:r>
            <a:r>
              <a:rPr lang="ru-RU" sz="2400" smtClean="0">
                <a:solidFill>
                  <a:schemeClr val="hlink"/>
                </a:solidFill>
              </a:rPr>
              <a:t> </a:t>
            </a:r>
            <a:endParaRPr lang="ru-RU" sz="2400" b="1" i="1" smtClean="0">
              <a:solidFill>
                <a:schemeClr val="hlink"/>
              </a:solidFill>
            </a:endParaRPr>
          </a:p>
          <a:p>
            <a:pPr marL="0" indent="0" eaLnBrk="1" hangingPunct="1"/>
            <a:r>
              <a:rPr lang="ru-RU" sz="2400" b="1" i="1" smtClean="0">
                <a:solidFill>
                  <a:schemeClr val="hlink"/>
                </a:solidFill>
              </a:rPr>
              <a:t>Не пугайтесь! Он хороший</a:t>
            </a:r>
          </a:p>
          <a:p>
            <a:pPr marL="0" indent="0" eaLnBrk="1" hangingPunct="1"/>
            <a:r>
              <a:rPr lang="ru-RU" sz="2400" b="1" i="1" smtClean="0">
                <a:solidFill>
                  <a:schemeClr val="hlink"/>
                </a:solidFill>
              </a:rPr>
              <a:t>И совсем-совсем не злой,</a:t>
            </a:r>
          </a:p>
          <a:p>
            <a:pPr marL="0" indent="0" eaLnBrk="1" hangingPunct="1"/>
            <a:r>
              <a:rPr lang="ru-RU" sz="2400" b="1" i="1" smtClean="0">
                <a:solidFill>
                  <a:schemeClr val="hlink"/>
                </a:solidFill>
              </a:rPr>
              <a:t>Он забавный и смешной.</a:t>
            </a:r>
            <a:r>
              <a:rPr lang="ru-RU" sz="2400" smtClean="0"/>
              <a:t> </a:t>
            </a:r>
          </a:p>
        </p:txBody>
      </p:sp>
      <p:sp>
        <p:nvSpPr>
          <p:cNvPr id="43011" name="Rectangle 4"/>
          <p:cNvSpPr>
            <a:spLocks noChangeArrowheads="1"/>
          </p:cNvSpPr>
          <p:nvPr/>
        </p:nvSpPr>
        <p:spPr bwMode="auto">
          <a:xfrm>
            <a:off x="549275" y="2843214"/>
            <a:ext cx="5684838" cy="830997"/>
          </a:xfrm>
          <a:prstGeom prst="rect">
            <a:avLst/>
          </a:prstGeom>
          <a:noFill/>
          <a:ln w="9525">
            <a:noFill/>
            <a:miter lim="800000"/>
            <a:headEnd/>
            <a:tailEnd/>
          </a:ln>
        </p:spPr>
        <p:txBody>
          <a:bodyPr anchor="ctr">
            <a:spAutoFit/>
          </a:bodyPr>
          <a:lstStyle/>
          <a:p>
            <a:r>
              <a:rPr lang="ru-RU" sz="2400" u="sng">
                <a:solidFill>
                  <a:schemeClr val="hlink"/>
                </a:solidFill>
              </a:rPr>
              <a:t>Задание:</a:t>
            </a:r>
            <a:r>
              <a:rPr lang="ru-RU" sz="2400">
                <a:solidFill>
                  <a:schemeClr val="hlink"/>
                </a:solidFill>
              </a:rPr>
              <a:t> обведи левую ладошку и нарисуй на ней своего дракона.</a:t>
            </a:r>
          </a:p>
        </p:txBody>
      </p:sp>
      <p:pic>
        <p:nvPicPr>
          <p:cNvPr id="43012" name="Picture 5"/>
          <p:cNvPicPr>
            <a:picLocks noChangeAspect="1" noChangeArrowheads="1"/>
          </p:cNvPicPr>
          <p:nvPr/>
        </p:nvPicPr>
        <p:blipFill>
          <a:blip r:embed="rId3" cstate="print"/>
          <a:srcRect/>
          <a:stretch>
            <a:fillRect/>
          </a:stretch>
        </p:blipFill>
        <p:spPr bwMode="auto">
          <a:xfrm>
            <a:off x="4221163" y="179388"/>
            <a:ext cx="2406650" cy="2762251"/>
          </a:xfrm>
          <a:prstGeom prst="rect">
            <a:avLst/>
          </a:prstGeom>
          <a:noFill/>
          <a:ln w="9525">
            <a:noFill/>
            <a:miter lim="800000"/>
            <a:headEnd/>
            <a:tailEnd/>
          </a:ln>
        </p:spPr>
      </p:pic>
      <p:pic>
        <p:nvPicPr>
          <p:cNvPr id="43013" name="Picture 7"/>
          <p:cNvPicPr>
            <a:picLocks noChangeAspect="1" noChangeArrowheads="1"/>
          </p:cNvPicPr>
          <p:nvPr/>
        </p:nvPicPr>
        <p:blipFill>
          <a:blip r:embed="rId4" cstate="print"/>
          <a:srcRect/>
          <a:stretch>
            <a:fillRect/>
          </a:stretch>
        </p:blipFill>
        <p:spPr bwMode="auto">
          <a:xfrm>
            <a:off x="1773239" y="6732589"/>
            <a:ext cx="3240087" cy="2430463"/>
          </a:xfrm>
          <a:prstGeom prst="rect">
            <a:avLst/>
          </a:prstGeom>
          <a:noFill/>
          <a:ln w="9525">
            <a:noFill/>
            <a:miter lim="800000"/>
            <a:headEnd/>
            <a:tailEnd/>
          </a:ln>
        </p:spPr>
      </p:pic>
      <p:pic>
        <p:nvPicPr>
          <p:cNvPr id="43014" name="Picture 6"/>
          <p:cNvPicPr>
            <a:picLocks noChangeAspect="1" noChangeArrowheads="1"/>
          </p:cNvPicPr>
          <p:nvPr/>
        </p:nvPicPr>
        <p:blipFill>
          <a:blip r:embed="rId5" cstate="print"/>
          <a:srcRect/>
          <a:stretch>
            <a:fillRect/>
          </a:stretch>
        </p:blipFill>
        <p:spPr bwMode="auto">
          <a:xfrm>
            <a:off x="4005263" y="3635375"/>
            <a:ext cx="2447925" cy="2319339"/>
          </a:xfrm>
          <a:prstGeom prst="rect">
            <a:avLst/>
          </a:prstGeom>
          <a:noFill/>
          <a:ln w="9525">
            <a:noFill/>
            <a:miter lim="800000"/>
            <a:headEnd/>
            <a:tailEnd/>
          </a:ln>
        </p:spPr>
      </p:pic>
      <p:sp>
        <p:nvSpPr>
          <p:cNvPr id="43015" name="Rectangle 8"/>
          <p:cNvSpPr>
            <a:spLocks noChangeArrowheads="1"/>
          </p:cNvSpPr>
          <p:nvPr/>
        </p:nvSpPr>
        <p:spPr bwMode="auto">
          <a:xfrm>
            <a:off x="404813" y="3754439"/>
            <a:ext cx="4392612" cy="2308324"/>
          </a:xfrm>
          <a:prstGeom prst="rect">
            <a:avLst/>
          </a:prstGeom>
          <a:noFill/>
          <a:ln w="9525">
            <a:noFill/>
            <a:miter lim="800000"/>
            <a:headEnd/>
            <a:tailEnd/>
          </a:ln>
        </p:spPr>
        <p:txBody>
          <a:bodyPr anchor="ctr">
            <a:spAutoFit/>
          </a:bodyPr>
          <a:lstStyle/>
          <a:p>
            <a:r>
              <a:rPr lang="ru-RU" sz="2400" b="1">
                <a:solidFill>
                  <a:schemeClr val="hlink"/>
                </a:solidFill>
                <a:latin typeface="Calibri" pitchFamily="34" charset="0"/>
                <a:cs typeface="Times New Roman" pitchFamily="18" charset="0"/>
              </a:rPr>
              <a:t>8 тема: «Жар-птица»</a:t>
            </a:r>
            <a:endParaRPr lang="ru-RU" sz="2400">
              <a:solidFill>
                <a:schemeClr val="hlink"/>
              </a:solidFill>
              <a:latin typeface="Calibri" pitchFamily="34" charset="0"/>
              <a:cs typeface="Times New Roman" pitchFamily="18" charset="0"/>
            </a:endParaRPr>
          </a:p>
          <a:p>
            <a:pPr eaLnBrk="0" hangingPunct="0"/>
            <a:r>
              <a:rPr lang="ru-RU" sz="2400" b="1" i="1">
                <a:solidFill>
                  <a:schemeClr val="hlink"/>
                </a:solidFill>
                <a:latin typeface="Calibri" pitchFamily="34" charset="0"/>
                <a:cs typeface="Times New Roman" pitchFamily="18" charset="0"/>
              </a:rPr>
              <a:t> По стране загадочной,</a:t>
            </a:r>
            <a:r>
              <a:rPr lang="ru-RU" sz="2400">
                <a:solidFill>
                  <a:schemeClr val="hlink"/>
                </a:solidFill>
                <a:latin typeface="Calibri" pitchFamily="34" charset="0"/>
                <a:cs typeface="Times New Roman" pitchFamily="18" charset="0"/>
              </a:rPr>
              <a:t> </a:t>
            </a:r>
          </a:p>
          <a:p>
            <a:pPr eaLnBrk="0" hangingPunct="0"/>
            <a:r>
              <a:rPr lang="ru-RU" sz="2400" b="1" i="1">
                <a:solidFill>
                  <a:schemeClr val="hlink"/>
                </a:solidFill>
                <a:latin typeface="Calibri" pitchFamily="34" charset="0"/>
                <a:cs typeface="Times New Roman" pitchFamily="18" charset="0"/>
              </a:rPr>
              <a:t> Неизвестной, сказочной</a:t>
            </a:r>
            <a:endParaRPr lang="ru-RU" sz="2400">
              <a:solidFill>
                <a:schemeClr val="hlink"/>
              </a:solidFill>
              <a:latin typeface="Calibri" pitchFamily="34" charset="0"/>
              <a:cs typeface="Times New Roman" pitchFamily="18" charset="0"/>
            </a:endParaRPr>
          </a:p>
          <a:p>
            <a:pPr eaLnBrk="0" hangingPunct="0"/>
            <a:r>
              <a:rPr lang="ru-RU" sz="2400" b="1" i="1">
                <a:solidFill>
                  <a:schemeClr val="hlink"/>
                </a:solidFill>
                <a:latin typeface="Calibri" pitchFamily="34" charset="0"/>
                <a:cs typeface="Times New Roman" pitchFamily="18" charset="0"/>
              </a:rPr>
              <a:t> Дивная Жар-птица</a:t>
            </a:r>
            <a:endParaRPr lang="ru-RU" sz="2400">
              <a:solidFill>
                <a:schemeClr val="hlink"/>
              </a:solidFill>
              <a:latin typeface="Calibri" pitchFamily="34" charset="0"/>
              <a:cs typeface="Times New Roman" pitchFamily="18" charset="0"/>
            </a:endParaRPr>
          </a:p>
          <a:p>
            <a:pPr eaLnBrk="0" hangingPunct="0"/>
            <a:r>
              <a:rPr lang="ru-RU" sz="2400" b="1" i="1">
                <a:solidFill>
                  <a:schemeClr val="hlink"/>
                </a:solidFill>
                <a:latin typeface="Calibri" pitchFamily="34" charset="0"/>
                <a:cs typeface="Times New Roman" pitchFamily="18" charset="0"/>
              </a:rPr>
              <a:t> Кружится-кружится.</a:t>
            </a:r>
            <a:endParaRPr lang="ru-RU" sz="2400">
              <a:solidFill>
                <a:schemeClr val="hlink"/>
              </a:solidFill>
              <a:latin typeface="Calibri" pitchFamily="34" charset="0"/>
              <a:cs typeface="Times New Roman" pitchFamily="18" charset="0"/>
            </a:endParaRPr>
          </a:p>
          <a:p>
            <a:pPr eaLnBrk="0" hangingPunct="0"/>
            <a:endParaRPr lang="ru-RU" sz="2400">
              <a:solidFill>
                <a:schemeClr val="hlink"/>
              </a:solidFill>
              <a:latin typeface="Calibri" pitchFamily="34" charset="0"/>
            </a:endParaRPr>
          </a:p>
        </p:txBody>
      </p:sp>
      <p:sp>
        <p:nvSpPr>
          <p:cNvPr id="43016" name="Rectangle 9"/>
          <p:cNvSpPr>
            <a:spLocks noChangeArrowheads="1"/>
          </p:cNvSpPr>
          <p:nvPr/>
        </p:nvSpPr>
        <p:spPr bwMode="auto">
          <a:xfrm>
            <a:off x="692151" y="5795965"/>
            <a:ext cx="5184775" cy="830997"/>
          </a:xfrm>
          <a:prstGeom prst="rect">
            <a:avLst/>
          </a:prstGeom>
          <a:noFill/>
          <a:ln w="9525">
            <a:noFill/>
            <a:miter lim="800000"/>
            <a:headEnd/>
            <a:tailEnd/>
          </a:ln>
        </p:spPr>
        <p:txBody>
          <a:bodyPr anchor="ctr">
            <a:spAutoFit/>
          </a:bodyPr>
          <a:lstStyle/>
          <a:p>
            <a:r>
              <a:rPr lang="ru-RU" sz="2400" u="sng">
                <a:solidFill>
                  <a:schemeClr val="hlink"/>
                </a:solidFill>
                <a:latin typeface="Calibri" pitchFamily="34" charset="0"/>
                <a:cs typeface="Times New Roman" pitchFamily="18" charset="0"/>
              </a:rPr>
              <a:t>Задание:</a:t>
            </a:r>
            <a:r>
              <a:rPr lang="ru-RU" sz="2400">
                <a:solidFill>
                  <a:schemeClr val="hlink"/>
                </a:solidFill>
                <a:latin typeface="Calibri" pitchFamily="34" charset="0"/>
                <a:cs typeface="Times New Roman" pitchFamily="18" charset="0"/>
              </a:rPr>
              <a:t> обведи левую ладошку и нарисуй на ней свою Жар-птицу</a:t>
            </a:r>
            <a:r>
              <a:rPr lang="ru-RU" sz="1300">
                <a:solidFill>
                  <a:schemeClr val="hlink"/>
                </a:solidFill>
                <a:latin typeface="Calibri" pitchFamily="34" charset="0"/>
                <a:cs typeface="Times New Roman" pitchFamily="18" charset="0"/>
              </a:rPr>
              <a:t>.</a:t>
            </a:r>
            <a:endParaRPr lang="ru-RU">
              <a:solidFill>
                <a:schemeClr val="hlink"/>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p:tgtEl>
                                          <p:spTgt spid="3">
                                            <p:txEl>
                                              <p:pRg st="0" end="0"/>
                                            </p:txEl>
                                          </p:spTgt>
                                        </p:tgtEl>
                                        <p:attrNameLst>
                                          <p:attrName>ppt_y</p:attrName>
                                        </p:attrNameLst>
                                      </p:cBhvr>
                                      <p:tavLst>
                                        <p:tav tm="0">
                                          <p:val>
                                            <p:strVal val="ppt_y"/>
                                          </p:val>
                                        </p:tav>
                                        <p:tav tm="100000">
                                          <p:val>
                                            <p:strVal val="1+ppt_h/2"/>
                                          </p:val>
                                        </p:tav>
                                      </p:tavLst>
                                    </p:anim>
                                    <p:set>
                                      <p:cBhvr>
                                        <p:cTn id="3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p:tgtEl>
                                          <p:spTgt spid="3">
                                            <p:txEl>
                                              <p:pRg st="1" end="1"/>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9" dur="500"/>
                                        <p:tgtEl>
                                          <p:spTgt spid="3">
                                            <p:txEl>
                                              <p:pRg st="2" end="2"/>
                                            </p:txEl>
                                          </p:spTgt>
                                        </p:tgtEl>
                                        <p:attrNameLst>
                                          <p:attrName>ppt_y</p:attrName>
                                        </p:attrNameLst>
                                      </p:cBhvr>
                                      <p:tavLst>
                                        <p:tav tm="0">
                                          <p:val>
                                            <p:strVal val="ppt_y"/>
                                          </p:val>
                                        </p:tav>
                                        <p:tav tm="100000">
                                          <p:val>
                                            <p:strVal val="1+ppt_h/2"/>
                                          </p:val>
                                        </p:tav>
                                      </p:tavLst>
                                    </p:anim>
                                    <p:set>
                                      <p:cBhvr>
                                        <p:cTn id="50"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4" end="4"/>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pic>
        <p:nvPicPr>
          <p:cNvPr id="45058" name="Picture 6"/>
          <p:cNvPicPr>
            <a:picLocks noChangeAspect="1" noChangeArrowheads="1"/>
          </p:cNvPicPr>
          <p:nvPr/>
        </p:nvPicPr>
        <p:blipFill>
          <a:blip r:embed="rId3" cstate="print"/>
          <a:srcRect/>
          <a:stretch>
            <a:fillRect/>
          </a:stretch>
        </p:blipFill>
        <p:spPr bwMode="auto">
          <a:xfrm>
            <a:off x="333376" y="611188"/>
            <a:ext cx="2673350" cy="3179763"/>
          </a:xfrm>
          <a:prstGeom prst="rect">
            <a:avLst/>
          </a:prstGeom>
          <a:noFill/>
          <a:ln w="9525">
            <a:noFill/>
            <a:miter lim="800000"/>
            <a:headEnd/>
            <a:tailEnd/>
          </a:ln>
        </p:spPr>
      </p:pic>
      <p:pic>
        <p:nvPicPr>
          <p:cNvPr id="45059" name="Picture 5"/>
          <p:cNvPicPr>
            <a:picLocks noChangeAspect="1" noChangeArrowheads="1"/>
          </p:cNvPicPr>
          <p:nvPr/>
        </p:nvPicPr>
        <p:blipFill>
          <a:blip r:embed="rId4" cstate="print"/>
          <a:srcRect/>
          <a:stretch>
            <a:fillRect/>
          </a:stretch>
        </p:blipFill>
        <p:spPr bwMode="auto">
          <a:xfrm>
            <a:off x="3357564" y="2555876"/>
            <a:ext cx="3094037" cy="3673475"/>
          </a:xfrm>
          <a:prstGeom prst="rect">
            <a:avLst/>
          </a:prstGeom>
          <a:noFill/>
          <a:ln w="9525">
            <a:noFill/>
            <a:miter lim="800000"/>
            <a:headEnd/>
            <a:tailEnd/>
          </a:ln>
        </p:spPr>
      </p:pic>
      <p:pic>
        <p:nvPicPr>
          <p:cNvPr id="45060" name="Picture 4"/>
          <p:cNvPicPr>
            <a:picLocks noChangeAspect="1" noChangeArrowheads="1"/>
          </p:cNvPicPr>
          <p:nvPr/>
        </p:nvPicPr>
        <p:blipFill>
          <a:blip r:embed="rId5" cstate="print"/>
          <a:srcRect/>
          <a:stretch>
            <a:fillRect/>
          </a:stretch>
        </p:blipFill>
        <p:spPr bwMode="auto">
          <a:xfrm>
            <a:off x="1916114" y="6300789"/>
            <a:ext cx="3024187" cy="2268537"/>
          </a:xfrm>
          <a:prstGeom prst="rect">
            <a:avLst/>
          </a:prstGeom>
          <a:noFill/>
          <a:ln w="9525">
            <a:noFill/>
            <a:miter lim="800000"/>
            <a:headEnd/>
            <a:tailEnd/>
          </a:ln>
        </p:spPr>
      </p:pic>
      <p:sp>
        <p:nvSpPr>
          <p:cNvPr id="45061" name="Rectangle 7"/>
          <p:cNvSpPr>
            <a:spLocks noChangeArrowheads="1"/>
          </p:cNvSpPr>
          <p:nvPr/>
        </p:nvSpPr>
        <p:spPr bwMode="auto">
          <a:xfrm>
            <a:off x="1298576" y="338139"/>
            <a:ext cx="3088281" cy="830997"/>
          </a:xfrm>
          <a:prstGeom prst="rect">
            <a:avLst/>
          </a:prstGeom>
          <a:noFill/>
          <a:ln w="9525">
            <a:noFill/>
            <a:miter lim="800000"/>
            <a:headEnd/>
            <a:tailEnd/>
          </a:ln>
        </p:spPr>
        <p:txBody>
          <a:bodyPr wrap="none" anchor="ctr">
            <a:spAutoFit/>
          </a:bodyPr>
          <a:lstStyle/>
          <a:p>
            <a:r>
              <a:rPr lang="ru-RU" sz="2400" b="1">
                <a:solidFill>
                  <a:schemeClr val="hlink"/>
                </a:solidFill>
                <a:latin typeface="Calibri" pitchFamily="34" charset="0"/>
                <a:cs typeface="Times New Roman" pitchFamily="18" charset="0"/>
              </a:rPr>
              <a:t>11 тема: «Ангелочек»</a:t>
            </a:r>
            <a:endParaRPr lang="ru-RU" sz="2400">
              <a:solidFill>
                <a:schemeClr val="hlink"/>
              </a:solidFill>
              <a:latin typeface="Calibri" pitchFamily="34" charset="0"/>
            </a:endParaRPr>
          </a:p>
          <a:p>
            <a:pPr eaLnBrk="0" hangingPunct="0"/>
            <a:endParaRPr lang="ru-RU" sz="2400">
              <a:latin typeface="Calibri" pitchFamily="34" charset="0"/>
            </a:endParaRPr>
          </a:p>
        </p:txBody>
      </p:sp>
      <p:sp>
        <p:nvSpPr>
          <p:cNvPr id="45062" name="Rectangle 8"/>
          <p:cNvSpPr>
            <a:spLocks noChangeArrowheads="1"/>
          </p:cNvSpPr>
          <p:nvPr/>
        </p:nvSpPr>
        <p:spPr bwMode="auto">
          <a:xfrm>
            <a:off x="3141663" y="2051051"/>
            <a:ext cx="2781082" cy="830997"/>
          </a:xfrm>
          <a:prstGeom prst="rect">
            <a:avLst/>
          </a:prstGeom>
          <a:noFill/>
          <a:ln w="9525">
            <a:noFill/>
            <a:miter lim="800000"/>
            <a:headEnd/>
            <a:tailEnd/>
          </a:ln>
        </p:spPr>
        <p:txBody>
          <a:bodyPr wrap="none" anchor="ctr">
            <a:spAutoFit/>
          </a:bodyPr>
          <a:lstStyle/>
          <a:p>
            <a:r>
              <a:rPr lang="ru-RU" sz="2400" b="1">
                <a:solidFill>
                  <a:schemeClr val="hlink"/>
                </a:solidFill>
                <a:latin typeface="Calibri" pitchFamily="34" charset="0"/>
                <a:cs typeface="Times New Roman" pitchFamily="18" charset="0"/>
              </a:rPr>
              <a:t>12 тема: «Кактусы»</a:t>
            </a:r>
            <a:endParaRPr lang="ru-RU" sz="2400">
              <a:solidFill>
                <a:schemeClr val="hlink"/>
              </a:solidFill>
              <a:latin typeface="Calibri" pitchFamily="34" charset="0"/>
            </a:endParaRPr>
          </a:p>
          <a:p>
            <a:pPr eaLnBrk="0" hangingPunct="0"/>
            <a:endParaRPr lang="ru-RU" sz="2400">
              <a:latin typeface="Calibri" pitchFamily="34" charset="0"/>
            </a:endParaRPr>
          </a:p>
        </p:txBody>
      </p:sp>
      <p:sp>
        <p:nvSpPr>
          <p:cNvPr id="45063" name="Rectangle 10"/>
          <p:cNvSpPr>
            <a:spLocks noChangeArrowheads="1"/>
          </p:cNvSpPr>
          <p:nvPr/>
        </p:nvSpPr>
        <p:spPr bwMode="auto">
          <a:xfrm>
            <a:off x="692150" y="5795965"/>
            <a:ext cx="3419475" cy="1015663"/>
          </a:xfrm>
          <a:prstGeom prst="rect">
            <a:avLst/>
          </a:prstGeom>
          <a:noFill/>
          <a:ln w="9525">
            <a:noFill/>
            <a:miter lim="800000"/>
            <a:headEnd/>
            <a:tailEnd/>
          </a:ln>
        </p:spPr>
        <p:txBody>
          <a:bodyPr>
            <a:spAutoFit/>
          </a:bodyPr>
          <a:lstStyle/>
          <a:p>
            <a:pPr>
              <a:spcBef>
                <a:spcPct val="50000"/>
              </a:spcBef>
            </a:pPr>
            <a:r>
              <a:rPr lang="ru-RU" b="1">
                <a:solidFill>
                  <a:schemeClr val="hlink"/>
                </a:solidFill>
              </a:rPr>
              <a:t>13 </a:t>
            </a:r>
            <a:r>
              <a:rPr lang="ru-RU" sz="2400" b="1">
                <a:solidFill>
                  <a:schemeClr val="hlink"/>
                </a:solidFill>
              </a:rPr>
              <a:t>тема: «Краб»</a:t>
            </a:r>
            <a:endParaRPr lang="ru-RU" sz="2400">
              <a:solidFill>
                <a:schemeClr val="hlink"/>
              </a:solidFill>
            </a:endParaRPr>
          </a:p>
          <a:p>
            <a:pPr eaLnBrk="0" hangingPunct="0">
              <a:spcBef>
                <a:spcPct val="50000"/>
              </a:spcBef>
            </a:pPr>
            <a:endParaRPr lang="ru-RU" sz="2400">
              <a:solidFill>
                <a:schemeClr val="hlink"/>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овет5.png"/>
          <p:cNvPicPr>
            <a:picLocks noChangeAspect="1"/>
          </p:cNvPicPr>
          <p:nvPr/>
        </p:nvPicPr>
        <p:blipFill>
          <a:blip r:embed="rId2"/>
          <a:stretch>
            <a:fillRect/>
          </a:stretch>
        </p:blipFill>
        <p:spPr>
          <a:xfrm>
            <a:off x="0" y="0"/>
            <a:ext cx="6857999" cy="9144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9773"/>
            <a:ext cx="6858000" cy="9163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14356" y="1500166"/>
            <a:ext cx="5357850" cy="4524315"/>
          </a:xfrm>
          <a:prstGeom prst="rect">
            <a:avLst/>
          </a:prstGeom>
        </p:spPr>
        <p:txBody>
          <a:bodyPr wrap="square">
            <a:spAutoFit/>
          </a:bodyPr>
          <a:lstStyle/>
          <a:p>
            <a:pPr algn="ctr"/>
            <a:r>
              <a:rPr lang="ru-RU" sz="3200" b="1" dirty="0" smtClean="0">
                <a:latin typeface="+mn-lt"/>
              </a:rPr>
              <a:t>Уважаемые родители!</a:t>
            </a:r>
          </a:p>
          <a:p>
            <a:pPr algn="ctr"/>
            <a:endParaRPr lang="ru-RU" sz="3200" b="1" dirty="0" smtClean="0">
              <a:latin typeface="+mn-lt"/>
            </a:endParaRPr>
          </a:p>
          <a:p>
            <a:pPr algn="ctr"/>
            <a:r>
              <a:rPr lang="ru-RU" sz="3200" dirty="0" smtClean="0">
                <a:latin typeface="+mn-lt"/>
              </a:rPr>
              <a:t>Во время деятельности с ребенком, </a:t>
            </a:r>
          </a:p>
          <a:p>
            <a:pPr algn="ctr"/>
            <a:r>
              <a:rPr lang="ru-RU" sz="3200" dirty="0" smtClean="0">
                <a:latin typeface="+mn-lt"/>
              </a:rPr>
              <a:t>сделайте пожалуйста фотографии. </a:t>
            </a:r>
          </a:p>
          <a:p>
            <a:pPr algn="ctr"/>
            <a:r>
              <a:rPr lang="ru-RU" sz="3200" dirty="0" smtClean="0">
                <a:latin typeface="+mn-lt"/>
              </a:rPr>
              <a:t>Отправить фотографии можно в группу </a:t>
            </a:r>
            <a:r>
              <a:rPr lang="ru-RU" sz="3200" dirty="0" err="1" smtClean="0">
                <a:latin typeface="+mn-lt"/>
              </a:rPr>
              <a:t>вайбер</a:t>
            </a:r>
            <a:r>
              <a:rPr lang="ru-RU" sz="3200" dirty="0" smtClean="0">
                <a:latin typeface="+mn-lt"/>
              </a:rPr>
              <a:t> или лично воспитателю. </a:t>
            </a:r>
            <a:endParaRPr lang="ru-RU" sz="3200" dirty="0">
              <a:latin typeface="+mn-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98e589775b69638d76e0d1a7a90a72e.jpg"/>
          <p:cNvPicPr>
            <a:picLocks noChangeAspect="1"/>
          </p:cNvPicPr>
          <p:nvPr/>
        </p:nvPicPr>
        <p:blipFill>
          <a:blip r:embed="rId2"/>
          <a:stretch>
            <a:fillRect/>
          </a:stretch>
        </p:blipFill>
        <p:spPr>
          <a:xfrm>
            <a:off x="0" y="2000250"/>
            <a:ext cx="6858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lstStyle/>
          <a:p>
            <a:pPr marL="0" indent="358775" algn="ctr" eaLnBrk="1" hangingPunct="1">
              <a:spcBef>
                <a:spcPct val="0"/>
              </a:spcBef>
              <a:buFont typeface="Arial" charset="0"/>
              <a:buNone/>
            </a:pPr>
            <a:r>
              <a:rPr lang="ru-RU" sz="2000" dirty="0" smtClean="0">
                <a:solidFill>
                  <a:schemeClr val="hlink"/>
                </a:solidFill>
              </a:rPr>
              <a:t>.</a:t>
            </a:r>
          </a:p>
          <a:p>
            <a:pPr marL="0" indent="358775" algn="just" eaLnBrk="1" hangingPunct="1">
              <a:lnSpc>
                <a:spcPct val="120000"/>
              </a:lnSpc>
              <a:spcBef>
                <a:spcPct val="0"/>
              </a:spcBef>
              <a:buFontTx/>
              <a:buChar char="-"/>
            </a:pPr>
            <a:endParaRPr lang="ru-RU" sz="2000" dirty="0" smtClean="0">
              <a:solidFill>
                <a:schemeClr val="hlink"/>
              </a:solidFill>
            </a:endParaRPr>
          </a:p>
          <a:p>
            <a:pPr marL="0" indent="358775" algn="just" eaLnBrk="1" hangingPunct="1">
              <a:spcBef>
                <a:spcPct val="0"/>
              </a:spcBef>
              <a:buFontTx/>
              <a:buChar char="-"/>
            </a:pPr>
            <a:endParaRPr lang="ru-RU" sz="2000" dirty="0" smtClean="0"/>
          </a:p>
          <a:p>
            <a:pPr marL="0" indent="358775" algn="just" eaLnBrk="1" hangingPunct="1">
              <a:spcBef>
                <a:spcPct val="0"/>
              </a:spcBef>
              <a:buFont typeface="Arial" charset="0"/>
              <a:buNone/>
            </a:pPr>
            <a:endParaRPr lang="ru-RU" sz="2000" dirty="0" smtClean="0"/>
          </a:p>
        </p:txBody>
      </p:sp>
      <p:pic>
        <p:nvPicPr>
          <p:cNvPr id="5" name="Рисунок 4" descr="совет5.jpg"/>
          <p:cNvPicPr>
            <a:picLocks noChangeAspect="1"/>
          </p:cNvPicPr>
          <p:nvPr/>
        </p:nvPicPr>
        <p:blipFill>
          <a:blip r:embed="rId3"/>
          <a:stretch>
            <a:fillRect/>
          </a:stretch>
        </p:blipFill>
        <p:spPr>
          <a:xfrm>
            <a:off x="0" y="0"/>
            <a:ext cx="6858000" cy="9715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lstStyle/>
          <a:p>
            <a:pPr marL="0" indent="358775" eaLnBrk="1" hangingPunct="1">
              <a:spcBef>
                <a:spcPct val="0"/>
              </a:spcBef>
              <a:buFontTx/>
              <a:buChar char="-"/>
            </a:pPr>
            <a:endParaRPr lang="ru-RU" sz="2000" dirty="0" smtClean="0">
              <a:solidFill>
                <a:schemeClr val="hlink"/>
              </a:solidFill>
            </a:endParaRPr>
          </a:p>
          <a:p>
            <a:pPr marL="0" indent="358775" algn="just" eaLnBrk="1" hangingPunct="1">
              <a:spcBef>
                <a:spcPct val="0"/>
              </a:spcBef>
              <a:buFont typeface="Arial" charset="0"/>
              <a:buNone/>
            </a:pPr>
            <a:endParaRPr lang="ru-RU" sz="2000" dirty="0" smtClean="0">
              <a:solidFill>
                <a:schemeClr val="hlink"/>
              </a:solidFill>
            </a:endParaRPr>
          </a:p>
        </p:txBody>
      </p:sp>
      <p:pic>
        <p:nvPicPr>
          <p:cNvPr id="4" name="Рисунок 3" descr="совет7.jpg"/>
          <p:cNvPicPr>
            <a:picLocks noChangeAspect="1"/>
          </p:cNvPicPr>
          <p:nvPr/>
        </p:nvPicPr>
        <p:blipFill>
          <a:blip r:embed="rId3"/>
          <a:stretch>
            <a:fillRect/>
          </a:stretch>
        </p:blipFill>
        <p:spPr>
          <a:xfrm>
            <a:off x="0" y="1"/>
            <a:ext cx="6858000" cy="87154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lstStyle/>
          <a:p>
            <a:pPr marL="0" indent="358775" algn="just" eaLnBrk="1" hangingPunct="1">
              <a:spcBef>
                <a:spcPct val="0"/>
              </a:spcBef>
              <a:buFont typeface="Arial" charset="0"/>
              <a:buNone/>
            </a:pPr>
            <a:endParaRPr lang="ru-RU" sz="2000" dirty="0" smtClean="0"/>
          </a:p>
          <a:p>
            <a:pPr marL="0" indent="358775" eaLnBrk="1" hangingPunct="1">
              <a:lnSpc>
                <a:spcPct val="120000"/>
              </a:lnSpc>
              <a:spcBef>
                <a:spcPct val="0"/>
              </a:spcBef>
              <a:buFont typeface="Arial" charset="0"/>
              <a:buNone/>
            </a:pPr>
            <a:endParaRPr lang="ru-RU" sz="2000" dirty="0" smtClean="0">
              <a:solidFill>
                <a:schemeClr val="hlink"/>
              </a:solidFill>
            </a:endParaRPr>
          </a:p>
          <a:p>
            <a:pPr marL="0" indent="358775" algn="just" eaLnBrk="1" hangingPunct="1">
              <a:lnSpc>
                <a:spcPct val="120000"/>
              </a:lnSpc>
              <a:spcBef>
                <a:spcPct val="0"/>
              </a:spcBef>
              <a:buFontTx/>
              <a:buChar char="-"/>
            </a:pPr>
            <a:endParaRPr lang="ru-RU" sz="2000" dirty="0" smtClean="0">
              <a:solidFill>
                <a:schemeClr val="hlink"/>
              </a:solidFill>
            </a:endParaRPr>
          </a:p>
          <a:p>
            <a:pPr marL="0" indent="358775" algn="just" eaLnBrk="1" hangingPunct="1">
              <a:lnSpc>
                <a:spcPct val="120000"/>
              </a:lnSpc>
              <a:spcBef>
                <a:spcPct val="0"/>
              </a:spcBef>
              <a:buFontTx/>
              <a:buChar char="-"/>
            </a:pPr>
            <a:endParaRPr lang="ru-RU" sz="2000" dirty="0" smtClean="0">
              <a:solidFill>
                <a:schemeClr val="hlink"/>
              </a:solidFill>
            </a:endParaRPr>
          </a:p>
          <a:p>
            <a:pPr marL="0" indent="358775" algn="just" eaLnBrk="1" hangingPunct="1">
              <a:lnSpc>
                <a:spcPct val="120000"/>
              </a:lnSpc>
              <a:spcBef>
                <a:spcPct val="0"/>
              </a:spcBef>
              <a:buFontTx/>
              <a:buChar char="-"/>
            </a:pPr>
            <a:endParaRPr lang="ru-RU" sz="2000" dirty="0" smtClean="0"/>
          </a:p>
          <a:p>
            <a:pPr marL="0" indent="358775" algn="just" eaLnBrk="1" hangingPunct="1">
              <a:lnSpc>
                <a:spcPct val="120000"/>
              </a:lnSpc>
              <a:spcBef>
                <a:spcPct val="0"/>
              </a:spcBef>
              <a:buFontTx/>
              <a:buChar char="-"/>
            </a:pPr>
            <a:endParaRPr lang="ru-RU" sz="2000" dirty="0" smtClean="0"/>
          </a:p>
          <a:p>
            <a:pPr marL="0" indent="358775" algn="just" eaLnBrk="1" hangingPunct="1">
              <a:lnSpc>
                <a:spcPct val="120000"/>
              </a:lnSpc>
              <a:spcBef>
                <a:spcPct val="0"/>
              </a:spcBef>
              <a:buFont typeface="Arial" charset="0"/>
              <a:buNone/>
            </a:pPr>
            <a:endParaRPr lang="ru-RU" sz="2000" dirty="0" smtClean="0"/>
          </a:p>
          <a:p>
            <a:pPr marL="0" indent="358775" algn="just" eaLnBrk="1" hangingPunct="1">
              <a:spcBef>
                <a:spcPct val="0"/>
              </a:spcBef>
              <a:buFontTx/>
              <a:buChar char="-"/>
            </a:pPr>
            <a:endParaRPr lang="ru-RU" sz="2000" dirty="0" smtClean="0"/>
          </a:p>
          <a:p>
            <a:pPr marL="0" indent="358775" algn="just" eaLnBrk="1" hangingPunct="1">
              <a:spcBef>
                <a:spcPct val="0"/>
              </a:spcBef>
              <a:buFont typeface="Arial" charset="0"/>
              <a:buNone/>
            </a:pPr>
            <a:endParaRPr lang="ru-RU" sz="2000" dirty="0" smtClean="0"/>
          </a:p>
        </p:txBody>
      </p:sp>
      <p:pic>
        <p:nvPicPr>
          <p:cNvPr id="4" name="Рисунок 3" descr="советы род.jpg"/>
          <p:cNvPicPr>
            <a:picLocks noChangeAspect="1"/>
          </p:cNvPicPr>
          <p:nvPr/>
        </p:nvPicPr>
        <p:blipFill>
          <a:blip r:embed="rId3"/>
          <a:stretch>
            <a:fillRect/>
          </a:stretch>
        </p:blipFill>
        <p:spPr>
          <a:xfrm>
            <a:off x="0" y="1"/>
            <a:ext cx="6858000" cy="842965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lstStyle/>
          <a:p>
            <a:pPr marL="0" indent="358775" eaLnBrk="1" hangingPunct="1">
              <a:spcBef>
                <a:spcPct val="0"/>
              </a:spcBef>
              <a:buFont typeface="Arial" charset="0"/>
              <a:buNone/>
            </a:pPr>
            <a:r>
              <a:rPr lang="ru-RU" dirty="0" smtClean="0"/>
              <a:t> </a:t>
            </a:r>
            <a:r>
              <a:rPr lang="ru-RU" sz="2400" dirty="0" smtClean="0">
                <a:solidFill>
                  <a:schemeClr val="hlink"/>
                </a:solidFill>
              </a:rPr>
              <a:t>Нам необходимо привить детям интерес к рисованию, но маленьким детям трудно пользоваться кисточкой для рисования, а как известно в этом возрасте – чем больше трудностей испытывает ребёнок, тем меньше его интерес. </a:t>
            </a:r>
            <a:endParaRPr lang="en-US" sz="2400" dirty="0" smtClean="0">
              <a:solidFill>
                <a:schemeClr val="hlink"/>
              </a:solidFill>
            </a:endParaRPr>
          </a:p>
          <a:p>
            <a:pPr marL="0" indent="358775" eaLnBrk="1" hangingPunct="1">
              <a:spcBef>
                <a:spcPct val="0"/>
              </a:spcBef>
              <a:buFont typeface="Arial" charset="0"/>
              <a:buNone/>
            </a:pPr>
            <a:r>
              <a:rPr lang="ru-RU" sz="2400" dirty="0" smtClean="0">
                <a:solidFill>
                  <a:schemeClr val="hlink"/>
                </a:solidFill>
              </a:rPr>
              <a:t>Существуют очень увлекательные занятия или даже скорее игры, которые подарят ребенку новые ощущения, разовьют мелкую моторику рук, дадут возможность открыть для себя новый и волшебный мир художественного творчества – это техники нетрадиционного рисования.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4294967295"/>
          </p:nvPr>
        </p:nvSpPr>
        <p:spPr>
          <a:xfrm>
            <a:off x="0" y="1331913"/>
            <a:ext cx="6172200" cy="6835775"/>
          </a:xfrm>
        </p:spPr>
        <p:txBody>
          <a:bodyPr/>
          <a:lstStyle/>
          <a:p>
            <a:pPr marL="0" indent="358775" eaLnBrk="1" hangingPunct="1">
              <a:spcBef>
                <a:spcPct val="0"/>
              </a:spcBef>
              <a:buFont typeface="Arial" charset="0"/>
              <a:buNone/>
            </a:pPr>
            <a:r>
              <a:rPr lang="ru-RU" sz="2400" dirty="0" smtClean="0">
                <a:solidFill>
                  <a:schemeClr val="hlink"/>
                </a:solidFill>
              </a:rPr>
              <a:t>Освоение как можно большего числа разнообразных изобразительных  техник позволяет обогащать и развивать внутренний мир ребёнка. </a:t>
            </a:r>
          </a:p>
          <a:p>
            <a:pPr marL="0" indent="358775" eaLnBrk="1" hangingPunct="1">
              <a:spcBef>
                <a:spcPct val="0"/>
              </a:spcBef>
              <a:buFont typeface="Arial" charset="0"/>
              <a:buNone/>
            </a:pPr>
            <a:r>
              <a:rPr lang="ru-RU" sz="2400" dirty="0" smtClean="0">
                <a:solidFill>
                  <a:schemeClr val="hlink"/>
                </a:solidFill>
              </a:rPr>
              <a:t>Это может быть рисование пальцами, ладошками, мятой бумагой и многими  другими подручными средствами. </a:t>
            </a:r>
          </a:p>
          <a:p>
            <a:pPr marL="0" indent="358775" eaLnBrk="1" hangingPunct="1">
              <a:spcBef>
                <a:spcPct val="0"/>
              </a:spcBef>
              <a:buFont typeface="Arial" charset="0"/>
              <a:buNone/>
            </a:pPr>
            <a:endParaRPr lang="ru-RU" sz="2400" dirty="0" smtClean="0">
              <a:solidFill>
                <a:schemeClr val="hlink"/>
              </a:solidFill>
            </a:endParaRPr>
          </a:p>
        </p:txBody>
      </p:sp>
      <p:pic>
        <p:nvPicPr>
          <p:cNvPr id="4" name="Рисунок 3" descr="мальчик.jpg"/>
          <p:cNvPicPr>
            <a:picLocks noChangeAspect="1"/>
          </p:cNvPicPr>
          <p:nvPr/>
        </p:nvPicPr>
        <p:blipFill>
          <a:blip r:embed="rId3"/>
          <a:stretch>
            <a:fillRect/>
          </a:stretch>
        </p:blipFill>
        <p:spPr>
          <a:xfrm>
            <a:off x="0" y="4286248"/>
            <a:ext cx="2714644" cy="2530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Ладошки.jpg"/>
          <p:cNvPicPr>
            <a:picLocks noChangeAspect="1"/>
          </p:cNvPicPr>
          <p:nvPr/>
        </p:nvPicPr>
        <p:blipFill>
          <a:blip r:embed="rId4" cstate="print"/>
          <a:stretch>
            <a:fillRect/>
          </a:stretch>
        </p:blipFill>
        <p:spPr>
          <a:xfrm>
            <a:off x="3571876" y="4214811"/>
            <a:ext cx="2809920" cy="2107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салфеткой.jpg"/>
          <p:cNvPicPr>
            <a:picLocks noChangeAspect="1"/>
          </p:cNvPicPr>
          <p:nvPr/>
        </p:nvPicPr>
        <p:blipFill>
          <a:blip r:embed="rId5"/>
          <a:stretch>
            <a:fillRect/>
          </a:stretch>
        </p:blipFill>
        <p:spPr>
          <a:xfrm>
            <a:off x="357167" y="7330981"/>
            <a:ext cx="2607181" cy="18130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ватными.jpg"/>
          <p:cNvPicPr>
            <a:picLocks noChangeAspect="1"/>
          </p:cNvPicPr>
          <p:nvPr/>
        </p:nvPicPr>
        <p:blipFill>
          <a:blip r:embed="rId6"/>
          <a:stretch>
            <a:fillRect/>
          </a:stretch>
        </p:blipFill>
        <p:spPr>
          <a:xfrm>
            <a:off x="3427989" y="6572264"/>
            <a:ext cx="3144284" cy="209510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42900" y="1331914"/>
            <a:ext cx="6172200" cy="6835775"/>
          </a:xfrm>
        </p:spPr>
        <p:txBody>
          <a:bodyPr>
            <a:normAutofit lnSpcReduction="10000"/>
          </a:bodyPr>
          <a:lstStyle/>
          <a:p>
            <a:pPr marL="0" indent="358775" eaLnBrk="1" hangingPunct="1">
              <a:spcBef>
                <a:spcPct val="0"/>
              </a:spcBef>
              <a:buFont typeface="Arial" charset="0"/>
              <a:buNone/>
            </a:pPr>
            <a:r>
              <a:rPr lang="ru-RU" sz="2400" smtClean="0">
                <a:solidFill>
                  <a:schemeClr val="hlink"/>
                </a:solidFill>
              </a:rPr>
              <a:t>Для печатания руками краску нужно развести до консистенции жидкой сметаны и налить тонким слоем на плоскую тарелку. Либо нанести на широкой кистью, губкой и т.д. Ребенку будет полезно и интересно изучить возможности собственной руки, т.к в отличие от кисти, свои  пальчики ребёнок уже научился контролировать. </a:t>
            </a:r>
          </a:p>
          <a:p>
            <a:pPr marL="0" indent="358775" eaLnBrk="1" hangingPunct="1">
              <a:spcBef>
                <a:spcPct val="0"/>
              </a:spcBef>
              <a:buFont typeface="Arial" charset="0"/>
              <a:buNone/>
            </a:pPr>
            <a:r>
              <a:rPr lang="ru-RU" sz="2400" smtClean="0">
                <a:solidFill>
                  <a:schemeClr val="hlink"/>
                </a:solidFill>
              </a:rPr>
              <a:t>С помощью одной - единственной ладошки можно получить огромное количество самых разных отпечатков, а дополнив их собственной фантазией, превратить в настоящие шедевры. Можно мазать, рисовать и печатать любые абстракции, наслаждаясь цветом и живописным колоритом. Или - создавать интересные сюжетные картины. Например, отпечаток раскрытой ладошки пальчиками вниз может стать веселым осьминожкой, нужно только нарисовать ему глазки и ротик.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D:\Анюта\Работа\ОФОРМЛЕНИЕ\Фоны\ddc5f9e2549d.jpg"/>
          <p:cNvPicPr>
            <a:picLocks noChangeAspect="1" noChangeArrowheads="1"/>
          </p:cNvPicPr>
          <p:nvPr/>
        </p:nvPicPr>
        <p:blipFill>
          <a:blip r:embed="rId2" cstate="print"/>
          <a:srcRect/>
          <a:stretch>
            <a:fillRect/>
          </a:stretch>
        </p:blipFill>
        <p:spPr bwMode="auto">
          <a:xfrm>
            <a:off x="-19049" y="0"/>
            <a:ext cx="6875463" cy="9823451"/>
          </a:xfrm>
          <a:prstGeom prst="rect">
            <a:avLst/>
          </a:prstGeom>
          <a:noFill/>
          <a:ln w="9525">
            <a:noFill/>
            <a:miter lim="800000"/>
            <a:headEnd/>
            <a:tailEnd/>
          </a:ln>
        </p:spPr>
      </p:pic>
      <p:sp>
        <p:nvSpPr>
          <p:cNvPr id="3" name="Объект 2"/>
          <p:cNvSpPr>
            <a:spLocks noGrp="1"/>
          </p:cNvSpPr>
          <p:nvPr>
            <p:ph idx="1"/>
          </p:nvPr>
        </p:nvSpPr>
        <p:spPr>
          <a:xfrm>
            <a:off x="333375" y="900114"/>
            <a:ext cx="6172200" cy="7267575"/>
          </a:xfrm>
        </p:spPr>
        <p:txBody>
          <a:bodyPr>
            <a:normAutofit lnSpcReduction="10000"/>
          </a:bodyPr>
          <a:lstStyle/>
          <a:p>
            <a:pPr marL="0" indent="358775" eaLnBrk="1" hangingPunct="1">
              <a:spcBef>
                <a:spcPct val="0"/>
              </a:spcBef>
              <a:buFont typeface="Arial" charset="0"/>
              <a:buNone/>
            </a:pPr>
            <a:r>
              <a:rPr lang="ru-RU" sz="2800" dirty="0" smtClean="0"/>
              <a:t>. </a:t>
            </a:r>
            <a:r>
              <a:rPr lang="ru-RU" sz="2800" dirty="0" smtClean="0">
                <a:solidFill>
                  <a:schemeClr val="hlink"/>
                </a:solidFill>
              </a:rPr>
              <a:t>С помощью ладошек детей, можно нарисовать целую семью </a:t>
            </a:r>
            <a:r>
              <a:rPr lang="ru-RU" sz="2800" dirty="0" err="1" smtClean="0">
                <a:solidFill>
                  <a:schemeClr val="hlink"/>
                </a:solidFill>
              </a:rPr>
              <a:t>осминожков</a:t>
            </a:r>
            <a:r>
              <a:rPr lang="ru-RU" sz="2800" dirty="0" smtClean="0">
                <a:solidFill>
                  <a:schemeClr val="hlink"/>
                </a:solidFill>
              </a:rPr>
              <a:t> разного размера. И посадить их на морское дно, с отпечатанными пальчиками-камушками и волнами или водорослями, которые получаются, если обмакнуть в краску четыре пальца, и провести волнистые линии в нужном направлении. Те же самые ладошки могут превратиться и в волшебные цветы с лепестками-пальчиками - из них можно напечатать целый луг! А можно "ограничиться" крыльями красивой птицы. Отпечатанные ладошки с прижатыми пальцами могут стать удивительными бабочками, достаточно просто нарисовать им длинные усики. </a:t>
            </a:r>
          </a:p>
          <a:p>
            <a:pPr marL="0" indent="358775" eaLnBrk="1" hangingPunct="1">
              <a:spcBef>
                <a:spcPct val="0"/>
              </a:spcBef>
              <a:buFont typeface="Arial" charset="0"/>
              <a:buNone/>
            </a:pPr>
            <a:endParaRPr lang="ru-RU" sz="2800" dirty="0"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1051</TotalTime>
  <Words>1140</Words>
  <Application>Microsoft Office PowerPoint</Application>
  <PresentationFormat>Экран (4:3)</PresentationFormat>
  <Paragraphs>128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Практикум для родителей: «Порисуем вместе</dc:title>
  <dc:creator>User</dc:creator>
  <cp:lastModifiedBy>Пользователь Windows</cp:lastModifiedBy>
  <cp:revision>92</cp:revision>
  <dcterms:created xsi:type="dcterms:W3CDTF">2011-02-19T10:52:46Z</dcterms:created>
  <dcterms:modified xsi:type="dcterms:W3CDTF">2021-10-31T16:12:51Z</dcterms:modified>
</cp:coreProperties>
</file>