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3004800" cy="9753600"/>
  <p:notesSz cx="13004800" cy="9753600"/>
  <p:embeddedFontLst>
    <p:embeddedFont>
      <p:font typeface="Arial Unicode MS" pitchFamily="34" charset="-128"/>
      <p:regular r:id="rId16"/>
    </p:embeddedFont>
  </p:embeddedFontLst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3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836" y="3023616"/>
            <a:ext cx="11059478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1672" y="5462016"/>
            <a:ext cx="9107805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006D8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006D8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557" y="2243328"/>
            <a:ext cx="565985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00742" y="2243328"/>
            <a:ext cx="565985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61575" cy="777557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" y="9142"/>
            <a:ext cx="12981432" cy="97353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006D8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061575" cy="77755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31719" y="5036261"/>
            <a:ext cx="8347710" cy="1002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006D8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0332" y="3307841"/>
            <a:ext cx="10530484" cy="4434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3791" y="9070848"/>
            <a:ext cx="4163568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557" y="9070848"/>
            <a:ext cx="299256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8028" y="9070848"/>
            <a:ext cx="299256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04158"/>
            <a:ext cx="13005815" cy="69494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1198" y="566673"/>
            <a:ext cx="8736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МБДОУ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д/с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№5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«Родничок»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комбинированного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вида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с.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Сарыг-Сеп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9172" y="3438905"/>
            <a:ext cx="6386195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5615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Дистанционное</a:t>
            </a:r>
            <a:r>
              <a:rPr sz="36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обучение</a:t>
            </a:r>
            <a:endParaRPr sz="3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3600" dirty="0">
                <a:solidFill>
                  <a:srgbClr val="000000"/>
                </a:solidFill>
              </a:rPr>
              <a:t>1 </a:t>
            </a:r>
            <a:r>
              <a:rPr sz="3600" spc="-10" dirty="0">
                <a:solidFill>
                  <a:srgbClr val="000000"/>
                </a:solidFill>
              </a:rPr>
              <a:t>неделя</a:t>
            </a:r>
            <a:r>
              <a:rPr sz="3600" spc="5" dirty="0">
                <a:solidFill>
                  <a:srgbClr val="000000"/>
                </a:solidFill>
              </a:rPr>
              <a:t> </a:t>
            </a:r>
            <a:r>
              <a:rPr sz="3600" spc="-15" dirty="0">
                <a:solidFill>
                  <a:srgbClr val="000000"/>
                </a:solidFill>
              </a:rPr>
              <a:t>(с</a:t>
            </a:r>
            <a:r>
              <a:rPr sz="3600" spc="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1</a:t>
            </a:r>
            <a:r>
              <a:rPr sz="3600" spc="-5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по</a:t>
            </a:r>
            <a:r>
              <a:rPr sz="3600" dirty="0">
                <a:solidFill>
                  <a:srgbClr val="000000"/>
                </a:solidFill>
              </a:rPr>
              <a:t> 5</a:t>
            </a:r>
            <a:r>
              <a:rPr sz="3600" spc="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ноября</a:t>
            </a:r>
            <a:r>
              <a:rPr sz="3600" spc="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2021г.)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566284" y="4597095"/>
            <a:ext cx="42881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Старшая</a:t>
            </a:r>
            <a:r>
              <a:rPr sz="3600" b="1" spc="-4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группа</a:t>
            </a:r>
            <a:r>
              <a:rPr sz="3600" b="1" spc="-3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№2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98181" y="6697578"/>
            <a:ext cx="3985895" cy="8191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45"/>
              </a:spcBef>
            </a:pPr>
            <a:r>
              <a:rPr sz="2400" b="1" spc="-5" dirty="0">
                <a:latin typeface="Times New Roman"/>
                <a:cs typeface="Times New Roman"/>
              </a:rPr>
              <a:t>Воспитатели: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Акатьева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Л.П.</a:t>
            </a:r>
            <a:endParaRPr sz="2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latin typeface="Times New Roman"/>
                <a:cs typeface="Times New Roman"/>
              </a:rPr>
              <a:t>Бодаган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М.Р.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9431" y="6385559"/>
            <a:ext cx="3515360" cy="40894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0"/>
              </a:lnSpc>
            </a:pPr>
            <a:r>
              <a:rPr sz="2800" spc="-5" dirty="0">
                <a:latin typeface="Times New Roman"/>
                <a:cs typeface="Times New Roman"/>
              </a:rPr>
              <a:t>Косолапый</a:t>
            </a:r>
            <a:r>
              <a:rPr sz="2800" dirty="0">
                <a:latin typeface="Times New Roman"/>
                <a:cs typeface="Times New Roman"/>
              </a:rPr>
              <a:t> и </a:t>
            </a:r>
            <a:r>
              <a:rPr sz="2800" spc="-5" dirty="0">
                <a:latin typeface="Times New Roman"/>
                <a:cs typeface="Times New Roman"/>
              </a:rPr>
              <a:t>большой,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431" y="6793992"/>
            <a:ext cx="2768600" cy="40894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0"/>
              </a:lnSpc>
            </a:pPr>
            <a:r>
              <a:rPr sz="2800" spc="5" dirty="0">
                <a:latin typeface="Times New Roman"/>
                <a:cs typeface="Times New Roman"/>
              </a:rPr>
              <a:t>Спит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берлоге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он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9431" y="7202423"/>
            <a:ext cx="1024890" cy="40894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5"/>
              </a:lnSpc>
            </a:pPr>
            <a:r>
              <a:rPr sz="2800" spc="-5" dirty="0">
                <a:latin typeface="Times New Roman"/>
                <a:cs typeface="Times New Roman"/>
              </a:rPr>
              <a:t>зим</a:t>
            </a:r>
            <a:r>
              <a:rPr sz="2800" spc="-10" dirty="0">
                <a:latin typeface="Times New Roman"/>
                <a:cs typeface="Times New Roman"/>
              </a:rPr>
              <a:t>о</a:t>
            </a:r>
            <a:r>
              <a:rPr sz="2800" spc="5" dirty="0">
                <a:latin typeface="Times New Roman"/>
                <a:cs typeface="Times New Roman"/>
              </a:rPr>
              <a:t>й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9431" y="7610856"/>
            <a:ext cx="3383915" cy="40894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5"/>
              </a:lnSpc>
            </a:pPr>
            <a:r>
              <a:rPr sz="2800" dirty="0">
                <a:latin typeface="Times New Roman"/>
                <a:cs typeface="Times New Roman"/>
              </a:rPr>
              <a:t>Любит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шишки,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любит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036" y="7975854"/>
            <a:ext cx="6819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Times New Roman"/>
                <a:cs typeface="Times New Roman"/>
              </a:rPr>
              <a:t>мё</a:t>
            </a:r>
            <a:r>
              <a:rPr sz="2800" spc="10" dirty="0">
                <a:latin typeface="Times New Roman"/>
                <a:cs typeface="Times New Roman"/>
              </a:rPr>
              <a:t>д</a:t>
            </a:r>
            <a:r>
              <a:rPr sz="2800" dirty="0">
                <a:latin typeface="Times New Roman"/>
                <a:cs typeface="Times New Roman"/>
              </a:rPr>
              <a:t>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9431" y="8418576"/>
            <a:ext cx="3210560" cy="41783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sz="2800" dirty="0">
                <a:latin typeface="Times New Roman"/>
                <a:cs typeface="Times New Roman"/>
              </a:rPr>
              <a:t>Кто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его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нам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назовёт?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8431" y="496823"/>
            <a:ext cx="12115800" cy="8729980"/>
            <a:chOff x="408431" y="496823"/>
            <a:chExt cx="12115800" cy="87299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496823"/>
              <a:ext cx="4974336" cy="58094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9624" y="2703575"/>
              <a:ext cx="4864608" cy="652272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58328" y="704087"/>
            <a:ext cx="4279900" cy="441959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3315"/>
              </a:lnSpc>
            </a:pPr>
            <a:r>
              <a:rPr sz="3000" spc="-10" dirty="0">
                <a:solidFill>
                  <a:srgbClr val="000000"/>
                </a:solidFill>
              </a:rPr>
              <a:t>Над</a:t>
            </a:r>
            <a:r>
              <a:rPr sz="3000" spc="-1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цветком</a:t>
            </a:r>
            <a:r>
              <a:rPr sz="3000" spc="-25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она</a:t>
            </a:r>
            <a:r>
              <a:rPr sz="3000" spc="-3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жужжит,</a:t>
            </a:r>
            <a:endParaRPr sz="3000"/>
          </a:p>
        </p:txBody>
      </p:sp>
      <p:sp>
        <p:nvSpPr>
          <p:cNvPr id="13" name="object 13"/>
          <p:cNvSpPr txBox="1"/>
          <p:nvPr/>
        </p:nvSpPr>
        <p:spPr>
          <a:xfrm>
            <a:off x="7958328" y="1145496"/>
            <a:ext cx="4279900" cy="43053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3275"/>
              </a:lnSpc>
            </a:pPr>
            <a:r>
              <a:rPr sz="3000" dirty="0">
                <a:latin typeface="Times New Roman"/>
                <a:cs typeface="Times New Roman"/>
              </a:rPr>
              <a:t>К</a:t>
            </a:r>
            <a:r>
              <a:rPr sz="3000" spc="-3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улью</a:t>
            </a:r>
            <a:r>
              <a:rPr sz="3000" spc="-2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быстренько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летит,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0728" y="1575816"/>
            <a:ext cx="3975100" cy="4394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3340"/>
              </a:lnSpc>
            </a:pPr>
            <a:r>
              <a:rPr sz="3000" spc="-10" dirty="0">
                <a:latin typeface="Times New Roman"/>
                <a:cs typeface="Times New Roman"/>
              </a:rPr>
              <a:t>Мёд </a:t>
            </a:r>
            <a:r>
              <a:rPr sz="3000" spc="-5" dirty="0">
                <a:latin typeface="Times New Roman"/>
                <a:cs typeface="Times New Roman"/>
              </a:rPr>
              <a:t>свой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в</a:t>
            </a:r>
            <a:r>
              <a:rPr sz="3000" spc="-2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соты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отдала,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00743" y="2014727"/>
            <a:ext cx="2195195" cy="448309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3415"/>
              </a:lnSpc>
            </a:pPr>
            <a:r>
              <a:rPr sz="3000" spc="-10" dirty="0">
                <a:latin typeface="Times New Roman"/>
                <a:cs typeface="Times New Roman"/>
              </a:rPr>
              <a:t>Как</a:t>
            </a:r>
            <a:r>
              <a:rPr sz="3000" spc="-4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зовут</a:t>
            </a:r>
            <a:r>
              <a:rPr sz="3000" spc="-3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её?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5220" y="1051686"/>
            <a:ext cx="5503545" cy="688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25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Правила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игры: </a:t>
            </a:r>
            <a:r>
              <a:rPr sz="3600" dirty="0">
                <a:latin typeface="Times New Roman"/>
                <a:cs typeface="Times New Roman"/>
              </a:rPr>
              <a:t>детям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Times New Roman"/>
                <a:cs typeface="Times New Roman"/>
              </a:rPr>
              <a:t>из</a:t>
            </a:r>
            <a:endParaRPr sz="3600">
              <a:latin typeface="Times New Roman"/>
              <a:cs typeface="Times New Roman"/>
            </a:endParaRPr>
          </a:p>
          <a:p>
            <a:pPr marL="12700" marR="5080">
              <a:lnSpc>
                <a:spcPct val="95800"/>
              </a:lnSpc>
              <a:spcBef>
                <a:spcPts val="85"/>
              </a:spcBef>
            </a:pPr>
            <a:r>
              <a:rPr sz="3600" dirty="0">
                <a:latin typeface="Times New Roman"/>
                <a:cs typeface="Times New Roman"/>
              </a:rPr>
              <a:t>команды </a:t>
            </a:r>
            <a:r>
              <a:rPr sz="3600" spc="-10" dirty="0">
                <a:latin typeface="Times New Roman"/>
                <a:cs typeface="Times New Roman"/>
              </a:rPr>
              <a:t>«пчелы» </a:t>
            </a:r>
            <a:r>
              <a:rPr sz="3600" dirty="0">
                <a:latin typeface="Times New Roman"/>
                <a:cs typeface="Times New Roman"/>
              </a:rPr>
              <a:t>нужно </a:t>
            </a:r>
            <a:r>
              <a:rPr sz="3600" spc="-10" dirty="0">
                <a:latin typeface="Times New Roman"/>
                <a:cs typeface="Times New Roman"/>
              </a:rPr>
              <a:t>по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сигналу</a:t>
            </a:r>
            <a:r>
              <a:rPr sz="3600" spc="3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быстро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вернуться </a:t>
            </a:r>
            <a:r>
              <a:rPr sz="3600" dirty="0">
                <a:latin typeface="Times New Roman"/>
                <a:cs typeface="Times New Roman"/>
              </a:rPr>
              <a:t>в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свой домик и если </a:t>
            </a:r>
            <a:r>
              <a:rPr sz="3600" spc="-5" dirty="0">
                <a:latin typeface="Times New Roman"/>
                <a:cs typeface="Times New Roman"/>
              </a:rPr>
              <a:t>застают 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5" dirty="0">
                <a:latin typeface="Times New Roman"/>
                <a:cs typeface="Times New Roman"/>
              </a:rPr>
              <a:t>там </a:t>
            </a:r>
            <a:r>
              <a:rPr sz="3600" spc="-10" dirty="0">
                <a:latin typeface="Times New Roman"/>
                <a:cs typeface="Times New Roman"/>
              </a:rPr>
              <a:t>детей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из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команды</a:t>
            </a:r>
            <a:endParaRPr sz="3600">
              <a:latin typeface="Times New Roman"/>
              <a:cs typeface="Times New Roman"/>
            </a:endParaRPr>
          </a:p>
          <a:p>
            <a:pPr marL="12700">
              <a:lnSpc>
                <a:spcPts val="4054"/>
              </a:lnSpc>
            </a:pPr>
            <a:r>
              <a:rPr sz="3600" spc="-5" dirty="0">
                <a:latin typeface="Times New Roman"/>
                <a:cs typeface="Times New Roman"/>
              </a:rPr>
              <a:t>«медведи»,</a:t>
            </a:r>
            <a:r>
              <a:rPr sz="3600" spc="-15" dirty="0">
                <a:latin typeface="Times New Roman"/>
                <a:cs typeface="Times New Roman"/>
              </a:rPr>
              <a:t> </a:t>
            </a:r>
            <a:r>
              <a:rPr sz="3600" spc="5" dirty="0">
                <a:latin typeface="Times New Roman"/>
                <a:cs typeface="Times New Roman"/>
              </a:rPr>
              <a:t>то</a:t>
            </a:r>
            <a:endParaRPr sz="3600">
              <a:latin typeface="Times New Roman"/>
              <a:cs typeface="Times New Roman"/>
            </a:endParaRPr>
          </a:p>
          <a:p>
            <a:pPr marL="12700" marR="267970">
              <a:lnSpc>
                <a:spcPct val="95900"/>
              </a:lnSpc>
              <a:spcBef>
                <a:spcPts val="80"/>
              </a:spcBef>
            </a:pPr>
            <a:r>
              <a:rPr sz="3600" spc="-5" dirty="0">
                <a:latin typeface="Times New Roman"/>
                <a:cs typeface="Times New Roman"/>
              </a:rPr>
              <a:t>дотрагиваются (жалят) </a:t>
            </a:r>
            <a:r>
              <a:rPr sz="3600" spc="-10" dirty="0">
                <a:latin typeface="Times New Roman"/>
                <a:cs typeface="Times New Roman"/>
              </a:rPr>
              <a:t>до 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того кто </a:t>
            </a:r>
            <a:r>
              <a:rPr sz="3600" spc="-5" dirty="0">
                <a:latin typeface="Times New Roman"/>
                <a:cs typeface="Times New Roman"/>
              </a:rPr>
              <a:t>не успел убежать,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а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Times New Roman"/>
                <a:cs typeface="Times New Roman"/>
              </a:rPr>
              <a:t>дети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из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команды</a:t>
            </a:r>
            <a:endParaRPr sz="3600">
              <a:latin typeface="Times New Roman"/>
              <a:cs typeface="Times New Roman"/>
            </a:endParaRPr>
          </a:p>
          <a:p>
            <a:pPr marL="12700" marR="217170">
              <a:lnSpc>
                <a:spcPts val="4130"/>
              </a:lnSpc>
              <a:spcBef>
                <a:spcPts val="130"/>
              </a:spcBef>
            </a:pPr>
            <a:r>
              <a:rPr sz="3600" spc="-5" dirty="0">
                <a:latin typeface="Times New Roman"/>
                <a:cs typeface="Times New Roman"/>
              </a:rPr>
              <a:t>«медведи» должны быстро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убежать,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чтобы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не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Times New Roman"/>
                <a:cs typeface="Times New Roman"/>
              </a:rPr>
              <a:t>быть</a:t>
            </a:r>
            <a:endParaRPr sz="3600">
              <a:latin typeface="Times New Roman"/>
              <a:cs typeface="Times New Roman"/>
            </a:endParaRPr>
          </a:p>
          <a:p>
            <a:pPr marL="12700" marR="234315">
              <a:lnSpc>
                <a:spcPts val="4130"/>
              </a:lnSpc>
              <a:spcBef>
                <a:spcPts val="15"/>
              </a:spcBef>
            </a:pPr>
            <a:r>
              <a:rPr sz="3600" spc="-5" dirty="0">
                <a:latin typeface="Times New Roman"/>
                <a:cs typeface="Times New Roman"/>
              </a:rPr>
              <a:t>«ужаленными». </a:t>
            </a:r>
            <a:r>
              <a:rPr sz="3600" dirty="0">
                <a:latin typeface="Times New Roman"/>
                <a:cs typeface="Times New Roman"/>
              </a:rPr>
              <a:t>Те дети </a:t>
            </a:r>
            <a:r>
              <a:rPr sz="3600" spc="-10" dirty="0">
                <a:latin typeface="Times New Roman"/>
                <a:cs typeface="Times New Roman"/>
              </a:rPr>
              <a:t>до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кого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дотронулись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220" y="7887461"/>
            <a:ext cx="3785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выбывают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из</a:t>
            </a:r>
            <a:r>
              <a:rPr sz="3600" spc="-3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игры.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2543" y="1051686"/>
            <a:ext cx="5519420" cy="68821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981710" marR="5080" indent="-643890" algn="r">
              <a:lnSpc>
                <a:spcPts val="4130"/>
              </a:lnSpc>
              <a:spcBef>
                <a:spcPts val="395"/>
              </a:spcBef>
            </a:pPr>
            <a:r>
              <a:rPr sz="3600" b="1" dirty="0">
                <a:latin typeface="Times New Roman"/>
                <a:cs typeface="Times New Roman"/>
              </a:rPr>
              <a:t>Игровые </a:t>
            </a:r>
            <a:r>
              <a:rPr sz="3600" b="1" spc="-10" dirty="0">
                <a:latin typeface="Times New Roman"/>
                <a:cs typeface="Times New Roman"/>
              </a:rPr>
              <a:t>действия</a:t>
            </a:r>
            <a:r>
              <a:rPr sz="3600" spc="-10" dirty="0">
                <a:latin typeface="Times New Roman"/>
                <a:cs typeface="Times New Roman"/>
              </a:rPr>
              <a:t>: </a:t>
            </a:r>
            <a:r>
              <a:rPr sz="3600" dirty="0">
                <a:latin typeface="Times New Roman"/>
                <a:cs typeface="Times New Roman"/>
              </a:rPr>
              <a:t>когда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воспитатель</a:t>
            </a:r>
            <a:r>
              <a:rPr sz="3600" spc="-3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(ведущий)</a:t>
            </a:r>
            <a:endParaRPr sz="3600">
              <a:latin typeface="Times New Roman"/>
              <a:cs typeface="Times New Roman"/>
            </a:endParaRPr>
          </a:p>
          <a:p>
            <a:pPr marR="7620" algn="r">
              <a:lnSpc>
                <a:spcPts val="3940"/>
              </a:lnSpc>
            </a:pPr>
            <a:r>
              <a:rPr sz="3600" dirty="0">
                <a:latin typeface="Times New Roman"/>
                <a:cs typeface="Times New Roman"/>
              </a:rPr>
              <a:t>скажет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«утро»</a:t>
            </a:r>
            <a:r>
              <a:rPr sz="3600" spc="-6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пчелы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летят</a:t>
            </a:r>
            <a:endParaRPr sz="3600">
              <a:latin typeface="Times New Roman"/>
              <a:cs typeface="Times New Roman"/>
            </a:endParaRPr>
          </a:p>
          <a:p>
            <a:pPr marL="1463675" marR="6350" indent="-1189355" algn="r">
              <a:lnSpc>
                <a:spcPct val="95800"/>
              </a:lnSpc>
              <a:spcBef>
                <a:spcPts val="95"/>
              </a:spcBef>
            </a:pPr>
            <a:r>
              <a:rPr sz="3600" spc="-5" dirty="0">
                <a:latin typeface="Times New Roman"/>
                <a:cs typeface="Times New Roman"/>
              </a:rPr>
              <a:t>на луг за </a:t>
            </a:r>
            <a:r>
              <a:rPr sz="3600" dirty="0">
                <a:latin typeface="Times New Roman"/>
                <a:cs typeface="Times New Roman"/>
              </a:rPr>
              <a:t>медом и </a:t>
            </a:r>
            <a:r>
              <a:rPr sz="3600" spc="-5" dirty="0">
                <a:latin typeface="Times New Roman"/>
                <a:cs typeface="Times New Roman"/>
              </a:rPr>
              <a:t>жужжат.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В </a:t>
            </a:r>
            <a:r>
              <a:rPr sz="3600" spc="-5" dirty="0">
                <a:latin typeface="Times New Roman"/>
                <a:cs typeface="Times New Roman"/>
              </a:rPr>
              <a:t>это время </a:t>
            </a:r>
            <a:r>
              <a:rPr sz="3600" spc="-10" dirty="0">
                <a:latin typeface="Times New Roman"/>
                <a:cs typeface="Times New Roman"/>
              </a:rPr>
              <a:t>медведи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забираются </a:t>
            </a:r>
            <a:r>
              <a:rPr sz="3600" dirty="0">
                <a:latin typeface="Times New Roman"/>
                <a:cs typeface="Times New Roman"/>
              </a:rPr>
              <a:t>в улей и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лакомятся</a:t>
            </a:r>
            <a:r>
              <a:rPr sz="3600" spc="-5" dirty="0">
                <a:latin typeface="Times New Roman"/>
                <a:cs typeface="Times New Roman"/>
              </a:rPr>
              <a:t> мёдом.</a:t>
            </a:r>
            <a:endParaRPr sz="3600">
              <a:latin typeface="Times New Roman"/>
              <a:cs typeface="Times New Roman"/>
            </a:endParaRPr>
          </a:p>
          <a:p>
            <a:pPr marL="12700" marR="5080" indent="816610" algn="r">
              <a:lnSpc>
                <a:spcPct val="95800"/>
              </a:lnSpc>
              <a:spcBef>
                <a:spcPts val="15"/>
              </a:spcBef>
            </a:pPr>
            <a:r>
              <a:rPr sz="3600" spc="-5" dirty="0">
                <a:latin typeface="Times New Roman"/>
                <a:cs typeface="Times New Roman"/>
              </a:rPr>
              <a:t>По сигналу</a:t>
            </a:r>
            <a:r>
              <a:rPr sz="3600" spc="20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Times New Roman"/>
                <a:cs typeface="Times New Roman"/>
              </a:rPr>
              <a:t>«Медведи!»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пчелы летят </a:t>
            </a:r>
            <a:r>
              <a:rPr sz="3600" dirty="0">
                <a:latin typeface="Times New Roman"/>
                <a:cs typeface="Times New Roman"/>
              </a:rPr>
              <a:t>к </a:t>
            </a:r>
            <a:r>
              <a:rPr sz="3600" spc="-10" dirty="0">
                <a:latin typeface="Times New Roman"/>
                <a:cs typeface="Times New Roman"/>
              </a:rPr>
              <a:t>своим </a:t>
            </a:r>
            <a:r>
              <a:rPr sz="3600" dirty="0">
                <a:latin typeface="Times New Roman"/>
                <a:cs typeface="Times New Roman"/>
              </a:rPr>
              <a:t>ульям 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и</a:t>
            </a:r>
            <a:r>
              <a:rPr sz="3600" spc="15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жалят</a:t>
            </a:r>
            <a:r>
              <a:rPr sz="3600" spc="17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(дотрагиваются) 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5" dirty="0">
                <a:latin typeface="Times New Roman"/>
                <a:cs typeface="Times New Roman"/>
              </a:rPr>
              <a:t>тех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медведей,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которые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Times New Roman"/>
                <a:cs typeface="Times New Roman"/>
              </a:rPr>
              <a:t>не 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успели убежать в </a:t>
            </a:r>
            <a:r>
              <a:rPr sz="3600" spc="-10" dirty="0">
                <a:latin typeface="Times New Roman"/>
                <a:cs typeface="Times New Roman"/>
              </a:rPr>
              <a:t>лес. Затем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пчёлы возвращаются</a:t>
            </a:r>
            <a:r>
              <a:rPr sz="3600" spc="-1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в</a:t>
            </a:r>
            <a:r>
              <a:rPr sz="3600" spc="-50" dirty="0">
                <a:latin typeface="Times New Roman"/>
                <a:cs typeface="Times New Roman"/>
              </a:rPr>
              <a:t> </a:t>
            </a:r>
            <a:r>
              <a:rPr sz="3600" spc="5" dirty="0">
                <a:latin typeface="Times New Roman"/>
                <a:cs typeface="Times New Roman"/>
              </a:rPr>
              <a:t>улей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01685" y="7899654"/>
            <a:ext cx="4508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imes New Roman"/>
                <a:cs typeface="Times New Roman"/>
              </a:rPr>
              <a:t>и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игра</a:t>
            </a:r>
            <a:r>
              <a:rPr sz="3600" spc="-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возобновляется.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06069" cy="9753600"/>
            <a:chOff x="0" y="0"/>
            <a:chExt cx="13006069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05815" cy="975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7319" y="1880616"/>
              <a:ext cx="4849367" cy="697077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57970" y="1096721"/>
            <a:ext cx="22529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91A3C"/>
                </a:solidFill>
                <a:latin typeface="Times New Roman"/>
                <a:cs typeface="Times New Roman"/>
              </a:rPr>
              <a:t>Тема:</a:t>
            </a:r>
            <a:r>
              <a:rPr sz="2400" b="1" spc="-75" dirty="0">
                <a:solidFill>
                  <a:srgbClr val="791A3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791A3C"/>
                </a:solidFill>
                <a:latin typeface="Times New Roman"/>
                <a:cs typeface="Times New Roman"/>
              </a:rPr>
              <a:t>Светофор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27519" y="1786127"/>
            <a:ext cx="5749290" cy="36004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740"/>
              </a:lnSpc>
            </a:pPr>
            <a:r>
              <a:rPr sz="2400" dirty="0">
                <a:latin typeface="Times New Roman"/>
                <a:cs typeface="Times New Roman"/>
              </a:rPr>
              <a:t>1. </a:t>
            </a:r>
            <a:r>
              <a:rPr sz="2400" spc="-5" dirty="0">
                <a:latin typeface="Times New Roman"/>
                <a:cs typeface="Times New Roman"/>
              </a:rPr>
              <a:t>Прочитайте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стихотворение</a:t>
            </a:r>
            <a:r>
              <a:rPr sz="2400" dirty="0">
                <a:latin typeface="Times New Roman"/>
                <a:cs typeface="Times New Roman"/>
              </a:rPr>
              <a:t> про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светофор.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7519" y="2145792"/>
            <a:ext cx="4606290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70"/>
              </a:lnSpc>
            </a:pPr>
            <a:r>
              <a:rPr sz="2400" dirty="0">
                <a:latin typeface="Times New Roman"/>
                <a:cs typeface="Times New Roman"/>
              </a:rPr>
              <a:t>Спросите</a:t>
            </a:r>
            <a:r>
              <a:rPr sz="2400" spc="-5" dirty="0">
                <a:latin typeface="Times New Roman"/>
                <a:cs typeface="Times New Roman"/>
              </a:rPr>
              <a:t> знают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ли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дети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«что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такое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27519" y="2496311"/>
            <a:ext cx="5493385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70"/>
              </a:lnSpc>
            </a:pPr>
            <a:r>
              <a:rPr sz="2400" spc="-5" dirty="0">
                <a:latin typeface="Times New Roman"/>
                <a:cs typeface="Times New Roman"/>
              </a:rPr>
              <a:t>светофор?»,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для</a:t>
            </a:r>
            <a:r>
              <a:rPr sz="2400" spc="-10" dirty="0">
                <a:latin typeface="Times New Roman"/>
                <a:cs typeface="Times New Roman"/>
              </a:rPr>
              <a:t> чего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он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нужен,</a:t>
            </a:r>
            <a:r>
              <a:rPr sz="2400" spc="-5" dirty="0">
                <a:latin typeface="Times New Roman"/>
                <a:cs typeface="Times New Roman"/>
              </a:rPr>
              <a:t> видели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ли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7519" y="2846832"/>
            <a:ext cx="5060315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70"/>
              </a:lnSpc>
            </a:pPr>
            <a:r>
              <a:rPr sz="2400" dirty="0">
                <a:latin typeface="Times New Roman"/>
                <a:cs typeface="Times New Roman"/>
              </a:rPr>
              <a:t>они </a:t>
            </a:r>
            <a:r>
              <a:rPr sz="2400" spc="-5" dirty="0">
                <a:latin typeface="Times New Roman"/>
                <a:cs typeface="Times New Roman"/>
              </a:rPr>
              <a:t>светофор,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как светофор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выглядит?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5800" y="3889247"/>
            <a:ext cx="2969260" cy="36004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745"/>
              </a:lnSpc>
            </a:pPr>
            <a:r>
              <a:rPr sz="2400" spc="-5" dirty="0">
                <a:latin typeface="Times New Roman"/>
                <a:cs typeface="Times New Roman"/>
              </a:rPr>
              <a:t>Он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имеет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по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три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глаза,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6343" y="4248911"/>
            <a:ext cx="3408679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75"/>
              </a:lnSpc>
            </a:pP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три с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каждой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стороны,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7447" y="4599432"/>
            <a:ext cx="2506345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75"/>
              </a:lnSpc>
            </a:pP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хотя</a:t>
            </a:r>
            <a:r>
              <a:rPr sz="2400" spc="-5" dirty="0">
                <a:latin typeface="Times New Roman"/>
                <a:cs typeface="Times New Roman"/>
              </a:rPr>
              <a:t> ещё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ни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разу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46135" y="4949952"/>
            <a:ext cx="3685540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75"/>
              </a:lnSpc>
            </a:pPr>
            <a:r>
              <a:rPr sz="2400" spc="-5" dirty="0">
                <a:latin typeface="Times New Roman"/>
                <a:cs typeface="Times New Roman"/>
              </a:rPr>
              <a:t>Не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смотрел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он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всеми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сразу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72856" y="5300471"/>
            <a:ext cx="2832100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80"/>
              </a:lnSpc>
            </a:pPr>
            <a:r>
              <a:rPr sz="2400" spc="-10" dirty="0">
                <a:latin typeface="Times New Roman"/>
                <a:cs typeface="Times New Roman"/>
              </a:rPr>
              <a:t>Все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глаза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ему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нужны.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26907" y="5650991"/>
            <a:ext cx="3527425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680"/>
              </a:lnSpc>
            </a:pPr>
            <a:r>
              <a:rPr sz="2400" spc="-5" dirty="0">
                <a:latin typeface="Times New Roman"/>
                <a:cs typeface="Times New Roman"/>
              </a:rPr>
              <a:t>Он </a:t>
            </a:r>
            <a:r>
              <a:rPr sz="2400" dirty="0">
                <a:latin typeface="Times New Roman"/>
                <a:cs typeface="Times New Roman"/>
              </a:rPr>
              <a:t>висит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тут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давних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пор.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27007" y="6001511"/>
            <a:ext cx="1927225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2680"/>
              </a:lnSpc>
            </a:pPr>
            <a:r>
              <a:rPr sz="2400" dirty="0">
                <a:latin typeface="Times New Roman"/>
                <a:cs typeface="Times New Roman"/>
              </a:rPr>
              <a:t>Что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же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это?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26907" y="6352032"/>
            <a:ext cx="3527425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80"/>
              </a:lnSpc>
            </a:pPr>
            <a:r>
              <a:rPr sz="2400" spc="-15" dirty="0">
                <a:latin typeface="Times New Roman"/>
                <a:cs typeface="Times New Roman"/>
              </a:rPr>
              <a:t>Ну,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конечно,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это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светофор.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27519" y="7394447"/>
            <a:ext cx="5776595" cy="36004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755"/>
              </a:lnSpc>
            </a:pPr>
            <a:r>
              <a:rPr sz="2400" dirty="0">
                <a:latin typeface="Times New Roman"/>
                <a:cs typeface="Times New Roman"/>
              </a:rPr>
              <a:t>2.</a:t>
            </a:r>
            <a:r>
              <a:rPr sz="2400" spc="-5" dirty="0">
                <a:latin typeface="Times New Roman"/>
                <a:cs typeface="Times New Roman"/>
              </a:rPr>
              <a:t> Расскажите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детям</a:t>
            </a:r>
            <a:r>
              <a:rPr sz="2400" dirty="0">
                <a:latin typeface="Times New Roman"/>
                <a:cs typeface="Times New Roman"/>
              </a:rPr>
              <a:t> о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роли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светофоров 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об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27519" y="7754111"/>
            <a:ext cx="2990850" cy="35052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685"/>
              </a:lnSpc>
            </a:pPr>
            <a:r>
              <a:rPr sz="2400" spc="-5" dirty="0">
                <a:latin typeface="Times New Roman"/>
                <a:cs typeface="Times New Roman"/>
              </a:rPr>
              <a:t>обозначении сигналов.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27519" y="8446007"/>
            <a:ext cx="4429760" cy="36004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760"/>
              </a:lnSpc>
            </a:pPr>
            <a:r>
              <a:rPr sz="2400" dirty="0">
                <a:latin typeface="Times New Roman"/>
                <a:cs typeface="Times New Roman"/>
              </a:rPr>
              <a:t>3.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Сделайте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детьми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аппликацию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27519" y="8805671"/>
            <a:ext cx="1588770" cy="36004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2760"/>
              </a:lnSpc>
            </a:pPr>
            <a:r>
              <a:rPr sz="2400" spc="-50" dirty="0">
                <a:latin typeface="Times New Roman"/>
                <a:cs typeface="Times New Roman"/>
              </a:rPr>
              <a:t>«</a:t>
            </a:r>
            <a:r>
              <a:rPr sz="2400" spc="25" dirty="0">
                <a:latin typeface="Times New Roman"/>
                <a:cs typeface="Times New Roman"/>
              </a:rPr>
              <a:t>С</a:t>
            </a:r>
            <a:r>
              <a:rPr sz="2400" spc="-5" dirty="0">
                <a:latin typeface="Times New Roman"/>
                <a:cs typeface="Times New Roman"/>
              </a:rPr>
              <a:t>в</a:t>
            </a:r>
            <a:r>
              <a:rPr sz="2400" spc="-20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тофо</a:t>
            </a:r>
            <a:r>
              <a:rPr sz="2400" spc="40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380221" y="216154"/>
            <a:ext cx="2814320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10" dirty="0">
                <a:solidFill>
                  <a:srgbClr val="99234F"/>
                </a:solidFill>
                <a:latin typeface="Times New Roman"/>
                <a:cs typeface="Times New Roman"/>
              </a:rPr>
              <a:t>Аппликация</a:t>
            </a:r>
            <a:endParaRPr sz="3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9363" y="797426"/>
            <a:ext cx="5567680" cy="567817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000" b="1" i="1" dirty="0">
                <a:solidFill>
                  <a:srgbClr val="1A0952"/>
                </a:solidFill>
                <a:latin typeface="Times New Roman"/>
                <a:cs typeface="Times New Roman"/>
              </a:rPr>
              <a:t>Материал</a:t>
            </a:r>
            <a:r>
              <a:rPr sz="2000" b="1" i="1" spc="5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A0952"/>
                </a:solidFill>
                <a:latin typeface="Times New Roman"/>
                <a:cs typeface="Times New Roman"/>
              </a:rPr>
              <a:t>для</a:t>
            </a:r>
            <a:r>
              <a:rPr sz="2000" b="1" i="1" spc="-15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аппликации:</a:t>
            </a:r>
            <a:r>
              <a:rPr sz="2000" b="1" i="1" spc="10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A0952"/>
                </a:solidFill>
                <a:latin typeface="Times New Roman"/>
                <a:cs typeface="Times New Roman"/>
              </a:rPr>
              <a:t>ножницы,</a:t>
            </a:r>
            <a:r>
              <a:rPr sz="2000" b="1" i="1" spc="5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цветная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бумага</a:t>
            </a:r>
            <a:r>
              <a:rPr sz="2000" b="1" i="1" spc="15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(красная,</a:t>
            </a:r>
            <a:r>
              <a:rPr sz="2000" b="1" i="1" spc="10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желтая,</a:t>
            </a:r>
            <a:r>
              <a:rPr sz="2000" b="1" i="1" spc="-10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зелёная,</a:t>
            </a:r>
            <a:r>
              <a:rPr sz="2000" b="1" i="1" spc="15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чёрная),</a:t>
            </a:r>
            <a:r>
              <a:rPr sz="2000" b="1" i="1" spc="10" dirty="0">
                <a:solidFill>
                  <a:srgbClr val="1A095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A0952"/>
                </a:solidFill>
                <a:latin typeface="Times New Roman"/>
                <a:cs typeface="Times New Roman"/>
              </a:rPr>
              <a:t>клей.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Как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сделать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аппликацию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363220">
              <a:lnSpc>
                <a:spcPct val="105400"/>
              </a:lnSpc>
            </a:pPr>
            <a:r>
              <a:rPr sz="2000" spc="-5" dirty="0">
                <a:latin typeface="Times New Roman"/>
                <a:cs typeface="Times New Roman"/>
              </a:rPr>
              <a:t>Предварительно начертите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на</a:t>
            </a:r>
            <a:r>
              <a:rPr sz="2000" spc="-5" dirty="0">
                <a:latin typeface="Times New Roman"/>
                <a:cs typeface="Times New Roman"/>
              </a:rPr>
              <a:t> чёрной бумаге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прямоугольник,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а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на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красной,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желтой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и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зелёной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бумаге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круги одинакового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размера.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Аккуратно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вырежьте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фигуры,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если ребёнок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затрудняется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249930" algn="l"/>
              </a:tabLst>
            </a:pPr>
            <a:r>
              <a:rPr sz="2000" spc="-5" dirty="0">
                <a:latin typeface="Times New Roman"/>
                <a:cs typeface="Times New Roman"/>
              </a:rPr>
              <a:t>самостоятельно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вырезать,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то	помогите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ему.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67310">
              <a:lnSpc>
                <a:spcPct val="105700"/>
              </a:lnSpc>
            </a:pPr>
            <a:r>
              <a:rPr sz="2000" spc="-10" dirty="0">
                <a:latin typeface="Times New Roman"/>
                <a:cs typeface="Times New Roman"/>
              </a:rPr>
              <a:t>С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помощью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клея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равномерно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нанесите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небольшой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слой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клея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на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красный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круг,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наклеиваете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круг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на 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прямоугольник,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разглаживая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аккуратно </a:t>
            </a:r>
            <a:r>
              <a:rPr sz="2000" spc="-5" dirty="0">
                <a:latin typeface="Times New Roman"/>
                <a:cs typeface="Times New Roman"/>
              </a:rPr>
              <a:t> поверхность.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Затем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также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приклеиваем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-5" dirty="0">
                <a:latin typeface="Times New Roman"/>
                <a:cs typeface="Times New Roman"/>
              </a:rPr>
              <a:t>последовательно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жёлтый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и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зелёный круги,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не</a:t>
            </a:r>
            <a:endParaRPr sz="2000">
              <a:latin typeface="Times New Roman"/>
              <a:cs typeface="Times New Roman"/>
            </a:endParaRPr>
          </a:p>
          <a:p>
            <a:pPr marL="12700" marR="72390">
              <a:lnSpc>
                <a:spcPts val="2550"/>
              </a:lnSpc>
              <a:spcBef>
                <a:spcPts val="65"/>
              </a:spcBef>
            </a:pPr>
            <a:r>
              <a:rPr sz="2000" spc="-5" dirty="0">
                <a:latin typeface="Times New Roman"/>
                <a:cs typeface="Times New Roman"/>
              </a:rPr>
              <a:t>забывая оставлять </a:t>
            </a:r>
            <a:r>
              <a:rPr sz="2000" dirty="0">
                <a:latin typeface="Times New Roman"/>
                <a:cs typeface="Times New Roman"/>
              </a:rPr>
              <a:t>между ними </a:t>
            </a:r>
            <a:r>
              <a:rPr sz="2000" spc="-5" dirty="0">
                <a:latin typeface="Times New Roman"/>
                <a:cs typeface="Times New Roman"/>
              </a:rPr>
              <a:t>небольшие равные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промежутки.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2063" y="6772656"/>
            <a:ext cx="4697095" cy="29908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90"/>
              </a:lnSpc>
            </a:pP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Чтобы</a:t>
            </a:r>
            <a:r>
              <a:rPr sz="2000" i="1" spc="-1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больше</a:t>
            </a:r>
            <a:r>
              <a:rPr sz="2000" i="1" spc="10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4E7927"/>
                </a:solidFill>
                <a:latin typeface="Times New Roman"/>
                <a:cs typeface="Times New Roman"/>
              </a:rPr>
              <a:t>их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заинтересовать,</a:t>
            </a:r>
            <a:r>
              <a:rPr sz="2000" i="1" spc="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10" dirty="0">
                <a:solidFill>
                  <a:srgbClr val="4E7927"/>
                </a:solidFill>
                <a:latin typeface="Times New Roman"/>
                <a:cs typeface="Times New Roman"/>
              </a:rPr>
              <a:t>можно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2063" y="7071359"/>
            <a:ext cx="5386070" cy="29273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40"/>
              </a:lnSpc>
            </a:pP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предложить</a:t>
            </a:r>
            <a:r>
              <a:rPr sz="2000" i="1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нарисовать</a:t>
            </a:r>
            <a:r>
              <a:rPr sz="2000" i="1" spc="1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10" dirty="0">
                <a:solidFill>
                  <a:srgbClr val="4E7927"/>
                </a:solidFill>
                <a:latin typeface="Times New Roman"/>
                <a:cs typeface="Times New Roman"/>
              </a:rPr>
              <a:t>на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кружках</a:t>
            </a:r>
            <a:r>
              <a:rPr sz="2000" i="1" spc="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аппликации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2063" y="7363968"/>
            <a:ext cx="4566285" cy="292735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45"/>
              </a:lnSpc>
            </a:pPr>
            <a:r>
              <a:rPr sz="2000" i="1" dirty="0">
                <a:solidFill>
                  <a:srgbClr val="4E7927"/>
                </a:solidFill>
                <a:latin typeface="Times New Roman"/>
                <a:cs typeface="Times New Roman"/>
              </a:rPr>
              <a:t>мордочки</a:t>
            </a:r>
            <a:r>
              <a:rPr sz="2000" i="1" spc="-1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столь</a:t>
            </a:r>
            <a:r>
              <a:rPr sz="2000" i="1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популярных</a:t>
            </a:r>
            <a:r>
              <a:rPr sz="2000" i="1" spc="10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в наше</a:t>
            </a:r>
            <a:r>
              <a:rPr sz="2000" i="1" spc="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время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063" y="7656576"/>
            <a:ext cx="2582545" cy="28956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20"/>
              </a:lnSpc>
            </a:pPr>
            <a:r>
              <a:rPr sz="2000" i="1" dirty="0">
                <a:solidFill>
                  <a:srgbClr val="4E7927"/>
                </a:solidFill>
                <a:latin typeface="Times New Roman"/>
                <a:cs typeface="Times New Roman"/>
              </a:rPr>
              <a:t>смайликов</a:t>
            </a:r>
            <a:r>
              <a:rPr sz="2000" i="1" spc="-35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или</a:t>
            </a:r>
            <a:r>
              <a:rPr sz="2000" i="1" spc="-40" dirty="0">
                <a:solidFill>
                  <a:srgbClr val="4E7927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4E7927"/>
                </a:solidFill>
                <a:latin typeface="Times New Roman"/>
                <a:cs typeface="Times New Roman"/>
              </a:rPr>
              <a:t>эмоджи.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363" y="8195309"/>
            <a:ext cx="5235575" cy="10090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Times New Roman"/>
                <a:cs typeface="Times New Roman"/>
              </a:rPr>
              <a:t>В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конце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похвалите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ребёнка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усердную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latin typeface="Times New Roman"/>
                <a:cs typeface="Times New Roman"/>
              </a:rPr>
              <a:t>аккуратную </a:t>
            </a:r>
            <a:r>
              <a:rPr sz="2000" dirty="0">
                <a:latin typeface="Times New Roman"/>
                <a:cs typeface="Times New Roman"/>
              </a:rPr>
              <a:t>работу.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Ещё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раз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спросите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что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тако</a:t>
            </a:r>
            <a:r>
              <a:rPr sz="2200" spc="-5" dirty="0">
                <a:latin typeface="Times New Roman"/>
                <a:cs typeface="Times New Roman"/>
              </a:rPr>
              <a:t>е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Times New Roman"/>
                <a:cs typeface="Times New Roman"/>
              </a:rPr>
              <a:t>светофор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и</a:t>
            </a:r>
            <a:r>
              <a:rPr sz="2000" spc="-15" dirty="0">
                <a:latin typeface="Times New Roman"/>
                <a:cs typeface="Times New Roman"/>
              </a:rPr>
              <a:t> для</a:t>
            </a:r>
            <a:r>
              <a:rPr sz="2000" spc="-5" dirty="0">
                <a:latin typeface="Times New Roman"/>
                <a:cs typeface="Times New Roman"/>
              </a:rPr>
              <a:t> чего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он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нужен.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75832" y="91439"/>
            <a:ext cx="6642100" cy="8863965"/>
            <a:chOff x="6275832" y="91439"/>
            <a:chExt cx="6642100" cy="886396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3744" y="4450080"/>
              <a:ext cx="3346704" cy="44744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5832" y="91439"/>
              <a:ext cx="6641592" cy="53827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1008" y="475487"/>
              <a:ext cx="5873496" cy="4614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33560" y="4989575"/>
              <a:ext cx="2612136" cy="39136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84792" y="4937760"/>
              <a:ext cx="2712720" cy="40172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30275">
              <a:lnSpc>
                <a:spcPct val="100000"/>
              </a:lnSpc>
              <a:spcBef>
                <a:spcPts val="110"/>
              </a:spcBef>
            </a:pPr>
            <a:r>
              <a:rPr spc="5" dirty="0"/>
              <a:t>Спасибо</a:t>
            </a:r>
            <a:r>
              <a:rPr spc="-65" dirty="0"/>
              <a:t> </a:t>
            </a:r>
            <a:r>
              <a:rPr spc="-5" dirty="0"/>
              <a:t>за</a:t>
            </a:r>
            <a:r>
              <a:rPr spc="-20" dirty="0"/>
              <a:t> </a:t>
            </a:r>
            <a:r>
              <a:rPr spc="-5" dirty="0"/>
              <a:t>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06069" cy="9753600"/>
            <a:chOff x="0" y="0"/>
            <a:chExt cx="13006069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05815" cy="975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2872" y="987552"/>
              <a:ext cx="10466832" cy="60045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36191" y="2724647"/>
            <a:ext cx="9684385" cy="235267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Уважаемые</a:t>
            </a:r>
            <a:r>
              <a:rPr sz="3600" spc="-3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родители!</a:t>
            </a:r>
            <a:endParaRPr sz="3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5080" indent="635" algn="ctr">
              <a:lnSpc>
                <a:spcPct val="105000"/>
              </a:lnSpc>
              <a:spcBef>
                <a:spcPts val="25"/>
              </a:spcBef>
            </a:pP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Во</a:t>
            </a:r>
            <a:r>
              <a:rPr sz="3600" spc="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время</a:t>
            </a:r>
            <a:r>
              <a:rPr sz="3600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деятельности </a:t>
            </a: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с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ребёнком</a:t>
            </a:r>
            <a:r>
              <a:rPr sz="3600" spc="2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сделайте, </a:t>
            </a: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пожалуйста,</a:t>
            </a: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фотографии.</a:t>
            </a: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Отправить фотографии</a:t>
            </a:r>
            <a:endParaRPr sz="3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можно в</a:t>
            </a:r>
            <a:r>
              <a:rPr sz="3600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chemeClr val="tx1"/>
                </a:solidFill>
                <a:latin typeface="Times New Roman"/>
                <a:cs typeface="Times New Roman"/>
              </a:rPr>
              <a:t>группу</a:t>
            </a:r>
            <a:r>
              <a:rPr sz="3600" spc="4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или </a:t>
            </a:r>
            <a:r>
              <a:rPr sz="3600" spc="-10" dirty="0">
                <a:solidFill>
                  <a:schemeClr val="tx1"/>
                </a:solidFill>
                <a:latin typeface="Times New Roman"/>
                <a:cs typeface="Times New Roman"/>
              </a:rPr>
              <a:t>лично</a:t>
            </a:r>
            <a:r>
              <a:rPr sz="36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chemeClr val="tx1"/>
                </a:solidFill>
                <a:latin typeface="Times New Roman"/>
                <a:cs typeface="Times New Roman"/>
              </a:rPr>
              <a:t>вашему</a:t>
            </a:r>
            <a:r>
              <a:rPr sz="3600" spc="3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Times New Roman"/>
                <a:cs typeface="Times New Roman"/>
              </a:rPr>
              <a:t>воспитателю.</a:t>
            </a:r>
            <a:endParaRPr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06069" cy="9753600"/>
            <a:chOff x="0" y="0"/>
            <a:chExt cx="13006069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05815" cy="975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440423" cy="975359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62518" y="1005967"/>
            <a:ext cx="232600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Рисование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21728" y="2121789"/>
            <a:ext cx="4813300" cy="57829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613410" marR="603250" algn="ctr">
              <a:lnSpc>
                <a:spcPts val="3220"/>
              </a:lnSpc>
              <a:spcBef>
                <a:spcPts val="330"/>
              </a:spcBef>
            </a:pP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Тема:</a:t>
            </a:r>
            <a:r>
              <a:rPr sz="2800" b="1" spc="-30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«Мой</a:t>
            </a:r>
            <a:r>
              <a:rPr sz="2800" b="1" spc="-35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любимый </a:t>
            </a:r>
            <a:r>
              <a:rPr sz="2800" b="1" spc="-685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воспитатель»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00">
              <a:latin typeface="Times New Roman"/>
              <a:cs typeface="Times New Roman"/>
            </a:endParaRPr>
          </a:p>
          <a:p>
            <a:pPr marL="131445" marR="125730" indent="146050">
              <a:lnSpc>
                <a:spcPct val="95700"/>
              </a:lnSpc>
              <a:buAutoNum type="arabicPeriod"/>
              <a:tabLst>
                <a:tab pos="635000" algn="l"/>
              </a:tabLst>
            </a:pP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Расскажите ребёнку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что </a:t>
            </a:r>
            <a:r>
              <a:rPr sz="2800" b="1" spc="5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такое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портрет. (Портрет-это </a:t>
            </a:r>
            <a:r>
              <a:rPr sz="2800" b="1" spc="-685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такая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картина, на которой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художник</a:t>
            </a:r>
            <a:r>
              <a:rPr sz="2800" b="1" spc="-15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рисует</a:t>
            </a:r>
            <a:r>
              <a:rPr sz="2800" b="1" spc="5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человека)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B51A00"/>
              </a:buClr>
              <a:buFont typeface="Times New Roman"/>
              <a:buAutoNum type="arabicPeriod"/>
            </a:pPr>
            <a:endParaRPr sz="2650">
              <a:latin typeface="Times New Roman"/>
              <a:cs typeface="Times New Roman"/>
            </a:endParaRPr>
          </a:p>
          <a:p>
            <a:pPr marL="927100" indent="-357505">
              <a:lnSpc>
                <a:spcPts val="3290"/>
              </a:lnSpc>
              <a:spcBef>
                <a:spcPts val="5"/>
              </a:spcBef>
              <a:buAutoNum type="arabicPeriod"/>
              <a:tabLst>
                <a:tab pos="927735" algn="l"/>
              </a:tabLst>
            </a:pP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Прочитайте</a:t>
            </a:r>
            <a:r>
              <a:rPr sz="2800" b="1" spc="-20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B51A00"/>
                </a:solidFill>
                <a:latin typeface="Times New Roman"/>
                <a:cs typeface="Times New Roman"/>
              </a:rPr>
              <a:t>ребёнку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90"/>
              </a:lnSpc>
            </a:pP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стихотворение</a:t>
            </a:r>
            <a:r>
              <a:rPr sz="2800" b="1" spc="-30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B51A00"/>
                </a:solidFill>
                <a:latin typeface="Times New Roman"/>
                <a:cs typeface="Times New Roman"/>
              </a:rPr>
              <a:t>о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воспитателе.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722630" marR="717550">
              <a:lnSpc>
                <a:spcPct val="97500"/>
              </a:lnSpc>
              <a:buAutoNum type="arabicPeriod" startAt="3"/>
              <a:tabLst>
                <a:tab pos="993140" algn="l"/>
              </a:tabLst>
            </a:pP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Попросите </a:t>
            </a:r>
            <a:r>
              <a:rPr sz="2800" b="1" spc="-10" dirty="0">
                <a:solidFill>
                  <a:srgbClr val="B51A00"/>
                </a:solidFill>
                <a:latin typeface="Times New Roman"/>
                <a:cs typeface="Times New Roman"/>
              </a:rPr>
              <a:t>ребёнка </a:t>
            </a:r>
            <a:r>
              <a:rPr sz="2800" b="1" spc="-690" dirty="0">
                <a:solidFill>
                  <a:srgbClr val="B51A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B51A00"/>
                </a:solidFill>
                <a:latin typeface="Times New Roman"/>
                <a:cs typeface="Times New Roman"/>
              </a:rPr>
              <a:t>нарисовать портрет </a:t>
            </a:r>
            <a:r>
              <a:rPr sz="2800" b="1" dirty="0">
                <a:solidFill>
                  <a:srgbClr val="B51A00"/>
                </a:solidFill>
                <a:latin typeface="Times New Roman"/>
                <a:cs typeface="Times New Roman"/>
              </a:rPr>
              <a:t> воспитателя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61028" y="1280286"/>
            <a:ext cx="5561965" cy="63030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765175" marR="765175" algn="ctr">
              <a:lnSpc>
                <a:spcPts val="4540"/>
              </a:lnSpc>
              <a:spcBef>
                <a:spcPts val="65"/>
              </a:spcBef>
            </a:pPr>
            <a:r>
              <a:rPr sz="3600" b="1" spc="-5" dirty="0">
                <a:latin typeface="Times New Roman"/>
                <a:cs typeface="Times New Roman"/>
              </a:rPr>
              <a:t>Стихотворение </a:t>
            </a:r>
            <a:r>
              <a:rPr sz="3600" b="1" spc="-15" dirty="0">
                <a:latin typeface="Times New Roman"/>
                <a:cs typeface="Times New Roman"/>
              </a:rPr>
              <a:t>про </a:t>
            </a:r>
            <a:r>
              <a:rPr sz="3600" b="1" spc="-88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воспитателя.</a:t>
            </a:r>
            <a:endParaRPr sz="3600">
              <a:latin typeface="Times New Roman"/>
              <a:cs typeface="Times New Roman"/>
            </a:endParaRPr>
          </a:p>
          <a:p>
            <a:pPr marL="18415" marR="12065" algn="ctr">
              <a:lnSpc>
                <a:spcPts val="6750"/>
              </a:lnSpc>
              <a:spcBef>
                <a:spcPts val="390"/>
              </a:spcBef>
            </a:pPr>
            <a:r>
              <a:rPr sz="3600" spc="-5" dirty="0">
                <a:latin typeface="Times New Roman"/>
                <a:cs typeface="Times New Roman"/>
              </a:rPr>
              <a:t>Нас</a:t>
            </a:r>
            <a:r>
              <a:rPr sz="3600" dirty="0">
                <a:latin typeface="Times New Roman"/>
                <a:cs typeface="Times New Roman"/>
              </a:rPr>
              <a:t> в</a:t>
            </a:r>
            <a:r>
              <a:rPr sz="3600" spc="-30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Times New Roman"/>
                <a:cs typeface="Times New Roman"/>
              </a:rPr>
              <a:t>саду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всегда встречает, </a:t>
            </a:r>
            <a:r>
              <a:rPr sz="3600" spc="-8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Учит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нас</a:t>
            </a:r>
            <a:r>
              <a:rPr sz="3600" spc="2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и </a:t>
            </a:r>
            <a:r>
              <a:rPr sz="3600" spc="-10" dirty="0">
                <a:latin typeface="Times New Roman"/>
                <a:cs typeface="Times New Roman"/>
              </a:rPr>
              <a:t>развлекает.</a:t>
            </a:r>
            <a:endParaRPr sz="3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789"/>
              </a:spcBef>
            </a:pPr>
            <a:r>
              <a:rPr sz="3600" dirty="0">
                <a:latin typeface="Times New Roman"/>
                <a:cs typeface="Times New Roman"/>
              </a:rPr>
              <a:t>В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тихий</a:t>
            </a:r>
            <a:r>
              <a:rPr sz="3600" spc="-5" dirty="0">
                <a:latin typeface="Times New Roman"/>
                <a:cs typeface="Times New Roman"/>
              </a:rPr>
              <a:t> час</a:t>
            </a:r>
            <a:r>
              <a:rPr sz="3600" spc="-2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уложит </a:t>
            </a:r>
            <a:r>
              <a:rPr sz="3600" dirty="0">
                <a:latin typeface="Times New Roman"/>
                <a:cs typeface="Times New Roman"/>
              </a:rPr>
              <a:t>спать,</a:t>
            </a:r>
            <a:endParaRPr sz="3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450"/>
              </a:spcBef>
            </a:pPr>
            <a:r>
              <a:rPr sz="3600" dirty="0">
                <a:latin typeface="Times New Roman"/>
                <a:cs typeface="Times New Roman"/>
              </a:rPr>
              <a:t>Как</a:t>
            </a:r>
            <a:r>
              <a:rPr sz="3600" spc="-5" dirty="0">
                <a:latin typeface="Times New Roman"/>
                <a:cs typeface="Times New Roman"/>
              </a:rPr>
              <a:t> заботливая</a:t>
            </a:r>
            <a:r>
              <a:rPr sz="3600" spc="-3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мать.</a:t>
            </a:r>
            <a:endParaRPr sz="3600">
              <a:latin typeface="Times New Roman"/>
              <a:cs typeface="Times New Roman"/>
            </a:endParaRPr>
          </a:p>
          <a:p>
            <a:pPr marL="12700" marR="5080" indent="-3810" algn="ctr">
              <a:lnSpc>
                <a:spcPts val="6870"/>
              </a:lnSpc>
              <a:spcBef>
                <a:spcPts val="330"/>
              </a:spcBef>
            </a:pPr>
            <a:r>
              <a:rPr sz="3600" spc="-5" dirty="0">
                <a:latin typeface="Times New Roman"/>
                <a:cs typeface="Times New Roman"/>
              </a:rPr>
              <a:t>Очень</a:t>
            </a:r>
            <a:r>
              <a:rPr sz="3600" dirty="0">
                <a:latin typeface="Times New Roman"/>
                <a:cs typeface="Times New Roman"/>
              </a:rPr>
              <a:t> мил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и</a:t>
            </a:r>
            <a:r>
              <a:rPr sz="3600" spc="9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деликатен 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Наш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любимый</a:t>
            </a:r>
            <a:r>
              <a:rPr sz="3600" spc="-3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воспитатель!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292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56813" y="1468958"/>
            <a:ext cx="5488940" cy="60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b="1" spc="-5" dirty="0">
                <a:solidFill>
                  <a:srgbClr val="E12300"/>
                </a:solidFill>
                <a:latin typeface="Times New Roman"/>
                <a:cs typeface="Times New Roman"/>
              </a:rPr>
              <a:t>Физкультурная</a:t>
            </a:r>
            <a:r>
              <a:rPr sz="3800" b="1" spc="-35" dirty="0">
                <a:solidFill>
                  <a:srgbClr val="E12300"/>
                </a:solidFill>
                <a:latin typeface="Times New Roman"/>
                <a:cs typeface="Times New Roman"/>
              </a:rPr>
              <a:t> </a:t>
            </a:r>
            <a:r>
              <a:rPr sz="3800" b="1" spc="-5" dirty="0">
                <a:solidFill>
                  <a:srgbClr val="E12300"/>
                </a:solidFill>
                <a:latin typeface="Times New Roman"/>
                <a:cs typeface="Times New Roman"/>
              </a:rPr>
              <a:t>минутка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4440" y="2468879"/>
            <a:ext cx="2929890" cy="445134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3465"/>
              </a:lnSpc>
            </a:pPr>
            <a:r>
              <a:rPr sz="3000" b="1" dirty="0">
                <a:latin typeface="Times New Roman"/>
                <a:cs typeface="Times New Roman"/>
              </a:rPr>
              <a:t>К</a:t>
            </a:r>
            <a:r>
              <a:rPr sz="3000" b="1" spc="-40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речке</a:t>
            </a:r>
            <a:r>
              <a:rPr sz="3000" b="1" spc="-5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быстрой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2728" y="3343655"/>
            <a:ext cx="10500360" cy="4398645"/>
          </a:xfrm>
          <a:custGeom>
            <a:avLst/>
            <a:gdLst/>
            <a:ahLst/>
            <a:cxnLst/>
            <a:rect l="l" t="t" r="r" b="b"/>
            <a:pathLst>
              <a:path w="10500360" h="4398645">
                <a:moveTo>
                  <a:pt x="10500347" y="2627376"/>
                </a:moveTo>
                <a:lnTo>
                  <a:pt x="9768840" y="2627376"/>
                </a:lnTo>
                <a:lnTo>
                  <a:pt x="9768840" y="2188464"/>
                </a:lnTo>
                <a:lnTo>
                  <a:pt x="7385304" y="2188464"/>
                </a:lnTo>
                <a:lnTo>
                  <a:pt x="7385304" y="1761744"/>
                </a:lnTo>
                <a:lnTo>
                  <a:pt x="9436608" y="1761744"/>
                </a:lnTo>
                <a:lnTo>
                  <a:pt x="9436608" y="1313688"/>
                </a:lnTo>
                <a:lnTo>
                  <a:pt x="8717280" y="1313688"/>
                </a:lnTo>
                <a:lnTo>
                  <a:pt x="8717280" y="886968"/>
                </a:lnTo>
                <a:lnTo>
                  <a:pt x="10058400" y="886968"/>
                </a:lnTo>
                <a:lnTo>
                  <a:pt x="10058400" y="438924"/>
                </a:lnTo>
                <a:lnTo>
                  <a:pt x="9525000" y="438924"/>
                </a:lnTo>
                <a:lnTo>
                  <a:pt x="9525000" y="0"/>
                </a:lnTo>
                <a:lnTo>
                  <a:pt x="972312" y="0"/>
                </a:lnTo>
                <a:lnTo>
                  <a:pt x="972312" y="438924"/>
                </a:lnTo>
                <a:lnTo>
                  <a:pt x="441960" y="438924"/>
                </a:lnTo>
                <a:lnTo>
                  <a:pt x="441960" y="886968"/>
                </a:lnTo>
                <a:lnTo>
                  <a:pt x="1780032" y="886968"/>
                </a:lnTo>
                <a:lnTo>
                  <a:pt x="1780032" y="1313688"/>
                </a:lnTo>
                <a:lnTo>
                  <a:pt x="1063752" y="1313688"/>
                </a:lnTo>
                <a:lnTo>
                  <a:pt x="1063752" y="1761744"/>
                </a:lnTo>
                <a:lnTo>
                  <a:pt x="3112008" y="1761744"/>
                </a:lnTo>
                <a:lnTo>
                  <a:pt x="3112008" y="2188464"/>
                </a:lnTo>
                <a:lnTo>
                  <a:pt x="731520" y="2188464"/>
                </a:lnTo>
                <a:lnTo>
                  <a:pt x="731520" y="2627376"/>
                </a:lnTo>
                <a:lnTo>
                  <a:pt x="0" y="2627376"/>
                </a:lnTo>
                <a:lnTo>
                  <a:pt x="0" y="3075432"/>
                </a:lnTo>
                <a:lnTo>
                  <a:pt x="676656" y="3075432"/>
                </a:lnTo>
                <a:lnTo>
                  <a:pt x="676656" y="3514344"/>
                </a:lnTo>
                <a:lnTo>
                  <a:pt x="1712976" y="3514344"/>
                </a:lnTo>
                <a:lnTo>
                  <a:pt x="1712976" y="3953256"/>
                </a:lnTo>
                <a:lnTo>
                  <a:pt x="3230880" y="3953256"/>
                </a:lnTo>
                <a:lnTo>
                  <a:pt x="3230880" y="4398264"/>
                </a:lnTo>
                <a:lnTo>
                  <a:pt x="7266432" y="4398264"/>
                </a:lnTo>
                <a:lnTo>
                  <a:pt x="7266432" y="3953256"/>
                </a:lnTo>
                <a:lnTo>
                  <a:pt x="8784323" y="3953256"/>
                </a:lnTo>
                <a:lnTo>
                  <a:pt x="8784323" y="3514344"/>
                </a:lnTo>
                <a:lnTo>
                  <a:pt x="9820656" y="3514344"/>
                </a:lnTo>
                <a:lnTo>
                  <a:pt x="9820656" y="3075432"/>
                </a:lnTo>
                <a:lnTo>
                  <a:pt x="10500347" y="3075432"/>
                </a:lnTo>
                <a:lnTo>
                  <a:pt x="10500347" y="2627376"/>
                </a:lnTo>
                <a:close/>
              </a:path>
            </a:pathLst>
          </a:custGeom>
          <a:solidFill>
            <a:srgbClr val="FD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454025" marR="453390" indent="530225">
              <a:lnSpc>
                <a:spcPts val="3460"/>
              </a:lnSpc>
              <a:spcBef>
                <a:spcPts val="330"/>
              </a:spcBef>
            </a:pPr>
            <a:r>
              <a:rPr dirty="0"/>
              <a:t>К </a:t>
            </a:r>
            <a:r>
              <a:rPr spc="-5" dirty="0"/>
              <a:t>речке </a:t>
            </a:r>
            <a:r>
              <a:rPr dirty="0"/>
              <a:t>быстрой </a:t>
            </a:r>
            <a:r>
              <a:rPr spc="-5" dirty="0"/>
              <a:t>мы спустились, (Шагаем </a:t>
            </a:r>
            <a:r>
              <a:rPr dirty="0"/>
              <a:t>на </a:t>
            </a:r>
            <a:r>
              <a:rPr spc="-5" dirty="0"/>
              <a:t>месте.) </a:t>
            </a:r>
            <a:r>
              <a:rPr dirty="0"/>
              <a:t> </a:t>
            </a:r>
            <a:r>
              <a:rPr spc="-5" dirty="0"/>
              <a:t>Наклонились</a:t>
            </a:r>
            <a:r>
              <a:rPr spc="-15" dirty="0"/>
              <a:t> </a:t>
            </a:r>
            <a:r>
              <a:rPr dirty="0"/>
              <a:t>и</a:t>
            </a:r>
            <a:r>
              <a:rPr spc="15" dirty="0"/>
              <a:t> </a:t>
            </a:r>
            <a:r>
              <a:rPr spc="-5" dirty="0"/>
              <a:t>умылись.</a:t>
            </a:r>
            <a:r>
              <a:rPr spc="-15" dirty="0"/>
              <a:t> </a:t>
            </a:r>
            <a:r>
              <a:rPr dirty="0"/>
              <a:t>(Наклоны </a:t>
            </a:r>
            <a:r>
              <a:rPr spc="-5" dirty="0"/>
              <a:t>вперед,</a:t>
            </a:r>
            <a:r>
              <a:rPr spc="-15" dirty="0"/>
              <a:t> </a:t>
            </a:r>
            <a:r>
              <a:rPr spc="-5" dirty="0"/>
              <a:t>руки</a:t>
            </a:r>
            <a:r>
              <a:rPr dirty="0"/>
              <a:t> на</a:t>
            </a:r>
            <a:r>
              <a:rPr spc="-20" dirty="0"/>
              <a:t> </a:t>
            </a:r>
            <a:r>
              <a:rPr spc="-5" dirty="0"/>
              <a:t>поясе.)</a:t>
            </a:r>
          </a:p>
          <a:p>
            <a:pPr algn="ctr">
              <a:lnSpc>
                <a:spcPts val="3265"/>
              </a:lnSpc>
            </a:pPr>
            <a:r>
              <a:rPr spc="-5" dirty="0"/>
              <a:t>Раз,</a:t>
            </a:r>
            <a:r>
              <a:rPr spc="-20" dirty="0"/>
              <a:t> </a:t>
            </a:r>
            <a:r>
              <a:rPr spc="-5" dirty="0"/>
              <a:t>два,</a:t>
            </a:r>
            <a:r>
              <a:rPr spc="-20" dirty="0"/>
              <a:t> </a:t>
            </a:r>
            <a:r>
              <a:rPr spc="5" dirty="0"/>
              <a:t>три,</a:t>
            </a:r>
            <a:r>
              <a:rPr spc="-15" dirty="0"/>
              <a:t> </a:t>
            </a:r>
            <a:r>
              <a:rPr dirty="0"/>
              <a:t>четыре,</a:t>
            </a:r>
            <a:r>
              <a:rPr spc="-20" dirty="0"/>
              <a:t> </a:t>
            </a:r>
            <a:r>
              <a:rPr spc="-10" dirty="0"/>
              <a:t>(Хлопаем</a:t>
            </a:r>
            <a:r>
              <a:rPr spc="-5" dirty="0"/>
              <a:t> </a:t>
            </a:r>
            <a:r>
              <a:rPr dirty="0"/>
              <a:t>в</a:t>
            </a:r>
            <a:r>
              <a:rPr spc="10" dirty="0"/>
              <a:t> </a:t>
            </a:r>
            <a:r>
              <a:rPr spc="-5" dirty="0"/>
              <a:t>ладоши.)</a:t>
            </a:r>
          </a:p>
          <a:p>
            <a:pPr marL="1075055" marR="1071880" algn="ctr">
              <a:lnSpc>
                <a:spcPts val="3460"/>
              </a:lnSpc>
              <a:spcBef>
                <a:spcPts val="160"/>
              </a:spcBef>
            </a:pPr>
            <a:r>
              <a:rPr spc="-5" dirty="0"/>
              <a:t>Вот</a:t>
            </a:r>
            <a:r>
              <a:rPr spc="5" dirty="0"/>
              <a:t> </a:t>
            </a:r>
            <a:r>
              <a:rPr dirty="0"/>
              <a:t>как</a:t>
            </a:r>
            <a:r>
              <a:rPr spc="-5" dirty="0"/>
              <a:t> </a:t>
            </a:r>
            <a:r>
              <a:rPr spc="-10" dirty="0"/>
              <a:t>славно</a:t>
            </a:r>
            <a:r>
              <a:rPr spc="5" dirty="0"/>
              <a:t> </a:t>
            </a:r>
            <a:r>
              <a:rPr spc="-5" dirty="0"/>
              <a:t>освежились.</a:t>
            </a:r>
            <a:r>
              <a:rPr spc="-10" dirty="0"/>
              <a:t> </a:t>
            </a:r>
            <a:r>
              <a:rPr spc="-5" dirty="0"/>
              <a:t>(Встряхиваем руками.) </a:t>
            </a:r>
            <a:r>
              <a:rPr spc="-735" dirty="0"/>
              <a:t> </a:t>
            </a:r>
            <a:r>
              <a:rPr spc="-5" dirty="0"/>
              <a:t>Делать так</a:t>
            </a:r>
            <a:r>
              <a:rPr spc="5" dirty="0"/>
              <a:t> </a:t>
            </a:r>
            <a:r>
              <a:rPr spc="-5" dirty="0"/>
              <a:t>руками</a:t>
            </a:r>
            <a:r>
              <a:rPr spc="25" dirty="0"/>
              <a:t> </a:t>
            </a:r>
            <a:r>
              <a:rPr spc="-5" dirty="0"/>
              <a:t>нужно:</a:t>
            </a:r>
          </a:p>
          <a:p>
            <a:pPr algn="ctr">
              <a:lnSpc>
                <a:spcPts val="3265"/>
              </a:lnSpc>
            </a:pPr>
            <a:r>
              <a:rPr spc="-10" dirty="0"/>
              <a:t>Вместе</a:t>
            </a:r>
            <a:r>
              <a:rPr dirty="0"/>
              <a:t> —</a:t>
            </a:r>
            <a:r>
              <a:rPr spc="-5" dirty="0"/>
              <a:t> </a:t>
            </a:r>
            <a:r>
              <a:rPr dirty="0"/>
              <a:t>раз,</a:t>
            </a:r>
            <a:r>
              <a:rPr spc="-15" dirty="0"/>
              <a:t> </a:t>
            </a:r>
            <a:r>
              <a:rPr dirty="0"/>
              <a:t>это</a:t>
            </a:r>
            <a:r>
              <a:rPr spc="5" dirty="0"/>
              <a:t> </a:t>
            </a:r>
            <a:r>
              <a:rPr spc="-5" dirty="0"/>
              <a:t>брасс.</a:t>
            </a:r>
            <a:r>
              <a:rPr spc="-15" dirty="0"/>
              <a:t> </a:t>
            </a:r>
            <a:r>
              <a:rPr spc="-5" dirty="0"/>
              <a:t>(Круги </a:t>
            </a:r>
            <a:r>
              <a:rPr dirty="0"/>
              <a:t>двумя</a:t>
            </a:r>
            <a:r>
              <a:rPr spc="-10" dirty="0"/>
              <a:t> </a:t>
            </a:r>
            <a:r>
              <a:rPr spc="-5" dirty="0"/>
              <a:t>руками</a:t>
            </a:r>
            <a:r>
              <a:rPr spc="-10" dirty="0"/>
              <a:t> </a:t>
            </a:r>
            <a:r>
              <a:rPr spc="-5" dirty="0"/>
              <a:t>вперед.)</a:t>
            </a:r>
          </a:p>
          <a:p>
            <a:pPr marL="10795" marR="5080" algn="ctr">
              <a:lnSpc>
                <a:spcPts val="3460"/>
              </a:lnSpc>
              <a:spcBef>
                <a:spcPts val="160"/>
              </a:spcBef>
            </a:pPr>
            <a:r>
              <a:rPr dirty="0"/>
              <a:t>Одной,</a:t>
            </a:r>
            <a:r>
              <a:rPr spc="-15" dirty="0"/>
              <a:t> </a:t>
            </a:r>
            <a:r>
              <a:rPr spc="-5" dirty="0"/>
              <a:t>другой</a:t>
            </a:r>
            <a:r>
              <a:rPr dirty="0"/>
              <a:t> —</a:t>
            </a:r>
            <a:r>
              <a:rPr spc="-5" dirty="0"/>
              <a:t> </a:t>
            </a:r>
            <a:r>
              <a:rPr spc="-10" dirty="0"/>
              <a:t>это</a:t>
            </a:r>
            <a:r>
              <a:rPr spc="10" dirty="0"/>
              <a:t> </a:t>
            </a:r>
            <a:r>
              <a:rPr spc="-5" dirty="0"/>
              <a:t>кроль.</a:t>
            </a:r>
            <a:r>
              <a:rPr spc="-15" dirty="0"/>
              <a:t> </a:t>
            </a:r>
            <a:r>
              <a:rPr spc="-5" dirty="0"/>
              <a:t>(Круги руками</a:t>
            </a:r>
            <a:r>
              <a:rPr spc="-15" dirty="0"/>
              <a:t> </a:t>
            </a:r>
            <a:r>
              <a:rPr spc="-5" dirty="0"/>
              <a:t>вперед</a:t>
            </a:r>
            <a:r>
              <a:rPr spc="10" dirty="0"/>
              <a:t> </a:t>
            </a:r>
            <a:r>
              <a:rPr dirty="0"/>
              <a:t>поочередно.) </a:t>
            </a:r>
            <a:r>
              <a:rPr spc="-735" dirty="0"/>
              <a:t> </a:t>
            </a:r>
            <a:r>
              <a:rPr spc="-5" dirty="0"/>
              <a:t>Все,</a:t>
            </a:r>
            <a:r>
              <a:rPr spc="-20" dirty="0"/>
              <a:t> </a:t>
            </a:r>
            <a:r>
              <a:rPr dirty="0"/>
              <a:t>как</a:t>
            </a:r>
            <a:r>
              <a:rPr spc="-5" dirty="0"/>
              <a:t> </a:t>
            </a:r>
            <a:r>
              <a:rPr dirty="0"/>
              <a:t>один,</a:t>
            </a:r>
            <a:r>
              <a:rPr spc="-15" dirty="0"/>
              <a:t> </a:t>
            </a:r>
            <a:r>
              <a:rPr spc="-5" dirty="0"/>
              <a:t>плывем</a:t>
            </a:r>
            <a:r>
              <a:rPr spc="-10" dirty="0"/>
              <a:t> </a:t>
            </a:r>
            <a:r>
              <a:rPr dirty="0"/>
              <a:t>как</a:t>
            </a:r>
            <a:r>
              <a:rPr spc="-5" dirty="0"/>
              <a:t> дельфин.</a:t>
            </a:r>
            <a:r>
              <a:rPr spc="10" dirty="0"/>
              <a:t> </a:t>
            </a:r>
            <a:r>
              <a:rPr spc="-5" dirty="0"/>
              <a:t>(Прыжки</a:t>
            </a:r>
            <a:r>
              <a:rPr dirty="0"/>
              <a:t> на</a:t>
            </a:r>
            <a:r>
              <a:rPr spc="-20" dirty="0"/>
              <a:t> </a:t>
            </a:r>
            <a:r>
              <a:rPr spc="-5" dirty="0"/>
              <a:t>месте.)</a:t>
            </a:r>
          </a:p>
          <a:p>
            <a:pPr marR="1270" algn="ctr">
              <a:lnSpc>
                <a:spcPts val="3315"/>
              </a:lnSpc>
            </a:pPr>
            <a:r>
              <a:rPr spc="-10" dirty="0"/>
              <a:t>Вышли </a:t>
            </a:r>
            <a:r>
              <a:rPr dirty="0"/>
              <a:t>на берег</a:t>
            </a:r>
            <a:r>
              <a:rPr spc="-25" dirty="0"/>
              <a:t> </a:t>
            </a:r>
            <a:r>
              <a:rPr dirty="0"/>
              <a:t>крутой</a:t>
            </a:r>
            <a:r>
              <a:rPr spc="-5" dirty="0"/>
              <a:t> </a:t>
            </a:r>
            <a:r>
              <a:rPr spc="-10" dirty="0"/>
              <a:t>(Шагаем</a:t>
            </a:r>
            <a:r>
              <a:rPr spc="-15" dirty="0"/>
              <a:t> </a:t>
            </a:r>
            <a:r>
              <a:rPr spc="10" dirty="0"/>
              <a:t>на</a:t>
            </a:r>
            <a:r>
              <a:rPr spc="-25" dirty="0"/>
              <a:t> </a:t>
            </a:r>
            <a:r>
              <a:rPr spc="-5" dirty="0"/>
              <a:t>месте.)</a:t>
            </a:r>
          </a:p>
          <a:p>
            <a:pPr algn="ctr">
              <a:lnSpc>
                <a:spcPts val="3554"/>
              </a:lnSpc>
            </a:pPr>
            <a:r>
              <a:rPr spc="-5" dirty="0"/>
              <a:t>Но</a:t>
            </a:r>
            <a:r>
              <a:rPr spc="-15" dirty="0"/>
              <a:t> </a:t>
            </a:r>
            <a:r>
              <a:rPr dirty="0"/>
              <a:t>не</a:t>
            </a:r>
            <a:r>
              <a:rPr spc="-30" dirty="0"/>
              <a:t> </a:t>
            </a:r>
            <a:r>
              <a:rPr spc="-5" dirty="0"/>
              <a:t>отправимся</a:t>
            </a:r>
            <a:r>
              <a:rPr spc="5" dirty="0"/>
              <a:t> </a:t>
            </a:r>
            <a:r>
              <a:rPr dirty="0"/>
              <a:t>домой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53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0800" y="2209800"/>
            <a:ext cx="394838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371A93"/>
                </a:solidFill>
                <a:latin typeface="Times New Roman"/>
                <a:cs typeface="Times New Roman"/>
              </a:rPr>
              <a:t>Развитие</a:t>
            </a:r>
            <a:r>
              <a:rPr sz="4000" b="1" spc="-45" dirty="0">
                <a:solidFill>
                  <a:srgbClr val="371A93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371A93"/>
                </a:solidFill>
                <a:latin typeface="Times New Roman"/>
                <a:cs typeface="Times New Roman"/>
              </a:rPr>
              <a:t>речи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8400" y="3048000"/>
            <a:ext cx="3962400" cy="384721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5"/>
              </a:lnSpc>
            </a:pPr>
            <a:r>
              <a:rPr sz="2800" b="1" i="1" spc="-5" dirty="0">
                <a:latin typeface="Times New Roman"/>
                <a:cs typeface="Times New Roman"/>
              </a:rPr>
              <a:t>«Незнайкины</a:t>
            </a:r>
            <a:r>
              <a:rPr sz="2800" b="1" i="1" spc="-55" dirty="0">
                <a:latin typeface="Times New Roman"/>
                <a:cs typeface="Times New Roman"/>
              </a:rPr>
              <a:t> </a:t>
            </a:r>
            <a:r>
              <a:rPr sz="2800" b="1" i="1" spc="-5" dirty="0">
                <a:latin typeface="Times New Roman"/>
                <a:cs typeface="Times New Roman"/>
              </a:rPr>
              <a:t>ошибки»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616" y="4352544"/>
            <a:ext cx="2527300" cy="381000"/>
          </a:xfrm>
          <a:prstGeom prst="rect">
            <a:avLst/>
          </a:prstGeom>
          <a:solidFill>
            <a:srgbClr val="FD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10"/>
              </a:lnSpc>
            </a:pP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7616" y="5483352"/>
            <a:ext cx="2569845" cy="390525"/>
          </a:xfrm>
          <a:custGeom>
            <a:avLst/>
            <a:gdLst/>
            <a:ahLst/>
            <a:cxnLst/>
            <a:rect l="l" t="t" r="r" b="b"/>
            <a:pathLst>
              <a:path w="2569845" h="390525">
                <a:moveTo>
                  <a:pt x="2569464" y="0"/>
                </a:moveTo>
                <a:lnTo>
                  <a:pt x="0" y="0"/>
                </a:lnTo>
                <a:lnTo>
                  <a:pt x="0" y="390144"/>
                </a:lnTo>
                <a:lnTo>
                  <a:pt x="2569464" y="390144"/>
                </a:lnTo>
                <a:lnTo>
                  <a:pt x="2569464" y="0"/>
                </a:lnTo>
                <a:close/>
              </a:path>
            </a:pathLst>
          </a:custGeom>
          <a:solidFill>
            <a:srgbClr val="FD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79264" y="5992367"/>
            <a:ext cx="2407920" cy="390525"/>
          </a:xfrm>
          <a:custGeom>
            <a:avLst/>
            <a:gdLst/>
            <a:ahLst/>
            <a:cxnLst/>
            <a:rect l="l" t="t" r="r" b="b"/>
            <a:pathLst>
              <a:path w="2407920" h="390525">
                <a:moveTo>
                  <a:pt x="2407919" y="0"/>
                </a:moveTo>
                <a:lnTo>
                  <a:pt x="0" y="0"/>
                </a:lnTo>
                <a:lnTo>
                  <a:pt x="0" y="390143"/>
                </a:lnTo>
                <a:lnTo>
                  <a:pt x="2407919" y="390143"/>
                </a:lnTo>
                <a:lnTo>
                  <a:pt x="2407919" y="0"/>
                </a:lnTo>
                <a:close/>
              </a:path>
            </a:pathLst>
          </a:custGeom>
          <a:solidFill>
            <a:srgbClr val="FD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79264" y="6385559"/>
            <a:ext cx="3453765" cy="390525"/>
          </a:xfrm>
          <a:custGeom>
            <a:avLst/>
            <a:gdLst/>
            <a:ahLst/>
            <a:cxnLst/>
            <a:rect l="l" t="t" r="r" b="b"/>
            <a:pathLst>
              <a:path w="3453765" h="390525">
                <a:moveTo>
                  <a:pt x="3453384" y="0"/>
                </a:moveTo>
                <a:lnTo>
                  <a:pt x="0" y="0"/>
                </a:lnTo>
                <a:lnTo>
                  <a:pt x="0" y="390144"/>
                </a:lnTo>
                <a:lnTo>
                  <a:pt x="3453384" y="390144"/>
                </a:lnTo>
                <a:lnTo>
                  <a:pt x="3453384" y="0"/>
                </a:lnTo>
                <a:close/>
              </a:path>
            </a:pathLst>
          </a:custGeom>
          <a:solidFill>
            <a:srgbClr val="FD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740400" y="5410200"/>
            <a:ext cx="6934200" cy="30097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осеннем лесу.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ходил в осенний лес. Там я видел серый заяц, рыжая белка, колючий ёж. Заяц ел морковка. Белка шелушила еловая шишка. Ёж бежал по лесная тропинка. Хорошо в осенний лес!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26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82600" y="3733800"/>
            <a:ext cx="4876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Расскажите ребёнку историю о том, как Незнайка ходил в осенний лес. Ему там так понравилось, что он поделился своими впечатлениями со своими друзьями, но допустил в рассказе ошибки. Нужно помочь Незнайке исправить его ошибки.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5" descr="C:\Users\Менди\Desktop\a115bed56186f49ab8b9e7fba8fbe50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400" y="1295400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3200400"/>
            <a:ext cx="10896600" cy="5170646"/>
          </a:xfrm>
        </p:spPr>
        <p:txBody>
          <a:bodyPr/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Правильный текст: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осеннем лесу.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ходил в осенний лес. Там я видел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ого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йца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рыж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ую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белк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колюч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еж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Заяц ел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морковк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Белка шелушила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елов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ую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шишк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Ёж бежал по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лесн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тропинк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Хорошо в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осенн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ем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06069" cy="9753600"/>
            <a:chOff x="0" y="0"/>
            <a:chExt cx="13006069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005815" cy="975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440423" cy="4812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5392" y="1389888"/>
              <a:ext cx="6437376" cy="69738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940807"/>
              <a:ext cx="6440423" cy="4812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5815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38273" y="2857804"/>
            <a:ext cx="3340735" cy="116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Прочитайте</a:t>
            </a:r>
            <a:r>
              <a:rPr sz="240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49442"/>
                </a:solidFill>
                <a:latin typeface="Times New Roman"/>
                <a:cs typeface="Times New Roman"/>
              </a:rPr>
              <a:t>детям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загадки</a:t>
            </a:r>
            <a:r>
              <a:rPr sz="2400" spc="1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49442"/>
                </a:solidFill>
                <a:latin typeface="Times New Roman"/>
                <a:cs typeface="Times New Roman"/>
              </a:rPr>
              <a:t>про </a:t>
            </a:r>
            <a:r>
              <a:rPr sz="2400" spc="-484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медведя</a:t>
            </a:r>
            <a:r>
              <a:rPr sz="2400" spc="5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и</a:t>
            </a:r>
            <a:r>
              <a:rPr sz="2400" spc="-15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49442"/>
                </a:solidFill>
                <a:latin typeface="Times New Roman"/>
                <a:cs typeface="Times New Roman"/>
              </a:rPr>
              <a:t>пчёлку.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5800" y="2859023"/>
            <a:ext cx="12042775" cy="4343400"/>
            <a:chOff x="685800" y="2859023"/>
            <a:chExt cx="12042775" cy="4343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1071" y="2932175"/>
              <a:ext cx="6437376" cy="42702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5800" y="4358639"/>
              <a:ext cx="954405" cy="2456815"/>
            </a:xfrm>
            <a:custGeom>
              <a:avLst/>
              <a:gdLst/>
              <a:ahLst/>
              <a:cxnLst/>
              <a:rect l="l" t="t" r="r" b="b"/>
              <a:pathLst>
                <a:path w="954405" h="2456815">
                  <a:moveTo>
                    <a:pt x="954024" y="1981200"/>
                  </a:moveTo>
                  <a:lnTo>
                    <a:pt x="951560" y="1932584"/>
                  </a:lnTo>
                  <a:lnTo>
                    <a:pt x="944321" y="1885365"/>
                  </a:lnTo>
                  <a:lnTo>
                    <a:pt x="932573" y="1839798"/>
                  </a:lnTo>
                  <a:lnTo>
                    <a:pt x="916520" y="1796110"/>
                  </a:lnTo>
                  <a:lnTo>
                    <a:pt x="896429" y="1754543"/>
                  </a:lnTo>
                  <a:lnTo>
                    <a:pt x="872540" y="1715338"/>
                  </a:lnTo>
                  <a:lnTo>
                    <a:pt x="845070" y="1678736"/>
                  </a:lnTo>
                  <a:lnTo>
                    <a:pt x="814285" y="1644967"/>
                  </a:lnTo>
                  <a:lnTo>
                    <a:pt x="780415" y="1614284"/>
                  </a:lnTo>
                  <a:lnTo>
                    <a:pt x="743686" y="1586915"/>
                  </a:lnTo>
                  <a:lnTo>
                    <a:pt x="704354" y="1563103"/>
                  </a:lnTo>
                  <a:lnTo>
                    <a:pt x="662660" y="1543075"/>
                  </a:lnTo>
                  <a:lnTo>
                    <a:pt x="618832" y="1527098"/>
                  </a:lnTo>
                  <a:lnTo>
                    <a:pt x="573125" y="1515376"/>
                  </a:lnTo>
                  <a:lnTo>
                    <a:pt x="525767" y="1508175"/>
                  </a:lnTo>
                  <a:lnTo>
                    <a:pt x="477012" y="1505712"/>
                  </a:lnTo>
                  <a:lnTo>
                    <a:pt x="428231" y="1508175"/>
                  </a:lnTo>
                  <a:lnTo>
                    <a:pt x="380873" y="1515376"/>
                  </a:lnTo>
                  <a:lnTo>
                    <a:pt x="335153" y="1527098"/>
                  </a:lnTo>
                  <a:lnTo>
                    <a:pt x="291325" y="1543075"/>
                  </a:lnTo>
                  <a:lnTo>
                    <a:pt x="249631" y="1563103"/>
                  </a:lnTo>
                  <a:lnTo>
                    <a:pt x="210299" y="1586915"/>
                  </a:lnTo>
                  <a:lnTo>
                    <a:pt x="173583" y="1614284"/>
                  </a:lnTo>
                  <a:lnTo>
                    <a:pt x="139712" y="1644967"/>
                  </a:lnTo>
                  <a:lnTo>
                    <a:pt x="108915" y="1678736"/>
                  </a:lnTo>
                  <a:lnTo>
                    <a:pt x="81457" y="1715338"/>
                  </a:lnTo>
                  <a:lnTo>
                    <a:pt x="57569" y="1754543"/>
                  </a:lnTo>
                  <a:lnTo>
                    <a:pt x="37477" y="1796110"/>
                  </a:lnTo>
                  <a:lnTo>
                    <a:pt x="21437" y="1839798"/>
                  </a:lnTo>
                  <a:lnTo>
                    <a:pt x="9690" y="1885365"/>
                  </a:lnTo>
                  <a:lnTo>
                    <a:pt x="2451" y="1932584"/>
                  </a:lnTo>
                  <a:lnTo>
                    <a:pt x="0" y="1981200"/>
                  </a:lnTo>
                  <a:lnTo>
                    <a:pt x="2451" y="2029828"/>
                  </a:lnTo>
                  <a:lnTo>
                    <a:pt x="9690" y="2077046"/>
                  </a:lnTo>
                  <a:lnTo>
                    <a:pt x="21437" y="2122614"/>
                  </a:lnTo>
                  <a:lnTo>
                    <a:pt x="37477" y="2166302"/>
                  </a:lnTo>
                  <a:lnTo>
                    <a:pt x="57569" y="2207869"/>
                  </a:lnTo>
                  <a:lnTo>
                    <a:pt x="81457" y="2247074"/>
                  </a:lnTo>
                  <a:lnTo>
                    <a:pt x="108915" y="2283676"/>
                  </a:lnTo>
                  <a:lnTo>
                    <a:pt x="139712" y="2317432"/>
                  </a:lnTo>
                  <a:lnTo>
                    <a:pt x="173583" y="2348128"/>
                  </a:lnTo>
                  <a:lnTo>
                    <a:pt x="210299" y="2375497"/>
                  </a:lnTo>
                  <a:lnTo>
                    <a:pt x="249631" y="2399309"/>
                  </a:lnTo>
                  <a:lnTo>
                    <a:pt x="291325" y="2419337"/>
                  </a:lnTo>
                  <a:lnTo>
                    <a:pt x="335153" y="2435314"/>
                  </a:lnTo>
                  <a:lnTo>
                    <a:pt x="380873" y="2447036"/>
                  </a:lnTo>
                  <a:lnTo>
                    <a:pt x="428231" y="2454237"/>
                  </a:lnTo>
                  <a:lnTo>
                    <a:pt x="477012" y="2456688"/>
                  </a:lnTo>
                  <a:lnTo>
                    <a:pt x="525767" y="2454237"/>
                  </a:lnTo>
                  <a:lnTo>
                    <a:pt x="573125" y="2447036"/>
                  </a:lnTo>
                  <a:lnTo>
                    <a:pt x="618832" y="2435314"/>
                  </a:lnTo>
                  <a:lnTo>
                    <a:pt x="662660" y="2419337"/>
                  </a:lnTo>
                  <a:lnTo>
                    <a:pt x="704354" y="2399309"/>
                  </a:lnTo>
                  <a:lnTo>
                    <a:pt x="743686" y="2375497"/>
                  </a:lnTo>
                  <a:lnTo>
                    <a:pt x="780415" y="2348128"/>
                  </a:lnTo>
                  <a:lnTo>
                    <a:pt x="814285" y="2317432"/>
                  </a:lnTo>
                  <a:lnTo>
                    <a:pt x="845070" y="2283676"/>
                  </a:lnTo>
                  <a:lnTo>
                    <a:pt x="872540" y="2247074"/>
                  </a:lnTo>
                  <a:lnTo>
                    <a:pt x="896429" y="2207869"/>
                  </a:lnTo>
                  <a:lnTo>
                    <a:pt x="916520" y="2166302"/>
                  </a:lnTo>
                  <a:lnTo>
                    <a:pt x="932573" y="2122614"/>
                  </a:lnTo>
                  <a:lnTo>
                    <a:pt x="944321" y="2077046"/>
                  </a:lnTo>
                  <a:lnTo>
                    <a:pt x="951560" y="2029828"/>
                  </a:lnTo>
                  <a:lnTo>
                    <a:pt x="954024" y="1981200"/>
                  </a:lnTo>
                  <a:close/>
                </a:path>
                <a:path w="954405" h="2456815">
                  <a:moveTo>
                    <a:pt x="954024" y="477012"/>
                  </a:moveTo>
                  <a:lnTo>
                    <a:pt x="951560" y="428256"/>
                  </a:lnTo>
                  <a:lnTo>
                    <a:pt x="944321" y="380898"/>
                  </a:lnTo>
                  <a:lnTo>
                    <a:pt x="932573" y="335191"/>
                  </a:lnTo>
                  <a:lnTo>
                    <a:pt x="916520" y="291363"/>
                  </a:lnTo>
                  <a:lnTo>
                    <a:pt x="896429" y="249669"/>
                  </a:lnTo>
                  <a:lnTo>
                    <a:pt x="872540" y="210337"/>
                  </a:lnTo>
                  <a:lnTo>
                    <a:pt x="845070" y="173609"/>
                  </a:lnTo>
                  <a:lnTo>
                    <a:pt x="814285" y="139738"/>
                  </a:lnTo>
                  <a:lnTo>
                    <a:pt x="780415" y="108953"/>
                  </a:lnTo>
                  <a:lnTo>
                    <a:pt x="743686" y="81483"/>
                  </a:lnTo>
                  <a:lnTo>
                    <a:pt x="704354" y="57594"/>
                  </a:lnTo>
                  <a:lnTo>
                    <a:pt x="662660" y="37503"/>
                  </a:lnTo>
                  <a:lnTo>
                    <a:pt x="618832" y="21450"/>
                  </a:lnTo>
                  <a:lnTo>
                    <a:pt x="573125" y="9702"/>
                  </a:lnTo>
                  <a:lnTo>
                    <a:pt x="525767" y="2463"/>
                  </a:lnTo>
                  <a:lnTo>
                    <a:pt x="477012" y="0"/>
                  </a:lnTo>
                  <a:lnTo>
                    <a:pt x="428231" y="2463"/>
                  </a:lnTo>
                  <a:lnTo>
                    <a:pt x="380873" y="9702"/>
                  </a:lnTo>
                  <a:lnTo>
                    <a:pt x="335153" y="21450"/>
                  </a:lnTo>
                  <a:lnTo>
                    <a:pt x="291325" y="37503"/>
                  </a:lnTo>
                  <a:lnTo>
                    <a:pt x="249631" y="57594"/>
                  </a:lnTo>
                  <a:lnTo>
                    <a:pt x="210299" y="81483"/>
                  </a:lnTo>
                  <a:lnTo>
                    <a:pt x="173583" y="108953"/>
                  </a:lnTo>
                  <a:lnTo>
                    <a:pt x="139712" y="139738"/>
                  </a:lnTo>
                  <a:lnTo>
                    <a:pt x="108915" y="173609"/>
                  </a:lnTo>
                  <a:lnTo>
                    <a:pt x="81457" y="210337"/>
                  </a:lnTo>
                  <a:lnTo>
                    <a:pt x="57569" y="249669"/>
                  </a:lnTo>
                  <a:lnTo>
                    <a:pt x="37477" y="291363"/>
                  </a:lnTo>
                  <a:lnTo>
                    <a:pt x="21437" y="335191"/>
                  </a:lnTo>
                  <a:lnTo>
                    <a:pt x="9690" y="380898"/>
                  </a:lnTo>
                  <a:lnTo>
                    <a:pt x="2451" y="428256"/>
                  </a:lnTo>
                  <a:lnTo>
                    <a:pt x="0" y="477012"/>
                  </a:lnTo>
                  <a:lnTo>
                    <a:pt x="2451" y="525780"/>
                  </a:lnTo>
                  <a:lnTo>
                    <a:pt x="9690" y="573138"/>
                  </a:lnTo>
                  <a:lnTo>
                    <a:pt x="21437" y="618845"/>
                  </a:lnTo>
                  <a:lnTo>
                    <a:pt x="37477" y="662673"/>
                  </a:lnTo>
                  <a:lnTo>
                    <a:pt x="57569" y="704367"/>
                  </a:lnTo>
                  <a:lnTo>
                    <a:pt x="81457" y="743699"/>
                  </a:lnTo>
                  <a:lnTo>
                    <a:pt x="108915" y="780427"/>
                  </a:lnTo>
                  <a:lnTo>
                    <a:pt x="139712" y="814298"/>
                  </a:lnTo>
                  <a:lnTo>
                    <a:pt x="173583" y="845083"/>
                  </a:lnTo>
                  <a:lnTo>
                    <a:pt x="210299" y="872553"/>
                  </a:lnTo>
                  <a:lnTo>
                    <a:pt x="249631" y="896442"/>
                  </a:lnTo>
                  <a:lnTo>
                    <a:pt x="291325" y="916533"/>
                  </a:lnTo>
                  <a:lnTo>
                    <a:pt x="335153" y="932586"/>
                  </a:lnTo>
                  <a:lnTo>
                    <a:pt x="380873" y="944333"/>
                  </a:lnTo>
                  <a:lnTo>
                    <a:pt x="428231" y="951572"/>
                  </a:lnTo>
                  <a:lnTo>
                    <a:pt x="477012" y="954024"/>
                  </a:lnTo>
                  <a:lnTo>
                    <a:pt x="525767" y="951572"/>
                  </a:lnTo>
                  <a:lnTo>
                    <a:pt x="573125" y="944333"/>
                  </a:lnTo>
                  <a:lnTo>
                    <a:pt x="618832" y="932586"/>
                  </a:lnTo>
                  <a:lnTo>
                    <a:pt x="662660" y="916533"/>
                  </a:lnTo>
                  <a:lnTo>
                    <a:pt x="704354" y="896442"/>
                  </a:lnTo>
                  <a:lnTo>
                    <a:pt x="743686" y="872553"/>
                  </a:lnTo>
                  <a:lnTo>
                    <a:pt x="780415" y="845083"/>
                  </a:lnTo>
                  <a:lnTo>
                    <a:pt x="814285" y="814298"/>
                  </a:lnTo>
                  <a:lnTo>
                    <a:pt x="845070" y="780427"/>
                  </a:lnTo>
                  <a:lnTo>
                    <a:pt x="872540" y="743699"/>
                  </a:lnTo>
                  <a:lnTo>
                    <a:pt x="896429" y="704367"/>
                  </a:lnTo>
                  <a:lnTo>
                    <a:pt x="916520" y="662673"/>
                  </a:lnTo>
                  <a:lnTo>
                    <a:pt x="932573" y="618845"/>
                  </a:lnTo>
                  <a:lnTo>
                    <a:pt x="944321" y="573138"/>
                  </a:lnTo>
                  <a:lnTo>
                    <a:pt x="951560" y="525780"/>
                  </a:lnTo>
                  <a:lnTo>
                    <a:pt x="954024" y="477012"/>
                  </a:lnTo>
                  <a:close/>
                </a:path>
              </a:pathLst>
            </a:custGeom>
            <a:solidFill>
              <a:srgbClr val="0494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2859023"/>
              <a:ext cx="954024" cy="9509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6338" y="4569078"/>
              <a:ext cx="871219" cy="2145665"/>
            </a:xfrm>
            <a:custGeom>
              <a:avLst/>
              <a:gdLst/>
              <a:ahLst/>
              <a:cxnLst/>
              <a:rect l="l" t="t" r="r" b="b"/>
              <a:pathLst>
                <a:path w="871219" h="2145665">
                  <a:moveTo>
                    <a:pt x="415594" y="1890395"/>
                  </a:moveTo>
                  <a:lnTo>
                    <a:pt x="410197" y="1828165"/>
                  </a:lnTo>
                  <a:lnTo>
                    <a:pt x="396570" y="1772285"/>
                  </a:lnTo>
                  <a:lnTo>
                    <a:pt x="378561" y="1724025"/>
                  </a:lnTo>
                  <a:lnTo>
                    <a:pt x="365150" y="1697355"/>
                  </a:lnTo>
                  <a:lnTo>
                    <a:pt x="360045" y="1687195"/>
                  </a:lnTo>
                  <a:lnTo>
                    <a:pt x="370039" y="1688465"/>
                  </a:lnTo>
                  <a:lnTo>
                    <a:pt x="379831" y="1687195"/>
                  </a:lnTo>
                  <a:lnTo>
                    <a:pt x="388531" y="1682115"/>
                  </a:lnTo>
                  <a:lnTo>
                    <a:pt x="394119" y="1675765"/>
                  </a:lnTo>
                  <a:lnTo>
                    <a:pt x="395236" y="1674495"/>
                  </a:lnTo>
                  <a:lnTo>
                    <a:pt x="398932" y="1663065"/>
                  </a:lnTo>
                  <a:lnTo>
                    <a:pt x="398145" y="1651635"/>
                  </a:lnTo>
                  <a:lnTo>
                    <a:pt x="393192" y="1641475"/>
                  </a:lnTo>
                  <a:lnTo>
                    <a:pt x="384454" y="1633855"/>
                  </a:lnTo>
                  <a:lnTo>
                    <a:pt x="379984" y="1631315"/>
                  </a:lnTo>
                  <a:lnTo>
                    <a:pt x="375005" y="1630045"/>
                  </a:lnTo>
                  <a:lnTo>
                    <a:pt x="369824" y="1628775"/>
                  </a:lnTo>
                  <a:lnTo>
                    <a:pt x="375005" y="1626235"/>
                  </a:lnTo>
                  <a:lnTo>
                    <a:pt x="398932" y="1593215"/>
                  </a:lnTo>
                  <a:lnTo>
                    <a:pt x="395236" y="1581785"/>
                  </a:lnTo>
                  <a:lnTo>
                    <a:pt x="394131" y="1580515"/>
                  </a:lnTo>
                  <a:lnTo>
                    <a:pt x="387515" y="1572895"/>
                  </a:lnTo>
                  <a:lnTo>
                    <a:pt x="377405" y="1567815"/>
                  </a:lnTo>
                  <a:lnTo>
                    <a:pt x="366179" y="1567815"/>
                  </a:lnTo>
                  <a:lnTo>
                    <a:pt x="355142" y="1571625"/>
                  </a:lnTo>
                  <a:lnTo>
                    <a:pt x="350672" y="1574165"/>
                  </a:lnTo>
                  <a:lnTo>
                    <a:pt x="346392" y="1576705"/>
                  </a:lnTo>
                  <a:lnTo>
                    <a:pt x="342417" y="1580515"/>
                  </a:lnTo>
                  <a:lnTo>
                    <a:pt x="343598" y="1575435"/>
                  </a:lnTo>
                  <a:lnTo>
                    <a:pt x="344297" y="1570355"/>
                  </a:lnTo>
                  <a:lnTo>
                    <a:pt x="344297" y="1565275"/>
                  </a:lnTo>
                  <a:lnTo>
                    <a:pt x="341985" y="1553845"/>
                  </a:lnTo>
                  <a:lnTo>
                    <a:pt x="338505" y="1548942"/>
                  </a:lnTo>
                  <a:lnTo>
                    <a:pt x="338505" y="1628775"/>
                  </a:lnTo>
                  <a:lnTo>
                    <a:pt x="336638" y="1637665"/>
                  </a:lnTo>
                  <a:lnTo>
                    <a:pt x="331584" y="1645285"/>
                  </a:lnTo>
                  <a:lnTo>
                    <a:pt x="324091" y="1650365"/>
                  </a:lnTo>
                  <a:lnTo>
                    <a:pt x="314934" y="1651635"/>
                  </a:lnTo>
                  <a:lnTo>
                    <a:pt x="305765" y="1650365"/>
                  </a:lnTo>
                  <a:lnTo>
                    <a:pt x="298272" y="1645285"/>
                  </a:lnTo>
                  <a:lnTo>
                    <a:pt x="293230" y="1637665"/>
                  </a:lnTo>
                  <a:lnTo>
                    <a:pt x="291388" y="1628775"/>
                  </a:lnTo>
                  <a:lnTo>
                    <a:pt x="293230" y="1618615"/>
                  </a:lnTo>
                  <a:lnTo>
                    <a:pt x="298272" y="1610995"/>
                  </a:lnTo>
                  <a:lnTo>
                    <a:pt x="305765" y="1607185"/>
                  </a:lnTo>
                  <a:lnTo>
                    <a:pt x="314934" y="1604645"/>
                  </a:lnTo>
                  <a:lnTo>
                    <a:pt x="324091" y="1607185"/>
                  </a:lnTo>
                  <a:lnTo>
                    <a:pt x="331584" y="1610995"/>
                  </a:lnTo>
                  <a:lnTo>
                    <a:pt x="336638" y="1618615"/>
                  </a:lnTo>
                  <a:lnTo>
                    <a:pt x="338505" y="1628775"/>
                  </a:lnTo>
                  <a:lnTo>
                    <a:pt x="338505" y="1548942"/>
                  </a:lnTo>
                  <a:lnTo>
                    <a:pt x="335686" y="1544955"/>
                  </a:lnTo>
                  <a:lnTo>
                    <a:pt x="326351" y="1538605"/>
                  </a:lnTo>
                  <a:lnTo>
                    <a:pt x="314934" y="1536065"/>
                  </a:lnTo>
                  <a:lnTo>
                    <a:pt x="303504" y="1538605"/>
                  </a:lnTo>
                  <a:lnTo>
                    <a:pt x="294195" y="1544955"/>
                  </a:lnTo>
                  <a:lnTo>
                    <a:pt x="287921" y="1553845"/>
                  </a:lnTo>
                  <a:lnTo>
                    <a:pt x="285623" y="1565275"/>
                  </a:lnTo>
                  <a:lnTo>
                    <a:pt x="285623" y="1570355"/>
                  </a:lnTo>
                  <a:lnTo>
                    <a:pt x="286321" y="1575435"/>
                  </a:lnTo>
                  <a:lnTo>
                    <a:pt x="287502" y="1580515"/>
                  </a:lnTo>
                  <a:lnTo>
                    <a:pt x="283502" y="1576705"/>
                  </a:lnTo>
                  <a:lnTo>
                    <a:pt x="279247" y="1574165"/>
                  </a:lnTo>
                  <a:lnTo>
                    <a:pt x="274777" y="1571625"/>
                  </a:lnTo>
                  <a:lnTo>
                    <a:pt x="263728" y="1567815"/>
                  </a:lnTo>
                  <a:lnTo>
                    <a:pt x="252501" y="1567815"/>
                  </a:lnTo>
                  <a:lnTo>
                    <a:pt x="242392" y="1572895"/>
                  </a:lnTo>
                  <a:lnTo>
                    <a:pt x="234683" y="1581785"/>
                  </a:lnTo>
                  <a:lnTo>
                    <a:pt x="230962" y="1593215"/>
                  </a:lnTo>
                  <a:lnTo>
                    <a:pt x="231736" y="1604645"/>
                  </a:lnTo>
                  <a:lnTo>
                    <a:pt x="236664" y="1614805"/>
                  </a:lnTo>
                  <a:lnTo>
                    <a:pt x="245402" y="1622425"/>
                  </a:lnTo>
                  <a:lnTo>
                    <a:pt x="249872" y="1624965"/>
                  </a:lnTo>
                  <a:lnTo>
                    <a:pt x="254850" y="1626235"/>
                  </a:lnTo>
                  <a:lnTo>
                    <a:pt x="260019" y="1628775"/>
                  </a:lnTo>
                  <a:lnTo>
                    <a:pt x="230962" y="1663065"/>
                  </a:lnTo>
                  <a:lnTo>
                    <a:pt x="234683" y="1674495"/>
                  </a:lnTo>
                  <a:lnTo>
                    <a:pt x="242392" y="1683385"/>
                  </a:lnTo>
                  <a:lnTo>
                    <a:pt x="252501" y="1688465"/>
                  </a:lnTo>
                  <a:lnTo>
                    <a:pt x="263728" y="1688465"/>
                  </a:lnTo>
                  <a:lnTo>
                    <a:pt x="274777" y="1684655"/>
                  </a:lnTo>
                  <a:lnTo>
                    <a:pt x="279247" y="1682115"/>
                  </a:lnTo>
                  <a:lnTo>
                    <a:pt x="283502" y="1679575"/>
                  </a:lnTo>
                  <a:lnTo>
                    <a:pt x="287502" y="1675765"/>
                  </a:lnTo>
                  <a:lnTo>
                    <a:pt x="286321" y="1680845"/>
                  </a:lnTo>
                  <a:lnTo>
                    <a:pt x="285623" y="1685925"/>
                  </a:lnTo>
                  <a:lnTo>
                    <a:pt x="285623" y="1691005"/>
                  </a:lnTo>
                  <a:lnTo>
                    <a:pt x="287921" y="1702435"/>
                  </a:lnTo>
                  <a:lnTo>
                    <a:pt x="294195" y="1712595"/>
                  </a:lnTo>
                  <a:lnTo>
                    <a:pt x="303504" y="1717675"/>
                  </a:lnTo>
                  <a:lnTo>
                    <a:pt x="314934" y="1720215"/>
                  </a:lnTo>
                  <a:lnTo>
                    <a:pt x="324967" y="1718945"/>
                  </a:lnTo>
                  <a:lnTo>
                    <a:pt x="333527" y="1713865"/>
                  </a:lnTo>
                  <a:lnTo>
                    <a:pt x="339953" y="1706245"/>
                  </a:lnTo>
                  <a:lnTo>
                    <a:pt x="343636" y="1697355"/>
                  </a:lnTo>
                  <a:lnTo>
                    <a:pt x="361238" y="1732915"/>
                  </a:lnTo>
                  <a:lnTo>
                    <a:pt x="378371" y="1778635"/>
                  </a:lnTo>
                  <a:lnTo>
                    <a:pt x="391375" y="1830705"/>
                  </a:lnTo>
                  <a:lnTo>
                    <a:pt x="396595" y="1890395"/>
                  </a:lnTo>
                  <a:lnTo>
                    <a:pt x="391414" y="1882775"/>
                  </a:lnTo>
                  <a:lnTo>
                    <a:pt x="384073" y="1876425"/>
                  </a:lnTo>
                  <a:lnTo>
                    <a:pt x="374218" y="1870075"/>
                  </a:lnTo>
                  <a:lnTo>
                    <a:pt x="331317" y="1848485"/>
                  </a:lnTo>
                  <a:lnTo>
                    <a:pt x="314159" y="1835785"/>
                  </a:lnTo>
                  <a:lnTo>
                    <a:pt x="306489" y="1828165"/>
                  </a:lnTo>
                  <a:lnTo>
                    <a:pt x="304723" y="1824355"/>
                  </a:lnTo>
                  <a:lnTo>
                    <a:pt x="304292" y="1833245"/>
                  </a:lnTo>
                  <a:lnTo>
                    <a:pt x="314515" y="1885327"/>
                  </a:lnTo>
                  <a:lnTo>
                    <a:pt x="354698" y="1925967"/>
                  </a:lnTo>
                  <a:lnTo>
                    <a:pt x="372097" y="1931035"/>
                  </a:lnTo>
                  <a:lnTo>
                    <a:pt x="385953" y="1929777"/>
                  </a:lnTo>
                  <a:lnTo>
                    <a:pt x="395770" y="1924685"/>
                  </a:lnTo>
                  <a:lnTo>
                    <a:pt x="388315" y="2004695"/>
                  </a:lnTo>
                  <a:lnTo>
                    <a:pt x="376936" y="2066925"/>
                  </a:lnTo>
                  <a:lnTo>
                    <a:pt x="366471" y="2110105"/>
                  </a:lnTo>
                  <a:lnTo>
                    <a:pt x="361746" y="2125345"/>
                  </a:lnTo>
                  <a:lnTo>
                    <a:pt x="379730" y="2131695"/>
                  </a:lnTo>
                  <a:lnTo>
                    <a:pt x="392976" y="2083435"/>
                  </a:lnTo>
                  <a:lnTo>
                    <a:pt x="403390" y="2031365"/>
                  </a:lnTo>
                  <a:lnTo>
                    <a:pt x="412000" y="1966595"/>
                  </a:lnTo>
                  <a:lnTo>
                    <a:pt x="413969" y="1924685"/>
                  </a:lnTo>
                  <a:lnTo>
                    <a:pt x="415594" y="1890395"/>
                  </a:lnTo>
                  <a:close/>
                </a:path>
                <a:path w="871219" h="2145665">
                  <a:moveTo>
                    <a:pt x="519645" y="1453515"/>
                  </a:moveTo>
                  <a:lnTo>
                    <a:pt x="515937" y="1442085"/>
                  </a:lnTo>
                  <a:lnTo>
                    <a:pt x="508215" y="1434465"/>
                  </a:lnTo>
                  <a:lnTo>
                    <a:pt x="498106" y="1429385"/>
                  </a:lnTo>
                  <a:lnTo>
                    <a:pt x="486879" y="1428115"/>
                  </a:lnTo>
                  <a:lnTo>
                    <a:pt x="475843" y="1431925"/>
                  </a:lnTo>
                  <a:lnTo>
                    <a:pt x="471373" y="1434465"/>
                  </a:lnTo>
                  <a:lnTo>
                    <a:pt x="467093" y="1438275"/>
                  </a:lnTo>
                  <a:lnTo>
                    <a:pt x="463105" y="1442085"/>
                  </a:lnTo>
                  <a:lnTo>
                    <a:pt x="464299" y="1435735"/>
                  </a:lnTo>
                  <a:lnTo>
                    <a:pt x="464997" y="1430655"/>
                  </a:lnTo>
                  <a:lnTo>
                    <a:pt x="464997" y="1425575"/>
                  </a:lnTo>
                  <a:lnTo>
                    <a:pt x="462686" y="1414145"/>
                  </a:lnTo>
                  <a:lnTo>
                    <a:pt x="459219" y="1409242"/>
                  </a:lnTo>
                  <a:lnTo>
                    <a:pt x="459219" y="1489075"/>
                  </a:lnTo>
                  <a:lnTo>
                    <a:pt x="457365" y="1497965"/>
                  </a:lnTo>
                  <a:lnTo>
                    <a:pt x="452323" y="1505585"/>
                  </a:lnTo>
                  <a:lnTo>
                    <a:pt x="444842" y="1510665"/>
                  </a:lnTo>
                  <a:lnTo>
                    <a:pt x="435686" y="1511935"/>
                  </a:lnTo>
                  <a:lnTo>
                    <a:pt x="426516" y="1510665"/>
                  </a:lnTo>
                  <a:lnTo>
                    <a:pt x="419049" y="1505585"/>
                  </a:lnTo>
                  <a:lnTo>
                    <a:pt x="414007" y="1497965"/>
                  </a:lnTo>
                  <a:lnTo>
                    <a:pt x="412165" y="1489075"/>
                  </a:lnTo>
                  <a:lnTo>
                    <a:pt x="414007" y="1480185"/>
                  </a:lnTo>
                  <a:lnTo>
                    <a:pt x="419049" y="1472565"/>
                  </a:lnTo>
                  <a:lnTo>
                    <a:pt x="426516" y="1467485"/>
                  </a:lnTo>
                  <a:lnTo>
                    <a:pt x="435686" y="1464945"/>
                  </a:lnTo>
                  <a:lnTo>
                    <a:pt x="444842" y="1467485"/>
                  </a:lnTo>
                  <a:lnTo>
                    <a:pt x="452323" y="1472565"/>
                  </a:lnTo>
                  <a:lnTo>
                    <a:pt x="457365" y="1480185"/>
                  </a:lnTo>
                  <a:lnTo>
                    <a:pt x="459219" y="1489075"/>
                  </a:lnTo>
                  <a:lnTo>
                    <a:pt x="459219" y="1409242"/>
                  </a:lnTo>
                  <a:lnTo>
                    <a:pt x="456412" y="1405255"/>
                  </a:lnTo>
                  <a:lnTo>
                    <a:pt x="447090" y="1398905"/>
                  </a:lnTo>
                  <a:lnTo>
                    <a:pt x="435686" y="1396365"/>
                  </a:lnTo>
                  <a:lnTo>
                    <a:pt x="424256" y="1398905"/>
                  </a:lnTo>
                  <a:lnTo>
                    <a:pt x="414921" y="1405255"/>
                  </a:lnTo>
                  <a:lnTo>
                    <a:pt x="408622" y="1414145"/>
                  </a:lnTo>
                  <a:lnTo>
                    <a:pt x="406323" y="1425575"/>
                  </a:lnTo>
                  <a:lnTo>
                    <a:pt x="406323" y="1430655"/>
                  </a:lnTo>
                  <a:lnTo>
                    <a:pt x="407022" y="1435735"/>
                  </a:lnTo>
                  <a:lnTo>
                    <a:pt x="408203" y="1442085"/>
                  </a:lnTo>
                  <a:lnTo>
                    <a:pt x="404215" y="1438275"/>
                  </a:lnTo>
                  <a:lnTo>
                    <a:pt x="399948" y="1434465"/>
                  </a:lnTo>
                  <a:lnTo>
                    <a:pt x="395478" y="1431925"/>
                  </a:lnTo>
                  <a:lnTo>
                    <a:pt x="384429" y="1428115"/>
                  </a:lnTo>
                  <a:lnTo>
                    <a:pt x="373227" y="1429385"/>
                  </a:lnTo>
                  <a:lnTo>
                    <a:pt x="363131" y="1434465"/>
                  </a:lnTo>
                  <a:lnTo>
                    <a:pt x="355434" y="1442085"/>
                  </a:lnTo>
                  <a:lnTo>
                    <a:pt x="351713" y="1453515"/>
                  </a:lnTo>
                  <a:lnTo>
                    <a:pt x="352488" y="1464945"/>
                  </a:lnTo>
                  <a:lnTo>
                    <a:pt x="380796" y="1489075"/>
                  </a:lnTo>
                  <a:lnTo>
                    <a:pt x="375615" y="1490345"/>
                  </a:lnTo>
                  <a:lnTo>
                    <a:pt x="351713" y="1524635"/>
                  </a:lnTo>
                  <a:lnTo>
                    <a:pt x="355434" y="1534795"/>
                  </a:lnTo>
                  <a:lnTo>
                    <a:pt x="363131" y="1543685"/>
                  </a:lnTo>
                  <a:lnTo>
                    <a:pt x="373227" y="1548765"/>
                  </a:lnTo>
                  <a:lnTo>
                    <a:pt x="384429" y="1550035"/>
                  </a:lnTo>
                  <a:lnTo>
                    <a:pt x="395478" y="1546225"/>
                  </a:lnTo>
                  <a:lnTo>
                    <a:pt x="399948" y="1543685"/>
                  </a:lnTo>
                  <a:lnTo>
                    <a:pt x="404215" y="1539875"/>
                  </a:lnTo>
                  <a:lnTo>
                    <a:pt x="408203" y="1536065"/>
                  </a:lnTo>
                  <a:lnTo>
                    <a:pt x="407022" y="1541145"/>
                  </a:lnTo>
                  <a:lnTo>
                    <a:pt x="406323" y="1547495"/>
                  </a:lnTo>
                  <a:lnTo>
                    <a:pt x="406323" y="1552575"/>
                  </a:lnTo>
                  <a:lnTo>
                    <a:pt x="407797" y="1561465"/>
                  </a:lnTo>
                  <a:lnTo>
                    <a:pt x="411899" y="1569085"/>
                  </a:lnTo>
                  <a:lnTo>
                    <a:pt x="418172" y="1575435"/>
                  </a:lnTo>
                  <a:lnTo>
                    <a:pt x="426148" y="1579245"/>
                  </a:lnTo>
                  <a:lnTo>
                    <a:pt x="426148" y="2145665"/>
                  </a:lnTo>
                  <a:lnTo>
                    <a:pt x="445173" y="2145665"/>
                  </a:lnTo>
                  <a:lnTo>
                    <a:pt x="445173" y="1579245"/>
                  </a:lnTo>
                  <a:lnTo>
                    <a:pt x="453136" y="1575435"/>
                  </a:lnTo>
                  <a:lnTo>
                    <a:pt x="459409" y="1569085"/>
                  </a:lnTo>
                  <a:lnTo>
                    <a:pt x="463511" y="1561465"/>
                  </a:lnTo>
                  <a:lnTo>
                    <a:pt x="464997" y="1552575"/>
                  </a:lnTo>
                  <a:lnTo>
                    <a:pt x="464997" y="1547495"/>
                  </a:lnTo>
                  <a:lnTo>
                    <a:pt x="464299" y="1541145"/>
                  </a:lnTo>
                  <a:lnTo>
                    <a:pt x="463105" y="1536065"/>
                  </a:lnTo>
                  <a:lnTo>
                    <a:pt x="467093" y="1539875"/>
                  </a:lnTo>
                  <a:lnTo>
                    <a:pt x="471373" y="1543685"/>
                  </a:lnTo>
                  <a:lnTo>
                    <a:pt x="475843" y="1546225"/>
                  </a:lnTo>
                  <a:lnTo>
                    <a:pt x="486879" y="1550035"/>
                  </a:lnTo>
                  <a:lnTo>
                    <a:pt x="498106" y="1548765"/>
                  </a:lnTo>
                  <a:lnTo>
                    <a:pt x="508215" y="1543685"/>
                  </a:lnTo>
                  <a:lnTo>
                    <a:pt x="514832" y="1536065"/>
                  </a:lnTo>
                  <a:lnTo>
                    <a:pt x="515937" y="1534795"/>
                  </a:lnTo>
                  <a:lnTo>
                    <a:pt x="519645" y="1524635"/>
                  </a:lnTo>
                  <a:lnTo>
                    <a:pt x="518871" y="1513205"/>
                  </a:lnTo>
                  <a:lnTo>
                    <a:pt x="518248" y="1511935"/>
                  </a:lnTo>
                  <a:lnTo>
                    <a:pt x="513930" y="1503045"/>
                  </a:lnTo>
                  <a:lnTo>
                    <a:pt x="505206" y="1495425"/>
                  </a:lnTo>
                  <a:lnTo>
                    <a:pt x="500735" y="1492885"/>
                  </a:lnTo>
                  <a:lnTo>
                    <a:pt x="495757" y="1490345"/>
                  </a:lnTo>
                  <a:lnTo>
                    <a:pt x="490575" y="1489075"/>
                  </a:lnTo>
                  <a:lnTo>
                    <a:pt x="495757" y="1487805"/>
                  </a:lnTo>
                  <a:lnTo>
                    <a:pt x="500735" y="1485265"/>
                  </a:lnTo>
                  <a:lnTo>
                    <a:pt x="505206" y="1482725"/>
                  </a:lnTo>
                  <a:lnTo>
                    <a:pt x="513930" y="1475105"/>
                  </a:lnTo>
                  <a:lnTo>
                    <a:pt x="518871" y="1464945"/>
                  </a:lnTo>
                  <a:lnTo>
                    <a:pt x="519645" y="1453515"/>
                  </a:lnTo>
                  <a:close/>
                </a:path>
                <a:path w="871219" h="2145665">
                  <a:moveTo>
                    <a:pt x="641997" y="1593215"/>
                  </a:moveTo>
                  <a:lnTo>
                    <a:pt x="638276" y="1581785"/>
                  </a:lnTo>
                  <a:lnTo>
                    <a:pt x="637171" y="1580515"/>
                  </a:lnTo>
                  <a:lnTo>
                    <a:pt x="630555" y="1572895"/>
                  </a:lnTo>
                  <a:lnTo>
                    <a:pt x="620458" y="1567815"/>
                  </a:lnTo>
                  <a:lnTo>
                    <a:pt x="609269" y="1567815"/>
                  </a:lnTo>
                  <a:lnTo>
                    <a:pt x="598271" y="1571625"/>
                  </a:lnTo>
                  <a:lnTo>
                    <a:pt x="593826" y="1574165"/>
                  </a:lnTo>
                  <a:lnTo>
                    <a:pt x="589508" y="1576705"/>
                  </a:lnTo>
                  <a:lnTo>
                    <a:pt x="585571" y="1580515"/>
                  </a:lnTo>
                  <a:lnTo>
                    <a:pt x="586714" y="1575435"/>
                  </a:lnTo>
                  <a:lnTo>
                    <a:pt x="587349" y="1570355"/>
                  </a:lnTo>
                  <a:lnTo>
                    <a:pt x="587349" y="1565275"/>
                  </a:lnTo>
                  <a:lnTo>
                    <a:pt x="585050" y="1553845"/>
                  </a:lnTo>
                  <a:lnTo>
                    <a:pt x="581634" y="1549006"/>
                  </a:lnTo>
                  <a:lnTo>
                    <a:pt x="581634" y="1628775"/>
                  </a:lnTo>
                  <a:lnTo>
                    <a:pt x="579780" y="1637665"/>
                  </a:lnTo>
                  <a:lnTo>
                    <a:pt x="574725" y="1645285"/>
                  </a:lnTo>
                  <a:lnTo>
                    <a:pt x="567220" y="1650365"/>
                  </a:lnTo>
                  <a:lnTo>
                    <a:pt x="558012" y="1651635"/>
                  </a:lnTo>
                  <a:lnTo>
                    <a:pt x="548868" y="1650365"/>
                  </a:lnTo>
                  <a:lnTo>
                    <a:pt x="541401" y="1645285"/>
                  </a:lnTo>
                  <a:lnTo>
                    <a:pt x="536359" y="1637665"/>
                  </a:lnTo>
                  <a:lnTo>
                    <a:pt x="534517" y="1628775"/>
                  </a:lnTo>
                  <a:lnTo>
                    <a:pt x="536359" y="1618615"/>
                  </a:lnTo>
                  <a:lnTo>
                    <a:pt x="541401" y="1610995"/>
                  </a:lnTo>
                  <a:lnTo>
                    <a:pt x="548868" y="1607185"/>
                  </a:lnTo>
                  <a:lnTo>
                    <a:pt x="558012" y="1604645"/>
                  </a:lnTo>
                  <a:lnTo>
                    <a:pt x="567220" y="1607185"/>
                  </a:lnTo>
                  <a:lnTo>
                    <a:pt x="574725" y="1610995"/>
                  </a:lnTo>
                  <a:lnTo>
                    <a:pt x="579780" y="1618615"/>
                  </a:lnTo>
                  <a:lnTo>
                    <a:pt x="581634" y="1628775"/>
                  </a:lnTo>
                  <a:lnTo>
                    <a:pt x="581634" y="1549006"/>
                  </a:lnTo>
                  <a:lnTo>
                    <a:pt x="578777" y="1544955"/>
                  </a:lnTo>
                  <a:lnTo>
                    <a:pt x="569442" y="1538605"/>
                  </a:lnTo>
                  <a:lnTo>
                    <a:pt x="558012" y="1536065"/>
                  </a:lnTo>
                  <a:lnTo>
                    <a:pt x="546608" y="1538605"/>
                  </a:lnTo>
                  <a:lnTo>
                    <a:pt x="537298" y="1544955"/>
                  </a:lnTo>
                  <a:lnTo>
                    <a:pt x="531025" y="1553845"/>
                  </a:lnTo>
                  <a:lnTo>
                    <a:pt x="528726" y="1565275"/>
                  </a:lnTo>
                  <a:lnTo>
                    <a:pt x="528726" y="1570355"/>
                  </a:lnTo>
                  <a:lnTo>
                    <a:pt x="529424" y="1575435"/>
                  </a:lnTo>
                  <a:lnTo>
                    <a:pt x="530606" y="1580515"/>
                  </a:lnTo>
                  <a:lnTo>
                    <a:pt x="526630" y="1576705"/>
                  </a:lnTo>
                  <a:lnTo>
                    <a:pt x="522351" y="1574165"/>
                  </a:lnTo>
                  <a:lnTo>
                    <a:pt x="517880" y="1571625"/>
                  </a:lnTo>
                  <a:lnTo>
                    <a:pt x="506831" y="1567815"/>
                  </a:lnTo>
                  <a:lnTo>
                    <a:pt x="495604" y="1567815"/>
                  </a:lnTo>
                  <a:lnTo>
                    <a:pt x="485495" y="1572895"/>
                  </a:lnTo>
                  <a:lnTo>
                    <a:pt x="477786" y="1581785"/>
                  </a:lnTo>
                  <a:lnTo>
                    <a:pt x="474065" y="1593215"/>
                  </a:lnTo>
                  <a:lnTo>
                    <a:pt x="474840" y="1604645"/>
                  </a:lnTo>
                  <a:lnTo>
                    <a:pt x="479780" y="1614805"/>
                  </a:lnTo>
                  <a:lnTo>
                    <a:pt x="488518" y="1622425"/>
                  </a:lnTo>
                  <a:lnTo>
                    <a:pt x="492988" y="1624965"/>
                  </a:lnTo>
                  <a:lnTo>
                    <a:pt x="497954" y="1626235"/>
                  </a:lnTo>
                  <a:lnTo>
                    <a:pt x="503148" y="1628775"/>
                  </a:lnTo>
                  <a:lnTo>
                    <a:pt x="474065" y="1663065"/>
                  </a:lnTo>
                  <a:lnTo>
                    <a:pt x="477786" y="1674495"/>
                  </a:lnTo>
                  <a:lnTo>
                    <a:pt x="484479" y="1682115"/>
                  </a:lnTo>
                  <a:lnTo>
                    <a:pt x="493179" y="1687195"/>
                  </a:lnTo>
                  <a:lnTo>
                    <a:pt x="502970" y="1688465"/>
                  </a:lnTo>
                  <a:lnTo>
                    <a:pt x="512978" y="1687195"/>
                  </a:lnTo>
                  <a:lnTo>
                    <a:pt x="494436" y="1724025"/>
                  </a:lnTo>
                  <a:lnTo>
                    <a:pt x="476415" y="1772285"/>
                  </a:lnTo>
                  <a:lnTo>
                    <a:pt x="462775" y="1828165"/>
                  </a:lnTo>
                  <a:lnTo>
                    <a:pt x="457377" y="1890395"/>
                  </a:lnTo>
                  <a:lnTo>
                    <a:pt x="460959" y="1966595"/>
                  </a:lnTo>
                  <a:lnTo>
                    <a:pt x="469569" y="2031365"/>
                  </a:lnTo>
                  <a:lnTo>
                    <a:pt x="479983" y="2083435"/>
                  </a:lnTo>
                  <a:lnTo>
                    <a:pt x="488950" y="2117725"/>
                  </a:lnTo>
                  <a:lnTo>
                    <a:pt x="493242" y="2131695"/>
                  </a:lnTo>
                  <a:lnTo>
                    <a:pt x="511276" y="2125345"/>
                  </a:lnTo>
                  <a:lnTo>
                    <a:pt x="507504" y="2112645"/>
                  </a:lnTo>
                  <a:lnTo>
                    <a:pt x="498856" y="2079625"/>
                  </a:lnTo>
                  <a:lnTo>
                    <a:pt x="488581" y="2028825"/>
                  </a:lnTo>
                  <a:lnTo>
                    <a:pt x="480009" y="1965325"/>
                  </a:lnTo>
                  <a:lnTo>
                    <a:pt x="476427" y="1890395"/>
                  </a:lnTo>
                  <a:lnTo>
                    <a:pt x="476605" y="1880235"/>
                  </a:lnTo>
                  <a:lnTo>
                    <a:pt x="477126" y="1870075"/>
                  </a:lnTo>
                  <a:lnTo>
                    <a:pt x="477964" y="1858645"/>
                  </a:lnTo>
                  <a:lnTo>
                    <a:pt x="479082" y="1848485"/>
                  </a:lnTo>
                  <a:lnTo>
                    <a:pt x="488467" y="1853565"/>
                  </a:lnTo>
                  <a:lnTo>
                    <a:pt x="502551" y="1856117"/>
                  </a:lnTo>
                  <a:lnTo>
                    <a:pt x="520738" y="1852295"/>
                  </a:lnTo>
                  <a:lnTo>
                    <a:pt x="526643" y="1848485"/>
                  </a:lnTo>
                  <a:lnTo>
                    <a:pt x="542404" y="1838325"/>
                  </a:lnTo>
                  <a:lnTo>
                    <a:pt x="562102" y="1810385"/>
                  </a:lnTo>
                  <a:lnTo>
                    <a:pt x="563206" y="1806575"/>
                  </a:lnTo>
                  <a:lnTo>
                    <a:pt x="570547" y="1781175"/>
                  </a:lnTo>
                  <a:lnTo>
                    <a:pt x="572287" y="1758315"/>
                  </a:lnTo>
                  <a:lnTo>
                    <a:pt x="571855" y="1749425"/>
                  </a:lnTo>
                  <a:lnTo>
                    <a:pt x="570090" y="1751965"/>
                  </a:lnTo>
                  <a:lnTo>
                    <a:pt x="562432" y="1760855"/>
                  </a:lnTo>
                  <a:lnTo>
                    <a:pt x="545312" y="1773555"/>
                  </a:lnTo>
                  <a:lnTo>
                    <a:pt x="515175" y="1788795"/>
                  </a:lnTo>
                  <a:lnTo>
                    <a:pt x="506056" y="1792605"/>
                  </a:lnTo>
                  <a:lnTo>
                    <a:pt x="498373" y="1796415"/>
                  </a:lnTo>
                  <a:lnTo>
                    <a:pt x="491998" y="1801495"/>
                  </a:lnTo>
                  <a:lnTo>
                    <a:pt x="486803" y="1806575"/>
                  </a:lnTo>
                  <a:lnTo>
                    <a:pt x="496074" y="1773555"/>
                  </a:lnTo>
                  <a:lnTo>
                    <a:pt x="506895" y="1744345"/>
                  </a:lnTo>
                  <a:lnTo>
                    <a:pt x="518312" y="1718945"/>
                  </a:lnTo>
                  <a:lnTo>
                    <a:pt x="529386" y="1697355"/>
                  </a:lnTo>
                  <a:lnTo>
                    <a:pt x="533044" y="1706245"/>
                  </a:lnTo>
                  <a:lnTo>
                    <a:pt x="539457" y="1713865"/>
                  </a:lnTo>
                  <a:lnTo>
                    <a:pt x="547979" y="1718945"/>
                  </a:lnTo>
                  <a:lnTo>
                    <a:pt x="558012" y="1720215"/>
                  </a:lnTo>
                  <a:lnTo>
                    <a:pt x="569442" y="1717675"/>
                  </a:lnTo>
                  <a:lnTo>
                    <a:pt x="578777" y="1712595"/>
                  </a:lnTo>
                  <a:lnTo>
                    <a:pt x="585050" y="1702435"/>
                  </a:lnTo>
                  <a:lnTo>
                    <a:pt x="586066" y="1697355"/>
                  </a:lnTo>
                  <a:lnTo>
                    <a:pt x="587349" y="1691005"/>
                  </a:lnTo>
                  <a:lnTo>
                    <a:pt x="587349" y="1687195"/>
                  </a:lnTo>
                  <a:lnTo>
                    <a:pt x="587349" y="1685925"/>
                  </a:lnTo>
                  <a:lnTo>
                    <a:pt x="586714" y="1680845"/>
                  </a:lnTo>
                  <a:lnTo>
                    <a:pt x="585571" y="1675765"/>
                  </a:lnTo>
                  <a:lnTo>
                    <a:pt x="589508" y="1679575"/>
                  </a:lnTo>
                  <a:lnTo>
                    <a:pt x="593826" y="1682115"/>
                  </a:lnTo>
                  <a:lnTo>
                    <a:pt x="598271" y="1684655"/>
                  </a:lnTo>
                  <a:lnTo>
                    <a:pt x="609269" y="1688465"/>
                  </a:lnTo>
                  <a:lnTo>
                    <a:pt x="620458" y="1688465"/>
                  </a:lnTo>
                  <a:lnTo>
                    <a:pt x="630555" y="1683385"/>
                  </a:lnTo>
                  <a:lnTo>
                    <a:pt x="637171" y="1675765"/>
                  </a:lnTo>
                  <a:lnTo>
                    <a:pt x="638276" y="1674495"/>
                  </a:lnTo>
                  <a:lnTo>
                    <a:pt x="641997" y="1663065"/>
                  </a:lnTo>
                  <a:lnTo>
                    <a:pt x="641223" y="1651635"/>
                  </a:lnTo>
                  <a:lnTo>
                    <a:pt x="636308" y="1641475"/>
                  </a:lnTo>
                  <a:lnTo>
                    <a:pt x="627608" y="1633855"/>
                  </a:lnTo>
                  <a:lnTo>
                    <a:pt x="623036" y="1631315"/>
                  </a:lnTo>
                  <a:lnTo>
                    <a:pt x="613003" y="1628775"/>
                  </a:lnTo>
                  <a:lnTo>
                    <a:pt x="618083" y="1626235"/>
                  </a:lnTo>
                  <a:lnTo>
                    <a:pt x="623036" y="1624965"/>
                  </a:lnTo>
                  <a:lnTo>
                    <a:pt x="627608" y="1622425"/>
                  </a:lnTo>
                  <a:lnTo>
                    <a:pt x="636308" y="1614805"/>
                  </a:lnTo>
                  <a:lnTo>
                    <a:pt x="641223" y="1604645"/>
                  </a:lnTo>
                  <a:lnTo>
                    <a:pt x="641997" y="1593215"/>
                  </a:lnTo>
                  <a:close/>
                </a:path>
                <a:path w="871219" h="2145665">
                  <a:moveTo>
                    <a:pt x="870686" y="227203"/>
                  </a:moveTo>
                  <a:lnTo>
                    <a:pt x="858151" y="204863"/>
                  </a:lnTo>
                  <a:lnTo>
                    <a:pt x="846734" y="184924"/>
                  </a:lnTo>
                  <a:lnTo>
                    <a:pt x="833348" y="162306"/>
                  </a:lnTo>
                  <a:lnTo>
                    <a:pt x="832993" y="146799"/>
                  </a:lnTo>
                  <a:lnTo>
                    <a:pt x="804519" y="96647"/>
                  </a:lnTo>
                  <a:lnTo>
                    <a:pt x="790930" y="83312"/>
                  </a:lnTo>
                  <a:lnTo>
                    <a:pt x="790257" y="80391"/>
                  </a:lnTo>
                  <a:lnTo>
                    <a:pt x="776160" y="54813"/>
                  </a:lnTo>
                  <a:lnTo>
                    <a:pt x="762736" y="56095"/>
                  </a:lnTo>
                  <a:lnTo>
                    <a:pt x="750544" y="61582"/>
                  </a:lnTo>
                  <a:lnTo>
                    <a:pt x="746480" y="70612"/>
                  </a:lnTo>
                  <a:lnTo>
                    <a:pt x="746988" y="73025"/>
                  </a:lnTo>
                  <a:lnTo>
                    <a:pt x="747242" y="75438"/>
                  </a:lnTo>
                  <a:lnTo>
                    <a:pt x="747242" y="78105"/>
                  </a:lnTo>
                  <a:lnTo>
                    <a:pt x="735939" y="80391"/>
                  </a:lnTo>
                  <a:lnTo>
                    <a:pt x="730732" y="80391"/>
                  </a:lnTo>
                  <a:lnTo>
                    <a:pt x="722731" y="75590"/>
                  </a:lnTo>
                  <a:lnTo>
                    <a:pt x="702424" y="64477"/>
                  </a:lnTo>
                  <a:lnTo>
                    <a:pt x="675271" y="52057"/>
                  </a:lnTo>
                  <a:lnTo>
                    <a:pt x="646785" y="43307"/>
                  </a:lnTo>
                  <a:lnTo>
                    <a:pt x="621982" y="34950"/>
                  </a:lnTo>
                  <a:lnTo>
                    <a:pt x="590626" y="17157"/>
                  </a:lnTo>
                  <a:lnTo>
                    <a:pt x="578675" y="10363"/>
                  </a:lnTo>
                  <a:lnTo>
                    <a:pt x="553821" y="1778"/>
                  </a:lnTo>
                  <a:lnTo>
                    <a:pt x="549122" y="889"/>
                  </a:lnTo>
                  <a:lnTo>
                    <a:pt x="544550" y="254"/>
                  </a:lnTo>
                  <a:lnTo>
                    <a:pt x="540143" y="0"/>
                  </a:lnTo>
                  <a:lnTo>
                    <a:pt x="518896" y="1054"/>
                  </a:lnTo>
                  <a:lnTo>
                    <a:pt x="500735" y="5384"/>
                  </a:lnTo>
                  <a:lnTo>
                    <a:pt x="485279" y="10845"/>
                  </a:lnTo>
                  <a:lnTo>
                    <a:pt x="472122" y="15240"/>
                  </a:lnTo>
                  <a:lnTo>
                    <a:pt x="443776" y="17157"/>
                  </a:lnTo>
                  <a:lnTo>
                    <a:pt x="363702" y="10223"/>
                  </a:lnTo>
                  <a:lnTo>
                    <a:pt x="312686" y="11214"/>
                  </a:lnTo>
                  <a:lnTo>
                    <a:pt x="254800" y="21717"/>
                  </a:lnTo>
                  <a:lnTo>
                    <a:pt x="199796" y="42989"/>
                  </a:lnTo>
                  <a:lnTo>
                    <a:pt x="156616" y="71551"/>
                  </a:lnTo>
                  <a:lnTo>
                    <a:pt x="123774" y="105397"/>
                  </a:lnTo>
                  <a:lnTo>
                    <a:pt x="99745" y="142544"/>
                  </a:lnTo>
                  <a:lnTo>
                    <a:pt x="83007" y="180975"/>
                  </a:lnTo>
                  <a:lnTo>
                    <a:pt x="72072" y="218694"/>
                  </a:lnTo>
                  <a:lnTo>
                    <a:pt x="59651" y="250405"/>
                  </a:lnTo>
                  <a:lnTo>
                    <a:pt x="39014" y="289433"/>
                  </a:lnTo>
                  <a:lnTo>
                    <a:pt x="17360" y="327533"/>
                  </a:lnTo>
                  <a:lnTo>
                    <a:pt x="2070" y="356108"/>
                  </a:lnTo>
                  <a:lnTo>
                    <a:pt x="88" y="379984"/>
                  </a:lnTo>
                  <a:lnTo>
                    <a:pt x="0" y="381762"/>
                  </a:lnTo>
                  <a:lnTo>
                    <a:pt x="9067" y="409943"/>
                  </a:lnTo>
                  <a:lnTo>
                    <a:pt x="22847" y="433209"/>
                  </a:lnTo>
                  <a:lnTo>
                    <a:pt x="34734" y="443484"/>
                  </a:lnTo>
                  <a:lnTo>
                    <a:pt x="63258" y="443382"/>
                  </a:lnTo>
                  <a:lnTo>
                    <a:pt x="78054" y="441121"/>
                  </a:lnTo>
                  <a:lnTo>
                    <a:pt x="83616" y="436930"/>
                  </a:lnTo>
                  <a:lnTo>
                    <a:pt x="84467" y="431038"/>
                  </a:lnTo>
                  <a:lnTo>
                    <a:pt x="84467" y="427228"/>
                  </a:lnTo>
                  <a:lnTo>
                    <a:pt x="84467" y="425704"/>
                  </a:lnTo>
                  <a:lnTo>
                    <a:pt x="71297" y="427228"/>
                  </a:lnTo>
                  <a:lnTo>
                    <a:pt x="66027" y="418515"/>
                  </a:lnTo>
                  <a:lnTo>
                    <a:pt x="61963" y="411861"/>
                  </a:lnTo>
                  <a:lnTo>
                    <a:pt x="66624" y="401701"/>
                  </a:lnTo>
                  <a:lnTo>
                    <a:pt x="187134" y="303657"/>
                  </a:lnTo>
                  <a:lnTo>
                    <a:pt x="188239" y="312661"/>
                  </a:lnTo>
                  <a:lnTo>
                    <a:pt x="192659" y="334010"/>
                  </a:lnTo>
                  <a:lnTo>
                    <a:pt x="202044" y="359283"/>
                  </a:lnTo>
                  <a:lnTo>
                    <a:pt x="218046" y="379984"/>
                  </a:lnTo>
                  <a:lnTo>
                    <a:pt x="233426" y="398792"/>
                  </a:lnTo>
                  <a:lnTo>
                    <a:pt x="241554" y="419862"/>
                  </a:lnTo>
                  <a:lnTo>
                    <a:pt x="244703" y="436930"/>
                  </a:lnTo>
                  <a:lnTo>
                    <a:pt x="245262" y="444119"/>
                  </a:lnTo>
                  <a:lnTo>
                    <a:pt x="361797" y="444881"/>
                  </a:lnTo>
                  <a:lnTo>
                    <a:pt x="371144" y="442874"/>
                  </a:lnTo>
                  <a:lnTo>
                    <a:pt x="375208" y="438111"/>
                  </a:lnTo>
                  <a:lnTo>
                    <a:pt x="374396" y="432511"/>
                  </a:lnTo>
                  <a:lnTo>
                    <a:pt x="369087" y="427990"/>
                  </a:lnTo>
                  <a:lnTo>
                    <a:pt x="362432" y="425386"/>
                  </a:lnTo>
                  <a:lnTo>
                    <a:pt x="354977" y="422910"/>
                  </a:lnTo>
                  <a:lnTo>
                    <a:pt x="346824" y="420065"/>
                  </a:lnTo>
                  <a:lnTo>
                    <a:pt x="314490" y="366255"/>
                  </a:lnTo>
                  <a:lnTo>
                    <a:pt x="310057" y="327533"/>
                  </a:lnTo>
                  <a:lnTo>
                    <a:pt x="309206" y="289433"/>
                  </a:lnTo>
                  <a:lnTo>
                    <a:pt x="341579" y="290931"/>
                  </a:lnTo>
                  <a:lnTo>
                    <a:pt x="374992" y="289725"/>
                  </a:lnTo>
                  <a:lnTo>
                    <a:pt x="377736" y="289433"/>
                  </a:lnTo>
                  <a:lnTo>
                    <a:pt x="409067" y="286194"/>
                  </a:lnTo>
                  <a:lnTo>
                    <a:pt x="443458" y="280670"/>
                  </a:lnTo>
                  <a:lnTo>
                    <a:pt x="437400" y="308051"/>
                  </a:lnTo>
                  <a:lnTo>
                    <a:pt x="436930" y="337223"/>
                  </a:lnTo>
                  <a:lnTo>
                    <a:pt x="440651" y="363397"/>
                  </a:lnTo>
                  <a:lnTo>
                    <a:pt x="447141" y="381762"/>
                  </a:lnTo>
                  <a:lnTo>
                    <a:pt x="455256" y="400037"/>
                  </a:lnTo>
                  <a:lnTo>
                    <a:pt x="461708" y="420497"/>
                  </a:lnTo>
                  <a:lnTo>
                    <a:pt x="465924" y="437032"/>
                  </a:lnTo>
                  <a:lnTo>
                    <a:pt x="467372" y="443484"/>
                  </a:lnTo>
                  <a:lnTo>
                    <a:pt x="550011" y="443484"/>
                  </a:lnTo>
                  <a:lnTo>
                    <a:pt x="559435" y="441413"/>
                  </a:lnTo>
                  <a:lnTo>
                    <a:pt x="564121" y="436473"/>
                  </a:lnTo>
                  <a:lnTo>
                    <a:pt x="563486" y="430631"/>
                  </a:lnTo>
                  <a:lnTo>
                    <a:pt x="556996" y="425831"/>
                  </a:lnTo>
                  <a:lnTo>
                    <a:pt x="537781" y="418515"/>
                  </a:lnTo>
                  <a:lnTo>
                    <a:pt x="529386" y="415036"/>
                  </a:lnTo>
                  <a:lnTo>
                    <a:pt x="523240" y="411861"/>
                  </a:lnTo>
                  <a:lnTo>
                    <a:pt x="520319" y="407847"/>
                  </a:lnTo>
                  <a:lnTo>
                    <a:pt x="520255" y="406400"/>
                  </a:lnTo>
                  <a:lnTo>
                    <a:pt x="520141" y="401701"/>
                  </a:lnTo>
                  <a:lnTo>
                    <a:pt x="521296" y="395414"/>
                  </a:lnTo>
                  <a:lnTo>
                    <a:pt x="546531" y="336931"/>
                  </a:lnTo>
                  <a:lnTo>
                    <a:pt x="561187" y="308229"/>
                  </a:lnTo>
                  <a:lnTo>
                    <a:pt x="595185" y="350939"/>
                  </a:lnTo>
                  <a:lnTo>
                    <a:pt x="624878" y="376161"/>
                  </a:lnTo>
                  <a:lnTo>
                    <a:pt x="652081" y="389661"/>
                  </a:lnTo>
                  <a:lnTo>
                    <a:pt x="678662" y="397129"/>
                  </a:lnTo>
                  <a:lnTo>
                    <a:pt x="702208" y="406869"/>
                  </a:lnTo>
                  <a:lnTo>
                    <a:pt x="720991" y="420497"/>
                  </a:lnTo>
                  <a:lnTo>
                    <a:pt x="737463" y="433857"/>
                  </a:lnTo>
                  <a:lnTo>
                    <a:pt x="754100" y="442722"/>
                  </a:lnTo>
                  <a:lnTo>
                    <a:pt x="775817" y="441833"/>
                  </a:lnTo>
                  <a:lnTo>
                    <a:pt x="800608" y="432181"/>
                  </a:lnTo>
                  <a:lnTo>
                    <a:pt x="820204" y="418719"/>
                  </a:lnTo>
                  <a:lnTo>
                    <a:pt x="826363" y="406400"/>
                  </a:lnTo>
                  <a:lnTo>
                    <a:pt x="816267" y="400024"/>
                  </a:lnTo>
                  <a:lnTo>
                    <a:pt x="815987" y="400011"/>
                  </a:lnTo>
                  <a:lnTo>
                    <a:pt x="798309" y="399516"/>
                  </a:lnTo>
                  <a:lnTo>
                    <a:pt x="780084" y="400011"/>
                  </a:lnTo>
                  <a:lnTo>
                    <a:pt x="769213" y="396621"/>
                  </a:lnTo>
                  <a:lnTo>
                    <a:pt x="760831" y="382587"/>
                  </a:lnTo>
                  <a:lnTo>
                    <a:pt x="747572" y="363893"/>
                  </a:lnTo>
                  <a:lnTo>
                    <a:pt x="730046" y="342188"/>
                  </a:lnTo>
                  <a:lnTo>
                    <a:pt x="708888" y="319151"/>
                  </a:lnTo>
                  <a:lnTo>
                    <a:pt x="700138" y="308229"/>
                  </a:lnTo>
                  <a:lnTo>
                    <a:pt x="692124" y="298234"/>
                  </a:lnTo>
                  <a:lnTo>
                    <a:pt x="685736" y="280670"/>
                  </a:lnTo>
                  <a:lnTo>
                    <a:pt x="685165" y="279082"/>
                  </a:lnTo>
                  <a:lnTo>
                    <a:pt x="684631" y="257759"/>
                  </a:lnTo>
                  <a:lnTo>
                    <a:pt x="687171" y="230251"/>
                  </a:lnTo>
                  <a:lnTo>
                    <a:pt x="712228" y="229781"/>
                  </a:lnTo>
                  <a:lnTo>
                    <a:pt x="744804" y="233210"/>
                  </a:lnTo>
                  <a:lnTo>
                    <a:pt x="776986" y="239255"/>
                  </a:lnTo>
                  <a:lnTo>
                    <a:pt x="800836" y="246634"/>
                  </a:lnTo>
                  <a:lnTo>
                    <a:pt x="813701" y="250024"/>
                  </a:lnTo>
                  <a:lnTo>
                    <a:pt x="820750" y="247954"/>
                  </a:lnTo>
                  <a:lnTo>
                    <a:pt x="825207" y="245021"/>
                  </a:lnTo>
                  <a:lnTo>
                    <a:pt x="830300" y="245745"/>
                  </a:lnTo>
                  <a:lnTo>
                    <a:pt x="866533" y="232460"/>
                  </a:lnTo>
                  <a:lnTo>
                    <a:pt x="868654" y="229781"/>
                  </a:lnTo>
                  <a:lnTo>
                    <a:pt x="870686" y="227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38273" y="4533391"/>
            <a:ext cx="3487420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Объясните</a:t>
            </a:r>
            <a:r>
              <a:rPr sz="2400" spc="-25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49442"/>
                </a:solidFill>
                <a:latin typeface="Times New Roman"/>
                <a:cs typeface="Times New Roman"/>
              </a:rPr>
              <a:t>детям</a:t>
            </a:r>
            <a:r>
              <a:rPr sz="2400" spc="2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правила</a:t>
            </a:r>
            <a:r>
              <a:rPr sz="240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игры.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8273" y="5863754"/>
            <a:ext cx="2816860" cy="11528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Сыграйте</a:t>
            </a:r>
            <a:r>
              <a:rPr sz="2400" spc="-25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с</a:t>
            </a:r>
            <a:r>
              <a:rPr sz="2400" spc="-1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49442"/>
                </a:solidFill>
                <a:latin typeface="Times New Roman"/>
                <a:cs typeface="Times New Roman"/>
              </a:rPr>
              <a:t>детьми</a:t>
            </a:r>
            <a:r>
              <a:rPr sz="2400" spc="-3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в</a:t>
            </a:r>
            <a:r>
              <a:rPr sz="2400" spc="5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игру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«Медведь</a:t>
            </a:r>
            <a:r>
              <a:rPr sz="2400" spc="-30" dirty="0">
                <a:solidFill>
                  <a:srgbClr val="04944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49442"/>
                </a:solidFill>
                <a:latin typeface="Times New Roman"/>
                <a:cs typeface="Times New Roman"/>
              </a:rPr>
              <a:t>и</a:t>
            </a:r>
            <a:r>
              <a:rPr sz="2400" dirty="0">
                <a:solidFill>
                  <a:srgbClr val="049442"/>
                </a:solidFill>
                <a:latin typeface="Times New Roman"/>
                <a:cs typeface="Times New Roman"/>
              </a:rPr>
              <a:t> пчёлы»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10253" y="1090555"/>
            <a:ext cx="3681729" cy="1320874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800" b="1" spc="-5" dirty="0">
                <a:solidFill>
                  <a:srgbClr val="E12300"/>
                </a:solidFill>
                <a:latin typeface="Times New Roman"/>
                <a:cs typeface="Times New Roman"/>
              </a:rPr>
              <a:t>Подвижная</a:t>
            </a:r>
            <a:r>
              <a:rPr sz="3800" b="1" spc="-70" dirty="0">
                <a:solidFill>
                  <a:srgbClr val="E12300"/>
                </a:solidFill>
                <a:latin typeface="Times New Roman"/>
                <a:cs typeface="Times New Roman"/>
              </a:rPr>
              <a:t> </a:t>
            </a:r>
            <a:r>
              <a:rPr sz="3800" b="1" spc="-5" dirty="0">
                <a:solidFill>
                  <a:srgbClr val="E12300"/>
                </a:solidFill>
                <a:latin typeface="Times New Roman"/>
                <a:cs typeface="Times New Roman"/>
              </a:rPr>
              <a:t>игра</a:t>
            </a:r>
            <a:endParaRPr sz="3800" dirty="0">
              <a:latin typeface="Times New Roman"/>
              <a:cs typeface="Times New Roman"/>
            </a:endParaRPr>
          </a:p>
          <a:p>
            <a:pPr marR="218440" algn="ctr">
              <a:lnSpc>
                <a:spcPct val="100000"/>
              </a:lnSpc>
              <a:spcBef>
                <a:spcPts val="705"/>
              </a:spcBef>
            </a:pPr>
            <a:r>
              <a:rPr sz="3200" spc="-5" dirty="0">
                <a:solidFill>
                  <a:srgbClr val="005C52"/>
                </a:solidFill>
              </a:rPr>
              <a:t>«Медведь</a:t>
            </a:r>
            <a:r>
              <a:rPr sz="3200" spc="-10" dirty="0">
                <a:solidFill>
                  <a:srgbClr val="005C52"/>
                </a:solidFill>
              </a:rPr>
              <a:t> </a:t>
            </a:r>
            <a:r>
              <a:rPr sz="3200" dirty="0">
                <a:solidFill>
                  <a:srgbClr val="005C52"/>
                </a:solidFill>
              </a:rPr>
              <a:t>и</a:t>
            </a:r>
            <a:r>
              <a:rPr sz="3200" spc="-5" dirty="0">
                <a:solidFill>
                  <a:srgbClr val="005C52"/>
                </a:solidFill>
              </a:rPr>
              <a:t> </a:t>
            </a:r>
            <a:r>
              <a:rPr sz="3200" dirty="0">
                <a:solidFill>
                  <a:srgbClr val="005C52"/>
                </a:solidFill>
              </a:rPr>
              <a:t>пчёлы»</a:t>
            </a:r>
            <a:endParaRPr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728</Words>
  <Application>Microsoft Office PowerPoint</Application>
  <PresentationFormat>Произвольный</PresentationFormat>
  <Paragraphs>103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Arial Unicode MS</vt:lpstr>
      <vt:lpstr>Office Theme</vt:lpstr>
      <vt:lpstr>Дистанционное обучение 1 неделя (с 1 по 5 ноября 2021г.)</vt:lpstr>
      <vt:lpstr>Слайд 2</vt:lpstr>
      <vt:lpstr>Рисование</vt:lpstr>
      <vt:lpstr>Слайд 4</vt:lpstr>
      <vt:lpstr>Физкультурная минутка</vt:lpstr>
      <vt:lpstr>Развитие речи</vt:lpstr>
      <vt:lpstr> Правильный текст:  «В осеннем лесу. Я ходил в осенний лес. Там я видел серого зайца, рыжую белку, колючего ежа. Заяц ел морковку. Белка шелушила еловую шишку. Ёж бежал по лесной тропинку. Хорошо в осеннем лесу!» </vt:lpstr>
      <vt:lpstr>Слайд 8</vt:lpstr>
      <vt:lpstr>Подвижная игра «Медведь и пчёлы»</vt:lpstr>
      <vt:lpstr>Над цветком она жужжит,</vt:lpstr>
      <vt:lpstr>Слайд 11</vt:lpstr>
      <vt:lpstr>Аппликация</vt:lpstr>
      <vt:lpstr>Слайд 13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обучение 1 неделя (с 1 по 5 ноября 2021г.)</dc:title>
  <dc:creator>Менди Бодаган</dc:creator>
  <cp:lastModifiedBy>Менди Бодаган</cp:lastModifiedBy>
  <cp:revision>6</cp:revision>
  <dcterms:created xsi:type="dcterms:W3CDTF">2021-09-13T23:53:26Z</dcterms:created>
  <dcterms:modified xsi:type="dcterms:W3CDTF">2021-10-31T22:50:08Z</dcterms:modified>
</cp:coreProperties>
</file>