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0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019D1-9C37-44E7-937F-F916BA6DA509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BC675-C0B5-45CB-A221-C65C27D457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87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нарисовано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BC675-C0B5-45CB-A221-C65C27D457C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29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Желаю удачи!</a:t>
            </a:r>
            <a:r>
              <a:rPr lang="ru-RU" baseline="0" dirty="0" smtClean="0"/>
              <a:t> Спасибо за работу!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BC675-C0B5-45CB-A221-C65C27D457C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53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дистан.дом.зад\1613676323_44-p-fon-dlya-prezentatsii-dlya-detei-v-dou-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3" y="-44277"/>
            <a:ext cx="9144000" cy="688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16632"/>
            <a:ext cx="900100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200" b="1" i="1" dirty="0" smtClean="0">
              <a:solidFill>
                <a:srgbClr val="002060"/>
              </a:solidFill>
              <a:latin typeface="Times New Roman"/>
              <a:ea typeface="+mj-ea"/>
              <a:cs typeface="+mj-cs"/>
            </a:endParaRPr>
          </a:p>
          <a:p>
            <a:pPr algn="ctr"/>
            <a:r>
              <a:rPr lang="ru-RU" sz="2200" b="1" i="1" dirty="0" smtClean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МБДОУ </a:t>
            </a:r>
            <a:r>
              <a:rPr lang="ru-RU" sz="2200" b="1" i="1" dirty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д/с №5 «Родничок» комбинированного вида </a:t>
            </a:r>
            <a:br>
              <a:rPr lang="ru-RU" sz="2200" b="1" i="1" dirty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</a:br>
            <a:r>
              <a:rPr lang="ru-RU" sz="2200" b="1" i="1" dirty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с. Сарыг-Сеп Каа-Хемского района Республики Тыва</a:t>
            </a:r>
            <a:r>
              <a:rPr lang="ru-RU" sz="2200" b="1" i="1" dirty="0">
                <a:solidFill>
                  <a:srgbClr val="002060"/>
                </a:solidFill>
                <a:latin typeface="Times New Roman"/>
                <a:ea typeface="Times New Roman"/>
                <a:cs typeface="+mj-cs"/>
              </a:rPr>
              <a:t/>
            </a:r>
            <a:br>
              <a:rPr lang="ru-RU" sz="2200" b="1" i="1" dirty="0">
                <a:solidFill>
                  <a:srgbClr val="002060"/>
                </a:solidFill>
                <a:latin typeface="Times New Roman"/>
                <a:ea typeface="Times New Roman"/>
                <a:cs typeface="+mj-cs"/>
              </a:rPr>
            </a:br>
            <a:r>
              <a:rPr lang="ru-RU" sz="2200" b="1" i="1" dirty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/>
            </a:r>
            <a:br>
              <a:rPr lang="ru-RU" sz="2200" b="1" i="1" dirty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412777"/>
            <a:ext cx="82089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srgbClr val="002060"/>
                </a:solidFill>
                <a:latin typeface="Times New Roman"/>
              </a:rPr>
              <a:t>Дистанционное обучение</a:t>
            </a:r>
            <a:endParaRPr lang="ru-RU" sz="32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lvl="0" algn="ctr"/>
            <a:r>
              <a:rPr lang="ru-RU" sz="3200" b="1" dirty="0">
                <a:solidFill>
                  <a:srgbClr val="002060"/>
                </a:solidFill>
                <a:latin typeface="Times New Roman"/>
              </a:rPr>
              <a:t>1 неделя (с 1 по 5 ноября 2021 г.)</a:t>
            </a:r>
            <a:endParaRPr lang="ru-RU" sz="32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lvl="0" algn="ctr"/>
            <a:endParaRPr lang="ru-RU" sz="3200" dirty="0">
              <a:solidFill>
                <a:srgbClr val="002060"/>
              </a:solidFill>
              <a:latin typeface="Times New Roman"/>
            </a:endParaRPr>
          </a:p>
          <a:p>
            <a:pPr lvl="0" algn="ctr"/>
            <a:r>
              <a:rPr lang="ru-RU" sz="3200" b="1" dirty="0">
                <a:solidFill>
                  <a:srgbClr val="002060"/>
                </a:solidFill>
                <a:latin typeface="Times New Roman"/>
              </a:rPr>
              <a:t>п</a:t>
            </a:r>
            <a:r>
              <a:rPr lang="ru-RU" sz="3200" b="1" dirty="0" smtClean="0">
                <a:solidFill>
                  <a:srgbClr val="002060"/>
                </a:solidFill>
                <a:latin typeface="Times New Roman"/>
              </a:rPr>
              <a:t>одготовительная к школе  </a:t>
            </a:r>
            <a:r>
              <a:rPr lang="ru-RU" sz="3200" b="1" dirty="0">
                <a:solidFill>
                  <a:srgbClr val="002060"/>
                </a:solidFill>
                <a:latin typeface="Times New Roman"/>
              </a:rPr>
              <a:t>группа</a:t>
            </a:r>
          </a:p>
          <a:p>
            <a:pPr lvl="0" algn="ctr"/>
            <a:r>
              <a:rPr lang="ru-RU" sz="3200" b="1" dirty="0">
                <a:solidFill>
                  <a:srgbClr val="002060"/>
                </a:solidFill>
                <a:latin typeface="Times New Roman"/>
              </a:rPr>
              <a:t>«</a:t>
            </a:r>
            <a:r>
              <a:rPr lang="ru-RU" sz="3200" b="1" dirty="0" smtClean="0">
                <a:solidFill>
                  <a:srgbClr val="002060"/>
                </a:solidFill>
                <a:latin typeface="Times New Roman"/>
              </a:rPr>
              <a:t>Одежда»</a:t>
            </a:r>
          </a:p>
          <a:p>
            <a:pPr lvl="0" algn="ctr"/>
            <a:r>
              <a:rPr lang="ru-RU" sz="3200" b="1" dirty="0" smtClean="0">
                <a:solidFill>
                  <a:srgbClr val="002060"/>
                </a:solidFill>
                <a:latin typeface="Times New Roman"/>
              </a:rPr>
              <a:t>« Обувь» </a:t>
            </a:r>
            <a:endParaRPr lang="ru-RU" sz="3200" b="1" dirty="0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5373216"/>
            <a:ext cx="6336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002060"/>
                </a:solidFill>
              </a:rPr>
              <a:t>Подготовила учитель-логопед </a:t>
            </a:r>
          </a:p>
          <a:p>
            <a:pPr lvl="0" algn="ctr"/>
            <a:r>
              <a:rPr lang="ru-RU" sz="2400" b="1" dirty="0">
                <a:solidFill>
                  <a:srgbClr val="002060"/>
                </a:solidFill>
              </a:rPr>
              <a:t>Агеева Елена Александровна</a:t>
            </a:r>
          </a:p>
        </p:txBody>
      </p:sp>
    </p:spTree>
    <p:extLst>
      <p:ext uri="{BB962C8B-B14F-4D97-AF65-F5344CB8AC3E}">
        <p14:creationId xmlns:p14="http://schemas.microsoft.com/office/powerpoint/2010/main" val="307047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:\Users\Админ\Desktop\дистан.дом.зад\1613676323_44-p-fon-dlya-prezentatsii-dlya-detei-v-dou-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688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188640"/>
            <a:ext cx="5904656" cy="399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4365104"/>
            <a:ext cx="55446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" algn="ctr"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Определи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, кто из детей что наденет</a:t>
            </a:r>
            <a:endParaRPr lang="ru-RU" sz="1000" b="1" dirty="0">
              <a:latin typeface="Arial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(употребление винительного </a:t>
            </a:r>
            <a:r>
              <a:rPr lang="ru-RU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падежа существительных)</a:t>
            </a:r>
            <a:endParaRPr lang="ru-RU" sz="1000" dirty="0">
              <a:latin typeface="Arial"/>
              <a:ea typeface="Times New Roman"/>
            </a:endParaRPr>
          </a:p>
          <a:p>
            <a:pPr marL="8890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Витя наденет футболку шорты...; </a:t>
            </a:r>
            <a:endParaRPr lang="ru-RU" i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8890">
              <a:spcAft>
                <a:spcPts val="0"/>
              </a:spcAft>
            </a:pPr>
            <a:r>
              <a:rPr lang="ru-RU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Маша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наденет кофту куртку..):</a:t>
            </a:r>
            <a:endParaRPr lang="ru-RU" sz="1000" dirty="0">
              <a:effectLst/>
              <a:latin typeface="Arial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1316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Админ\Desktop\дистан.дом.зад\1613676323_44-p-fon-dlya-prezentatsii-dlya-detei-v-dou-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688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9E9E9"/>
              </a:clrFrom>
              <a:clrTo>
                <a:srgbClr val="E9E9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16851"/>
            <a:ext cx="7416824" cy="266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95536" y="3351518"/>
            <a:ext cx="6984777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32250" algn="l"/>
                <a:tab pos="5153025" algn="l"/>
              </a:tabLst>
            </a:pPr>
            <a:endParaRPr lang="ru-RU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32250" algn="l"/>
                <a:tab pos="5153025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Расскажи, из каких материалов шьют одежду, обувь и головные уборы 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(образование относительных прилагательных):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32250" algn="l"/>
                <a:tab pos="5153025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Одежда из ситца — 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ситцевая	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льна — ...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32250" algn="l"/>
                <a:tab pos="5153025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трикотажа — ...	из шёлка — ...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32250" algn="l"/>
                <a:tab pos="5153025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байки — ...	из драпа — ...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32250" algn="l"/>
                <a:tab pos="5153025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кожи — ...	из пуха — ...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32250" algn="l"/>
                <a:tab pos="5153025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меха — ...	из шерсти — ...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32250" algn="l"/>
                <a:tab pos="5153025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Шляпа   из фетра—...	из соломы — ...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32250" algn="l"/>
                <a:tab pos="5153025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Сапоги   из резины — ...	Валенки	из войлока — ...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116632"/>
            <a:ext cx="633670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032250" algn="l"/>
                <a:tab pos="5153025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Назови предметы на картинках( подумай, из каких материалов они сделаны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032250" algn="l"/>
                <a:tab pos="5153025" algn="l"/>
              </a:tabLst>
            </a:pPr>
            <a:endParaRPr lang="ru-RU" sz="1000" b="1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68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Админ\Desktop\дистан.дом.зад\1613676323_44-p-fon-dlya-prezentatsii-dlya-detei-v-dou-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688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88641"/>
            <a:ext cx="85689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3030" marR="975360" algn="ctr">
              <a:spcAft>
                <a:spcPts val="0"/>
              </a:spcAft>
              <a:tabLst>
                <a:tab pos="487680" algn="l"/>
              </a:tabLs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Измени предложения так, чтобы можно было спросить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: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что делает?</a:t>
            </a:r>
            <a:b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(дифференциация глаголов совершенного и несовершенного вида:</a:t>
            </a:r>
            <a:endParaRPr lang="ru-RU" sz="1000" dirty="0">
              <a:latin typeface="Arial"/>
              <a:ea typeface="Times New Roman"/>
            </a:endParaRPr>
          </a:p>
          <a:p>
            <a:pPr marL="125095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Саша пришил пуговицу. — Саша пришивает пуговицу):</a:t>
            </a:r>
            <a:endParaRPr lang="ru-RU" sz="1000" dirty="0">
              <a:latin typeface="Arial"/>
              <a:ea typeface="Times New Roman"/>
            </a:endParaRPr>
          </a:p>
          <a:p>
            <a:pPr marL="125095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1000" dirty="0">
              <a:latin typeface="Arial"/>
              <a:ea typeface="Times New Roman"/>
            </a:endParaRPr>
          </a:p>
          <a:p>
            <a:pPr marL="133985">
              <a:spcAft>
                <a:spcPts val="0"/>
              </a:spcAft>
              <a:tabLst>
                <a:tab pos="5422265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Бабушка заштопала шерстяные носки. —	Марина надела пальто. —</a:t>
            </a:r>
            <a:endParaRPr lang="ru-RU" sz="1000" dirty="0">
              <a:latin typeface="Arial"/>
              <a:ea typeface="Times New Roman"/>
            </a:endParaRPr>
          </a:p>
          <a:p>
            <a:pPr marL="115570">
              <a:spcAft>
                <a:spcPts val="0"/>
              </a:spcAft>
              <a:tabLst>
                <a:tab pos="5422265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Дима помог раздеться братишке. —	Даша постирала бельё. —</a:t>
            </a:r>
            <a:endParaRPr lang="ru-RU" sz="1000" dirty="0">
              <a:latin typeface="Arial"/>
              <a:ea typeface="Times New Roman"/>
            </a:endParaRPr>
          </a:p>
          <a:p>
            <a:pPr marL="133985">
              <a:spcAft>
                <a:spcPts val="0"/>
              </a:spcAft>
              <a:tabLst>
                <a:tab pos="5422265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Катюша связала кофту для куклы. —	Папа подшил новые брюки. —</a:t>
            </a:r>
            <a:endParaRPr lang="ru-RU" sz="1000" dirty="0">
              <a:latin typeface="Arial"/>
              <a:ea typeface="Times New Roman"/>
            </a:endParaRPr>
          </a:p>
          <a:p>
            <a:pPr marL="133985">
              <a:spcAft>
                <a:spcPts val="0"/>
              </a:spcAft>
              <a:tabLst>
                <a:tab pos="5422265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Маша примерила праздничное платье. —	Лёня вдел шнурки в ботинки. —</a:t>
            </a:r>
            <a:endParaRPr lang="ru-RU" sz="1000" dirty="0">
              <a:latin typeface="Arial"/>
              <a:ea typeface="Times New Roman"/>
            </a:endParaRPr>
          </a:p>
          <a:p>
            <a:pPr marL="113030">
              <a:spcAft>
                <a:spcPts val="0"/>
              </a:spcAft>
              <a:tabLst>
                <a:tab pos="48768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Скажи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наоборот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(подбор антонимов):</a:t>
            </a:r>
            <a:endParaRPr lang="ru-RU" sz="1000" dirty="0">
              <a:latin typeface="Arial"/>
              <a:ea typeface="Times New Roman"/>
            </a:endParaRPr>
          </a:p>
          <a:p>
            <a:pPr marL="113030">
              <a:spcAft>
                <a:spcPts val="0"/>
              </a:spcAft>
              <a:tabLst>
                <a:tab pos="48768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1000" dirty="0">
              <a:latin typeface="Arial"/>
              <a:ea typeface="Times New Roman"/>
            </a:endParaRPr>
          </a:p>
          <a:p>
            <a:pPr marL="133985">
              <a:spcAft>
                <a:spcPts val="0"/>
              </a:spcAft>
              <a:tabLst>
                <a:tab pos="372745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Надевать —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снимать	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зашнуровать —</a:t>
            </a:r>
            <a:endParaRPr lang="ru-RU" sz="1000" dirty="0">
              <a:latin typeface="Arial"/>
              <a:ea typeface="Times New Roman"/>
            </a:endParaRPr>
          </a:p>
          <a:p>
            <a:pPr marL="130810">
              <a:spcAft>
                <a:spcPts val="0"/>
              </a:spcAft>
              <a:tabLst>
                <a:tab pos="372745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раздевать —	смять —</a:t>
            </a:r>
            <a:endParaRPr lang="ru-RU" sz="1000" dirty="0">
              <a:latin typeface="Arial"/>
              <a:ea typeface="Times New Roman"/>
            </a:endParaRPr>
          </a:p>
          <a:p>
            <a:pPr marL="121920">
              <a:spcAft>
                <a:spcPts val="0"/>
              </a:spcAft>
              <a:tabLst>
                <a:tab pos="372745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застёгивать —	повесить —</a:t>
            </a:r>
            <a:endParaRPr lang="ru-RU" sz="1000" dirty="0">
              <a:latin typeface="Arial"/>
              <a:ea typeface="Times New Roman"/>
            </a:endParaRPr>
          </a:p>
          <a:p>
            <a:pPr marL="125095">
              <a:spcAft>
                <a:spcPts val="0"/>
              </a:spcAft>
              <a:tabLst>
                <a:tab pos="372745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обувать —	высушить —</a:t>
            </a:r>
            <a:endParaRPr lang="ru-RU" sz="1000" dirty="0">
              <a:latin typeface="Arial"/>
              <a:ea typeface="Times New Roman"/>
            </a:endParaRPr>
          </a:p>
          <a:p>
            <a:pPr marL="121920">
              <a:spcAft>
                <a:spcPts val="0"/>
              </a:spcAft>
              <a:tabLst>
                <a:tab pos="372745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завязывать —	купить —</a:t>
            </a:r>
            <a:endParaRPr lang="ru-RU" sz="1000" dirty="0">
              <a:latin typeface="Arial"/>
              <a:ea typeface="Times New Roman"/>
            </a:endParaRPr>
          </a:p>
          <a:p>
            <a:pPr marL="121920">
              <a:spcAft>
                <a:spcPts val="0"/>
              </a:spcAft>
              <a:tabLst>
                <a:tab pos="372745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1000" dirty="0">
              <a:effectLst/>
              <a:latin typeface="Arial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404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Админ\Desktop\дистан.дом.зад\1613676323_44-p-fon-dlya-prezentatsii-dlya-detei-v-dou-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688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-11114"/>
            <a:ext cx="8208912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000" b="1" dirty="0" smtClean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err="1" smtClean="0">
                <a:latin typeface="Times New Roman"/>
                <a:ea typeface="Times New Roman"/>
                <a:cs typeface="Times New Roman"/>
              </a:rPr>
              <a:t>Физминутка</a:t>
            </a:r>
            <a:endParaRPr lang="ru-RU" sz="1400" dirty="0">
              <a:ea typeface="Times New Roman"/>
              <a:cs typeface="Times New Roman"/>
            </a:endParaRPr>
          </a:p>
          <a:p>
            <a:pPr fontAlgn="base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Вот заходит </a:t>
            </a:r>
            <a:r>
              <a:rPr lang="ru-RU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Мойдодыр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, 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(ходьба на месте)</a:t>
            </a:r>
            <a:endParaRPr lang="ru-RU" sz="1600" dirty="0">
              <a:latin typeface="Times New Roman"/>
              <a:ea typeface="Times New Roman"/>
            </a:endParaRPr>
          </a:p>
          <a:p>
            <a:pPr fontAlgn="base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У меня с ним только мир. 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(сжимают одну ладонь другой)</a:t>
            </a:r>
            <a:endParaRPr lang="ru-RU" sz="1600" dirty="0">
              <a:latin typeface="Times New Roman"/>
              <a:ea typeface="Times New Roman"/>
            </a:endParaRPr>
          </a:p>
          <a:p>
            <a:pPr fontAlgn="base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Рубашка чистая висит 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(руки поднять вперёд и опустить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вниз)</a:t>
            </a:r>
            <a:endParaRPr lang="ru-RU" sz="1600" dirty="0">
              <a:latin typeface="Times New Roman"/>
              <a:ea typeface="Times New Roman"/>
            </a:endParaRPr>
          </a:p>
          <a:p>
            <a:pPr fontAlgn="base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И майка впереди зашита. 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(сгибают правую руку в локте и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имитируют шитьё иголкой)</a:t>
            </a:r>
            <a:endParaRPr lang="ru-RU" sz="1600" dirty="0">
              <a:latin typeface="Times New Roman"/>
              <a:ea typeface="Times New Roman"/>
            </a:endParaRPr>
          </a:p>
          <a:p>
            <a:pPr fontAlgn="base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Он пальцем больше не грозит, 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(грозят пальцем, повороты головой в стороны)</a:t>
            </a:r>
            <a:endParaRPr lang="ru-RU" sz="1600" dirty="0">
              <a:latin typeface="Times New Roman"/>
              <a:ea typeface="Times New Roman"/>
            </a:endParaRPr>
          </a:p>
          <a:p>
            <a:pPr fontAlgn="base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Что пальто на месте не висит. 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(руки поднимают вверх и опускают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вниз)</a:t>
            </a:r>
            <a:endParaRPr lang="ru-RU" sz="1600" dirty="0">
              <a:latin typeface="Times New Roman"/>
              <a:ea typeface="Times New Roman"/>
            </a:endParaRPr>
          </a:p>
          <a:p>
            <a:pPr fontAlgn="base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Шорты, брюки и халат 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(загибают по очереди пальцы)</a:t>
            </a:r>
            <a:endParaRPr lang="ru-RU" sz="1600" dirty="0">
              <a:latin typeface="Times New Roman"/>
              <a:ea typeface="Times New Roman"/>
            </a:endParaRPr>
          </a:p>
          <a:p>
            <a:pPr fontAlgn="base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В шкафу на вешалке висят. 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(поднимают руки и опускают вниз)</a:t>
            </a:r>
            <a:endParaRPr lang="ru-RU" sz="1600" dirty="0">
              <a:latin typeface="Times New Roman"/>
              <a:ea typeface="Times New Roman"/>
            </a:endParaRPr>
          </a:p>
          <a:p>
            <a:pPr fontAlgn="base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Сарафан, костюм, жилет – 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(поочерёдно загибают пальцы)</a:t>
            </a:r>
            <a:endParaRPr lang="ru-RU" sz="1600" dirty="0">
              <a:latin typeface="Times New Roman"/>
              <a:ea typeface="Times New Roman"/>
            </a:endParaRPr>
          </a:p>
          <a:p>
            <a:pPr fontAlgn="base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Чище в гардеробе нет. 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(голову поднимают вверх, повороты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головы в стороны)</a:t>
            </a:r>
            <a:endParaRPr lang="ru-RU" sz="1600" dirty="0">
              <a:latin typeface="Times New Roman"/>
              <a:ea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9985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Админ\Desktop\дистан.дом.зад\1613676323_44-p-fon-dlya-prezentatsii-dlya-detei-v-dou-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688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1760" y="116632"/>
            <a:ext cx="5832648" cy="2605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150"/>
              </a:lnSpc>
              <a:spcBef>
                <a:spcPts val="25"/>
              </a:spcBef>
              <a:spcAft>
                <a:spcPts val="0"/>
              </a:spcAft>
              <a:tabLst>
                <a:tab pos="359410" algn="l"/>
                <a:tab pos="667385" algn="l"/>
              </a:tabLst>
            </a:pPr>
            <a:endParaRPr lang="ru-RU" sz="2000" b="1" spc="-45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 algn="ctr">
              <a:lnSpc>
                <a:spcPts val="1150"/>
              </a:lnSpc>
              <a:spcBef>
                <a:spcPts val="25"/>
              </a:spcBef>
              <a:spcAft>
                <a:spcPts val="0"/>
              </a:spcAft>
              <a:tabLst>
                <a:tab pos="359410" algn="l"/>
                <a:tab pos="667385" algn="l"/>
              </a:tabLst>
            </a:pPr>
            <a:r>
              <a:rPr lang="ru-RU" sz="2000" b="1" spc="-45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Дидактическая </a:t>
            </a:r>
            <a:r>
              <a:rPr lang="ru-RU" sz="2000" b="1" spc="-45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игра «Закончи предложение»</a:t>
            </a:r>
            <a:endParaRPr lang="ru-RU" sz="20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667385">
              <a:lnSpc>
                <a:spcPts val="1150"/>
              </a:lnSpc>
              <a:spcBef>
                <a:spcPts val="25"/>
              </a:spcBef>
              <a:spcAft>
                <a:spcPts val="0"/>
              </a:spcAft>
              <a:tabLst>
                <a:tab pos="35941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ea typeface="Times New Roman"/>
              <a:cs typeface="Times New Roman"/>
            </a:endParaRPr>
          </a:p>
          <a:p>
            <a:pPr marL="8890" marR="12065" indent="204470" algn="just">
              <a:lnSpc>
                <a:spcPts val="1150"/>
              </a:lnSpc>
              <a:spcAft>
                <a:spcPts val="1000"/>
              </a:spcAft>
            </a:pPr>
            <a:r>
              <a:rPr lang="ru-RU" spc="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Это желтая рубашка, а в шкафу лежат пять ... (желтых руба­</a:t>
            </a:r>
            <a:r>
              <a:rPr lang="ru-RU" spc="-5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шек).</a:t>
            </a:r>
            <a:endParaRPr lang="ru-RU" sz="1400" dirty="0">
              <a:ea typeface="Times New Roman"/>
              <a:cs typeface="Times New Roman"/>
            </a:endParaRPr>
          </a:p>
          <a:p>
            <a:pPr marL="8890" marR="12065" indent="207010" algn="just">
              <a:lnSpc>
                <a:spcPts val="1150"/>
              </a:lnSpc>
              <a:spcAft>
                <a:spcPts val="1000"/>
              </a:spcAft>
            </a:pPr>
            <a:r>
              <a:rPr lang="ru-RU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Это нарядное платье, а на вешалке висят пять ... (нарядных пла­</a:t>
            </a:r>
            <a:r>
              <a:rPr lang="ru-RU" spc="-5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тьев).</a:t>
            </a:r>
            <a:endParaRPr lang="ru-RU" sz="1400" dirty="0">
              <a:ea typeface="Times New Roman"/>
              <a:cs typeface="Times New Roman"/>
            </a:endParaRPr>
          </a:p>
          <a:p>
            <a:pPr marL="8890" indent="207010" algn="just">
              <a:lnSpc>
                <a:spcPts val="1150"/>
              </a:lnSpc>
              <a:spcAft>
                <a:spcPts val="1000"/>
              </a:spcAft>
            </a:pPr>
            <a:r>
              <a:rPr lang="ru-RU" spc="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Это кожаный плащ, а в магазине продаются пять ... (кожаных </a:t>
            </a:r>
            <a:r>
              <a:rPr lang="ru-RU" spc="-5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плащей).</a:t>
            </a:r>
            <a:endParaRPr lang="ru-RU" sz="1400" dirty="0">
              <a:ea typeface="Times New Roman"/>
              <a:cs typeface="Times New Roman"/>
            </a:endParaRPr>
          </a:p>
          <a:p>
            <a:pPr marL="8890" marR="3175" indent="207010" algn="just">
              <a:lnSpc>
                <a:spcPts val="1150"/>
              </a:lnSpc>
              <a:spcAft>
                <a:spcPts val="1000"/>
              </a:spcAft>
            </a:pPr>
            <a:r>
              <a:rPr lang="ru-RU" spc="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Это шерстяные носки, а мама купила пять пар ... (шерстяных </a:t>
            </a:r>
            <a:r>
              <a:rPr lang="ru-RU" spc="-3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носков).</a:t>
            </a:r>
            <a:endParaRPr lang="ru-RU" sz="1400" dirty="0">
              <a:ea typeface="Times New Roman"/>
              <a:cs typeface="Times New Roman"/>
            </a:endParaRPr>
          </a:p>
          <a:p>
            <a:pPr marL="8890" marR="8890" indent="207010" algn="just">
              <a:lnSpc>
                <a:spcPts val="1150"/>
              </a:lnSpc>
              <a:spcAft>
                <a:spcPts val="1000"/>
              </a:spcAft>
            </a:pPr>
            <a:r>
              <a:rPr lang="ru-RU" spc="-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Это красное пальто, а портниха сшила пять ... (красных паль­</a:t>
            </a:r>
            <a:r>
              <a:rPr lang="ru-RU" spc="-5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то) и т.д.</a:t>
            </a:r>
            <a:endParaRPr lang="ru-RU" sz="1400" dirty="0">
              <a:ea typeface="Times New Roman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856617"/>
            <a:ext cx="5976664" cy="3418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1970"/>
              </a:spcBef>
              <a:spcAft>
                <a:spcPts val="1000"/>
              </a:spcAft>
            </a:pPr>
            <a:r>
              <a:rPr lang="ru-RU" b="1" dirty="0">
                <a:latin typeface="Times New Roman" pitchFamily="18" charset="0"/>
                <a:ea typeface="Times New Roman"/>
                <a:cs typeface="Times New Roman" pitchFamily="18" charset="0"/>
              </a:rPr>
              <a:t>Игра «Кто подберет больше </a:t>
            </a:r>
            <a:r>
              <a:rPr lang="ru-RU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слов? "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назвать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как можно </a:t>
            </a:r>
            <a:r>
              <a:rPr lang="ru-RU" spc="-10" dirty="0">
                <a:latin typeface="Times New Roman"/>
                <a:ea typeface="Times New Roman"/>
                <a:cs typeface="Times New Roman"/>
              </a:rPr>
              <a:t>больше слов, отвечая на вопросы. При этом можно использовать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предметы или картинки.</a:t>
            </a:r>
            <a:endParaRPr lang="ru-RU" sz="1400" dirty="0">
              <a:ea typeface="Times New Roman"/>
              <a:cs typeface="Times New Roman"/>
            </a:endParaRPr>
          </a:p>
          <a:p>
            <a:pPr marL="3175" marR="3175" indent="234950" algn="just">
              <a:lnSpc>
                <a:spcPts val="1440"/>
              </a:lnSpc>
              <a:spcBef>
                <a:spcPts val="25"/>
              </a:spcBef>
              <a:spcAft>
                <a:spcPts val="100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pc="-40" dirty="0" smtClean="0">
                <a:latin typeface="Times New Roman"/>
                <a:ea typeface="Times New Roman"/>
                <a:cs typeface="Times New Roman"/>
              </a:rPr>
              <a:t>Что </a:t>
            </a:r>
            <a:r>
              <a:rPr lang="ru-RU" spc="-40" dirty="0">
                <a:latin typeface="Times New Roman"/>
                <a:ea typeface="Times New Roman"/>
                <a:cs typeface="Times New Roman"/>
              </a:rPr>
              <a:t>можно сшить? </a:t>
            </a:r>
            <a:r>
              <a:rPr lang="ru-RU" i="1" spc="-40" dirty="0">
                <a:latin typeface="Times New Roman"/>
                <a:ea typeface="Times New Roman"/>
                <a:cs typeface="Times New Roman"/>
              </a:rPr>
              <a:t>(платье, пальто, сарафан, рубашку, шубу, </a:t>
            </a:r>
            <a:r>
              <a:rPr lang="ru-RU" i="1" dirty="0">
                <a:latin typeface="Times New Roman"/>
                <a:ea typeface="Times New Roman"/>
                <a:cs typeface="Times New Roman"/>
              </a:rPr>
              <a:t>сапоги, панаму, юбку, блузку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и т. д. )</a:t>
            </a:r>
            <a:endParaRPr lang="ru-RU" sz="1400" dirty="0">
              <a:ea typeface="Times New Roman"/>
              <a:cs typeface="Times New Roman"/>
            </a:endParaRPr>
          </a:p>
          <a:p>
            <a:pPr marL="342900" marR="21590" lvl="0" indent="-342900" algn="just">
              <a:lnSpc>
                <a:spcPts val="1440"/>
              </a:lnSpc>
              <a:spcBef>
                <a:spcPts val="25"/>
              </a:spcBef>
              <a:spcAft>
                <a:spcPts val="0"/>
              </a:spcAft>
              <a:buFont typeface="Arial"/>
              <a:buChar char="*"/>
              <a:tabLst>
                <a:tab pos="429895" algn="l"/>
              </a:tabLst>
            </a:pPr>
            <a:r>
              <a:rPr lang="ru-RU" spc="-15" dirty="0">
                <a:latin typeface="Times New Roman"/>
                <a:ea typeface="Times New Roman"/>
                <a:cs typeface="Times New Roman"/>
              </a:rPr>
              <a:t>Что можно связать? </a:t>
            </a:r>
            <a:r>
              <a:rPr lang="ru-RU" i="1" spc="-15" dirty="0">
                <a:latin typeface="Times New Roman"/>
                <a:ea typeface="Times New Roman"/>
                <a:cs typeface="Times New Roman"/>
              </a:rPr>
              <a:t>(шапочку, варежки, шарф, кофту, жи</a:t>
            </a:r>
            <a:r>
              <a:rPr lang="ru-RU" i="1" dirty="0">
                <a:latin typeface="Times New Roman"/>
                <a:ea typeface="Times New Roman"/>
                <a:cs typeface="Times New Roman"/>
              </a:rPr>
              <a:t>летку, платье, свитер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и т. д.)</a:t>
            </a:r>
            <a:endParaRPr lang="ru-RU" sz="1400" dirty="0">
              <a:ea typeface="Times New Roman"/>
              <a:cs typeface="Times New Roman"/>
            </a:endParaRPr>
          </a:p>
          <a:p>
            <a:pPr marL="342900" lvl="0" indent="-342900" algn="just">
              <a:lnSpc>
                <a:spcPts val="1440"/>
              </a:lnSpc>
              <a:spcAft>
                <a:spcPts val="0"/>
              </a:spcAft>
              <a:buFont typeface="Arial"/>
              <a:buChar char="*"/>
              <a:tabLst>
                <a:tab pos="429895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Что можно завязывать? </a:t>
            </a:r>
            <a:r>
              <a:rPr lang="ru-RU" i="1" dirty="0">
                <a:latin typeface="Times New Roman"/>
                <a:ea typeface="Times New Roman"/>
                <a:cs typeface="Times New Roman"/>
              </a:rPr>
              <a:t>(завязки у шапки, шарф, шнурки у ботинок, платок, косынку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и т. д.)</a:t>
            </a:r>
            <a:endParaRPr lang="ru-RU" sz="1400" dirty="0">
              <a:ea typeface="Times New Roman"/>
              <a:cs typeface="Times New Roman"/>
            </a:endParaRPr>
          </a:p>
          <a:p>
            <a:pPr marL="342900" marR="30480" lvl="0" indent="-342900" algn="just">
              <a:lnSpc>
                <a:spcPts val="1440"/>
              </a:lnSpc>
              <a:spcBef>
                <a:spcPts val="25"/>
              </a:spcBef>
              <a:spcAft>
                <a:spcPts val="0"/>
              </a:spcAft>
              <a:buFont typeface="Arial"/>
              <a:buChar char="*"/>
              <a:tabLst>
                <a:tab pos="429895" algn="l"/>
              </a:tabLst>
            </a:pPr>
            <a:r>
              <a:rPr lang="ru-RU" spc="-20" dirty="0">
                <a:latin typeface="Times New Roman"/>
                <a:ea typeface="Times New Roman"/>
                <a:cs typeface="Times New Roman"/>
              </a:rPr>
              <a:t>Что можно надеть? </a:t>
            </a:r>
            <a:r>
              <a:rPr lang="ru-RU" i="1" spc="-20" dirty="0">
                <a:latin typeface="Times New Roman"/>
                <a:ea typeface="Times New Roman"/>
                <a:cs typeface="Times New Roman"/>
              </a:rPr>
              <a:t>(пальто, платье, кофту, шубу, плащ, </a:t>
            </a:r>
            <a:r>
              <a:rPr lang="ru-RU" i="1" dirty="0">
                <a:latin typeface="Times New Roman"/>
                <a:ea typeface="Times New Roman"/>
                <a:cs typeface="Times New Roman"/>
              </a:rPr>
              <a:t>юбку, колготки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и т. д.)</a:t>
            </a:r>
            <a:endParaRPr lang="ru-RU" sz="1400" dirty="0">
              <a:ea typeface="Times New Roman"/>
              <a:cs typeface="Times New Roman"/>
            </a:endParaRPr>
          </a:p>
          <a:p>
            <a:pPr marL="342900" marR="12065" lvl="0" indent="-342900" algn="just">
              <a:lnSpc>
                <a:spcPts val="1440"/>
              </a:lnSpc>
              <a:spcAft>
                <a:spcPts val="0"/>
              </a:spcAft>
              <a:buFont typeface="Arial"/>
              <a:buChar char="*"/>
              <a:tabLst>
                <a:tab pos="429895" algn="l"/>
              </a:tabLst>
            </a:pPr>
            <a:r>
              <a:rPr lang="ru-RU" spc="-30" dirty="0">
                <a:latin typeface="Times New Roman"/>
                <a:ea typeface="Times New Roman"/>
                <a:cs typeface="Times New Roman"/>
              </a:rPr>
              <a:t>Что можно обуть? </a:t>
            </a:r>
            <a:r>
              <a:rPr lang="ru-RU" i="1" spc="-30" dirty="0">
                <a:latin typeface="Times New Roman"/>
                <a:ea typeface="Times New Roman"/>
                <a:cs typeface="Times New Roman"/>
              </a:rPr>
              <a:t>(тапки, туфли, ботинки, сапоги, валенки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и т. д.)</a:t>
            </a:r>
            <a:endParaRPr lang="ru-RU" sz="14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8055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Админ\Desktop\дистан.дом.зад\1613676323_44-p-fon-dlya-prezentatsii-dlya-detei-v-dou-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688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404664"/>
            <a:ext cx="7776864" cy="6551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Чистоговорки 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(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ч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ётко проговаривать слова)</a:t>
            </a:r>
            <a:endParaRPr lang="ru-RU" sz="1400" dirty="0">
              <a:ea typeface="Times New Roman"/>
              <a:cs typeface="Times New Roman"/>
            </a:endParaRPr>
          </a:p>
          <a:p>
            <a:pPr marL="342900" lvl="0" indent="-342900">
              <a:buFont typeface="Arial"/>
              <a:buChar char="—"/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АПКА – АПКА – АПКА - у меня есть шапка </a:t>
            </a:r>
          </a:p>
          <a:p>
            <a:pPr marL="342900" lvl="0" indent="-342900">
              <a:buFont typeface="Arial"/>
              <a:buChar char="—"/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УБА – УБА – УБА - меховая шуба</a:t>
            </a:r>
          </a:p>
          <a:p>
            <a:pPr marL="342900" lvl="0" indent="-342900">
              <a:buFont typeface="Arial"/>
              <a:buChar char="—"/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АРФ – АРФ – АРФ - мама вяжет шарф </a:t>
            </a:r>
          </a:p>
          <a:p>
            <a:pPr marL="342900" lvl="0" indent="-342900">
              <a:buFont typeface="Arial"/>
              <a:buChar char="—"/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ГИ – ГИ – ГИ - покупаем сапоги </a:t>
            </a:r>
          </a:p>
          <a:p>
            <a:pPr marL="342900" lvl="0" indent="-342900">
              <a:buFont typeface="Arial"/>
              <a:buChar char="—"/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АПКИ – АПКИ – АПКИ - мягонькие тапки </a:t>
            </a:r>
          </a:p>
          <a:p>
            <a:pPr marL="342900" lvl="0" indent="-342900">
              <a:buFont typeface="Arial"/>
              <a:buChar char="—"/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ТО – ТО – ТО - длинное пальто</a:t>
            </a:r>
          </a:p>
          <a:p>
            <a:pPr marL="342900" lvl="0" indent="-342900">
              <a:buFont typeface="Arial"/>
              <a:buChar char="—"/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РЮКИ – РЮКИ – РЮКИ - мы погладим брюки </a:t>
            </a:r>
          </a:p>
          <a:p>
            <a:pPr marL="342900" lvl="0" indent="-342900">
              <a:buFont typeface="Arial"/>
              <a:buChar char="—"/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ОФТУ – ОФТУ – ОФТУ - постирали кофту </a:t>
            </a:r>
          </a:p>
          <a:p>
            <a:pPr marL="342900" lvl="0" indent="-342900">
              <a:buFont typeface="Arial"/>
              <a:buChar char="—"/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ОХ – ОХ – ОХ - юбочка в горох </a:t>
            </a:r>
          </a:p>
          <a:p>
            <a:pPr marL="342900" lvl="0" indent="-342900">
              <a:buFont typeface="Arial"/>
              <a:buChar char="—"/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УЗА – УЗА – УЗА - новенькая блуза </a:t>
            </a:r>
          </a:p>
          <a:p>
            <a:pPr marL="342900" lvl="0" indent="-342900">
              <a:buFont typeface="Arial"/>
              <a:buChar char="—"/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ТЫ – ТЫ – ТЫ - на рубашечке цветы </a:t>
            </a:r>
          </a:p>
          <a:p>
            <a:pPr marL="342900" lvl="0" indent="-342900">
              <a:buFont typeface="Arial"/>
              <a:buChar char="—"/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КИ – КИ – КИ - теплые носки </a:t>
            </a:r>
          </a:p>
          <a:p>
            <a:pPr marL="342900" lvl="0" indent="-342900">
              <a:buFont typeface="Arial"/>
              <a:buChar char="—"/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ЛЕТ – ЛЕТ – ЛЕТ - вязаный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жилет </a:t>
            </a:r>
            <a:endParaRPr lang="ru-RU" sz="1600" dirty="0">
              <a:latin typeface="Times New Roman"/>
              <a:ea typeface="Times New Roman"/>
              <a:cs typeface="Times New Roman"/>
            </a:endParaRPr>
          </a:p>
          <a:p>
            <a:pPr marL="342900" lvl="0" indent="-342900">
              <a:buFont typeface="Arial"/>
              <a:buChar char="—"/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ОТЫ – ОТЫ – ОТЫ - резиновые боты</a:t>
            </a:r>
          </a:p>
          <a:p>
            <a:pPr marL="342900" lvl="0" indent="-342900">
              <a:buFont typeface="Arial"/>
              <a:buChar char="—"/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АМА – АМА – АМА - модная панама </a:t>
            </a:r>
          </a:p>
          <a:p>
            <a:pPr marL="342900" lvl="0" indent="-342900">
              <a:buFont typeface="Arial"/>
              <a:buChar char="—"/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АШКА – АШКА – АШКА - красивая рубашка </a:t>
            </a:r>
          </a:p>
          <a:p>
            <a:pPr marL="342900" lvl="0" indent="-342900">
              <a:buFont typeface="Arial"/>
              <a:buChar char="—"/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ФАН – ФАН – ФАН - синий сарафан</a:t>
            </a:r>
          </a:p>
          <a:p>
            <a:pPr marL="342900" lvl="0" indent="-342900">
              <a:buFont typeface="Arial"/>
              <a:buChar char="—"/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ОЛКА – ОЛКА – ОЛКА - короткая футболка </a:t>
            </a:r>
          </a:p>
          <a:p>
            <a:pPr marL="342900" lvl="0" indent="-342900">
              <a:buFont typeface="Arial"/>
              <a:buChar char="—"/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АЩ – АЩ – АЩ - примеряем плащ </a:t>
            </a:r>
          </a:p>
          <a:p>
            <a:pPr marL="342900" lvl="0" indent="-342900">
              <a:buFont typeface="Arial"/>
              <a:buChar char="—"/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ОК – ОК – ОК – потерялся мой носок </a:t>
            </a:r>
          </a:p>
          <a:p>
            <a:pPr marL="342900" lvl="0" indent="-342900">
              <a:buFont typeface="Arial"/>
              <a:buChar char="—"/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КИ – КИ – КИ – мама вяжет мне носки </a:t>
            </a:r>
          </a:p>
          <a:p>
            <a:pPr marL="342900" lvl="0" indent="-342900">
              <a:buFont typeface="Arial"/>
              <a:buChar char="—"/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ЧАТКИ – ЧАТКИ – ЧАТКИ – мохнатые перчатки  </a:t>
            </a:r>
          </a:p>
          <a:p>
            <a:pPr marL="342900" lvl="0" indent="-342900">
              <a:buFont typeface="Arial"/>
              <a:buChar char="—"/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ГУ – ГУ – ГУ – я одежду берегу</a:t>
            </a: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8994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6" name="Picture 10" descr="C:\Users\Админ\Desktop\дистан.дом.зад\1613676323_44-p-fon-dlya-prezentatsii-dlya-detei-v-dou-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10" y="0"/>
            <a:ext cx="9234010" cy="688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55576" y="5229201"/>
            <a:ext cx="74528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Придумай предложения по картинкам </a:t>
            </a:r>
            <a:endParaRPr lang="ru-RU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(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составление предложений по сюжетным картинкам</a:t>
            </a:r>
            <a:r>
              <a:rPr lang="ru-RU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)</a:t>
            </a:r>
            <a:endParaRPr lang="ru-RU" sz="1000" dirty="0">
              <a:effectLst/>
              <a:latin typeface="Arial"/>
              <a:ea typeface="Times New Roman"/>
            </a:endParaRPr>
          </a:p>
        </p:txBody>
      </p:sp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064896" cy="4450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103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Админ\Desktop\дистан.дом.зад\1613676323_44-p-fon-dlya-prezentatsii-dlya-detei-v-dou-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1869"/>
            <a:ext cx="9179470" cy="688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flipH="1">
            <a:off x="827584" y="4941168"/>
            <a:ext cx="51125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0370" algn="ctr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Найди лишний предмет в каждом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ряду</a:t>
            </a:r>
          </a:p>
          <a:p>
            <a:pPr marL="420370" algn="ctr"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( объяснить выбор, почему? </a:t>
            </a:r>
          </a:p>
          <a:p>
            <a:pPr marL="420370" algn="ctr"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н/р: кепка- головной убор и т.д.)</a:t>
            </a:r>
            <a:endParaRPr lang="ru-RU" sz="1000" b="1" dirty="0">
              <a:latin typeface="Arial"/>
              <a:ea typeface="Times New Roman"/>
            </a:endParaRPr>
          </a:p>
          <a:p>
            <a:pPr marL="420370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1000" b="1" dirty="0">
              <a:effectLst/>
              <a:latin typeface="Arial"/>
              <a:ea typeface="Times New Roman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3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20688"/>
            <a:ext cx="6552728" cy="396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245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Админ\Desktop\дистан.дом.зад\1613676323_44-p-fon-dlya-prezentatsii-dlya-detei-v-dou-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688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Админ\Desktop\дистан.дом.зад\1613676323_44-p-fon-dlya-prezentatsii-dlya-detei-v-dou-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" y="0"/>
            <a:ext cx="9144000" cy="688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/>
          <p:nvPr/>
        </p:nvPicPr>
        <p:blipFill>
          <a:blip r:embed="rId3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1197"/>
            <a:ext cx="4320480" cy="481796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83568" y="404665"/>
            <a:ext cx="33843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0" marR="1499870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Два родные брата Ростом по колено, Везде с нами гуляют И нас защищают.</a:t>
            </a:r>
            <a:endParaRPr lang="ru-RU" sz="1000" dirty="0">
              <a:latin typeface="Arial"/>
              <a:ea typeface="Times New Roman"/>
            </a:endParaRPr>
          </a:p>
          <a:p>
            <a:pPr marL="1441450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(Сапоги)</a:t>
            </a:r>
            <a:endParaRPr lang="ru-RU" sz="1000" dirty="0">
              <a:latin typeface="Arial"/>
              <a:ea typeface="Times New Roman"/>
            </a:endParaRPr>
          </a:p>
          <a:p>
            <a:pPr marR="1499870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На десятерых братьев Двух шуб хватает.</a:t>
            </a:r>
            <a:endParaRPr lang="ru-RU" sz="1000" dirty="0">
              <a:latin typeface="Arial"/>
              <a:ea typeface="Times New Roman"/>
            </a:endParaRPr>
          </a:p>
          <a:p>
            <a:pPr marR="109855" algn="ctr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(Варежки)</a:t>
            </a:r>
            <a:endParaRPr lang="ru-RU" sz="1000" dirty="0">
              <a:effectLst/>
              <a:latin typeface="Arial"/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3429792"/>
            <a:ext cx="33843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Отгадай загадки, найди отгадки:</a:t>
            </a:r>
            <a:endParaRPr lang="ru-RU" sz="1000" dirty="0">
              <a:latin typeface="Arial"/>
              <a:ea typeface="Times New Roman"/>
            </a:endParaRPr>
          </a:p>
          <a:p>
            <a:pPr marL="6350" marR="499745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Снизу голо, сверху лохмато, Теплом богато.</a:t>
            </a:r>
            <a:endParaRPr lang="ru-RU" sz="1000" dirty="0">
              <a:latin typeface="Arial"/>
              <a:ea typeface="Times New Roman"/>
            </a:endParaRPr>
          </a:p>
          <a:p>
            <a:pPr marR="60960" algn="ctr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(Шуба)</a:t>
            </a:r>
            <a:endParaRPr lang="ru-RU" sz="1000" dirty="0">
              <a:latin typeface="Arial"/>
              <a:ea typeface="Times New Roman"/>
            </a:endParaRPr>
          </a:p>
          <a:p>
            <a:pPr marR="1499870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Зимой потянулся, А летом свернулся. </a:t>
            </a:r>
            <a:endParaRPr lang="ru-RU" sz="1000" dirty="0">
              <a:latin typeface="Arial"/>
              <a:ea typeface="Times New Roman"/>
            </a:endParaRPr>
          </a:p>
          <a:p>
            <a:pPr marL="1499870"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(Шарф)</a:t>
            </a:r>
            <a:endParaRPr lang="ru-RU" sz="1000" dirty="0">
              <a:effectLst/>
              <a:latin typeface="Arial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6958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Админ\Desktop\дистан.дом.зад\1613676323_44-p-fon-dlya-prezentatsii-dlya-detei-v-dou-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688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3728" y="116632"/>
            <a:ext cx="7020272" cy="1118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tabLst>
                <a:tab pos="457200" algn="l"/>
              </a:tabLst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Составление описательных рассказов (рассказ записать и отправить воспитателям на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вайбер,можно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зарисовать.)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47864" y="676016"/>
            <a:ext cx="53285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1.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Цвет. (Какого цвета одежда?)</a:t>
            </a:r>
            <a:endParaRPr lang="ru-RU" sz="16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2. Детали. (Из каких деталей одежда?)</a:t>
            </a:r>
            <a:endParaRPr lang="ru-RU" sz="16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4. Погода. (Для какого времени года эта одежда?)</a:t>
            </a:r>
            <a:endParaRPr lang="ru-RU" sz="16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5. Мужчина, женщина, ребенок. (Это одежда мужская, женская или детская?)</a:t>
            </a:r>
            <a:endParaRPr lang="ru-RU" sz="16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6. Рука. (Что можно сделать с одеждой?)</a:t>
            </a:r>
            <a:endParaRPr lang="ru-RU" sz="16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852935"/>
            <a:ext cx="5616624" cy="382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814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\Desktop\дистан.дом.зад\1613676323_44-p-fon-dlya-prezentatsii-dlya-detei-v-dou-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688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1074511"/>
            <a:ext cx="633670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solidFill>
                  <a:srgbClr val="1F497D">
                    <a:lumMod val="75000"/>
                  </a:srgbClr>
                </a:solidFill>
              </a:rPr>
              <a:t>Уважаемые родители!</a:t>
            </a:r>
          </a:p>
          <a:p>
            <a:pPr lvl="0" algn="ctr"/>
            <a:endParaRPr lang="ru-RU" sz="3600" b="1" dirty="0">
              <a:solidFill>
                <a:srgbClr val="1F497D">
                  <a:lumMod val="75000"/>
                </a:srgbClr>
              </a:solidFill>
            </a:endParaRPr>
          </a:p>
          <a:p>
            <a:pPr lvl="0" algn="ctr"/>
            <a:r>
              <a:rPr lang="ru-RU" sz="3200" dirty="0">
                <a:solidFill>
                  <a:srgbClr val="1F497D">
                    <a:lumMod val="75000"/>
                  </a:srgbClr>
                </a:solidFill>
              </a:rPr>
              <a:t> Во время деятельности с ребенком, сделайте пожалуйста фотографии. Отправить фотографии можно в группу </a:t>
            </a:r>
            <a:r>
              <a:rPr lang="ru-RU" sz="3200" dirty="0" err="1">
                <a:solidFill>
                  <a:srgbClr val="1F497D">
                    <a:lumMod val="75000"/>
                  </a:srgbClr>
                </a:solidFill>
              </a:rPr>
              <a:t>вайбер</a:t>
            </a:r>
            <a:r>
              <a:rPr lang="ru-RU" sz="3200" dirty="0">
                <a:solidFill>
                  <a:srgbClr val="1F497D">
                    <a:lumMod val="75000"/>
                  </a:srgbClr>
                </a:solidFill>
              </a:rPr>
              <a:t> или лично воспитателю</a:t>
            </a:r>
            <a:endParaRPr lang="ru-RU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35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C:\Users\Админ\Desktop\дистан.дом.зад\1613676323_44-p-fon-dlya-prezentatsii-dlya-detei-v-dou-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6619"/>
            <a:ext cx="9144000" cy="688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08920"/>
            <a:ext cx="6192688" cy="388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51520" y="-3365150"/>
            <a:ext cx="9217024" cy="6216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31607" tIns="228528" rIns="731607" bIns="22852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Составление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описательных рассказов (рассказ записать и отправить воспитателям на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вайбер,можно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зарисовать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Опиши с помощью схемы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(составление рассказа-описания по схеме: Как называется?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какому классу относится? В какое время года носят? Какого цвета? Какого размера? Для кого предназначается? Из какого материала изготавливается?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каких частей состоит? Как используется?):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4505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82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C:\Users\Админ\Desktop\дистан.дом.зад\1613676323_44-p-fon-dlya-prezentatsii-dlya-detei-v-dou-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1" y="0"/>
            <a:ext cx="9144000" cy="688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51520" y="-2226377"/>
            <a:ext cx="9217024" cy="3939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31607" tIns="228528" rIns="731607" bIns="22852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4505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404664"/>
            <a:ext cx="6264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prstClr val="black"/>
                </a:solidFill>
              </a:rPr>
              <a:t>Практическое задание: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5" y="764704"/>
            <a:ext cx="80648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Совместно с ребёнком подобрать картинки по теме 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 Одежда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обувь »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категориям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оформить в виде карточек размер 10*10)</a:t>
            </a:r>
          </a:p>
          <a:p>
            <a:pPr lvl="0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Детская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одежда и обувь.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2.Женская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одежда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обувь.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3.Мужская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одежда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обувь.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539552" y="4473116"/>
            <a:ext cx="51125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завершению карантина работы принести в детский сад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94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Админ\Desktop\дистан.дом.зад\1613676323_44-p-fon-dlya-prezentatsii-dlya-detei-v-dou-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688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1052736"/>
            <a:ext cx="590465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4000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lvl="0" algn="ctr"/>
            <a:r>
              <a:rPr lang="ru-RU" sz="5400" dirty="0" smtClean="0">
                <a:solidFill>
                  <a:srgbClr val="FF0000"/>
                </a:solidFill>
                <a:latin typeface="Arial Narrow" pitchFamily="34" charset="0"/>
              </a:rPr>
              <a:t>Желаю </a:t>
            </a:r>
            <a:r>
              <a:rPr lang="ru-RU" sz="5400" dirty="0">
                <a:solidFill>
                  <a:srgbClr val="FF0000"/>
                </a:solidFill>
                <a:latin typeface="Arial Narrow" pitchFamily="34" charset="0"/>
              </a:rPr>
              <a:t>удачи! </a:t>
            </a:r>
            <a:endParaRPr lang="ru-RU" sz="5400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lvl="0" algn="ctr"/>
            <a:r>
              <a:rPr lang="ru-RU" sz="5400" dirty="0" smtClean="0">
                <a:solidFill>
                  <a:srgbClr val="FF0000"/>
                </a:solidFill>
                <a:latin typeface="Arial Narrow" pitchFamily="34" charset="0"/>
              </a:rPr>
              <a:t>Спасибо </a:t>
            </a:r>
            <a:r>
              <a:rPr lang="ru-RU" sz="5400" dirty="0">
                <a:solidFill>
                  <a:srgbClr val="FF0000"/>
                </a:solidFill>
                <a:latin typeface="Arial Narrow" pitchFamily="34" charset="0"/>
              </a:rPr>
              <a:t>за работу!</a:t>
            </a:r>
          </a:p>
        </p:txBody>
      </p:sp>
    </p:spTree>
    <p:extLst>
      <p:ext uri="{BB962C8B-B14F-4D97-AF65-F5344CB8AC3E}">
        <p14:creationId xmlns:p14="http://schemas.microsoft.com/office/powerpoint/2010/main" val="153372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\Desktop\дистан.дом.зад\1613676323_44-p-fon-dlya-prezentatsii-dlya-detei-v-dou-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688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548680"/>
            <a:ext cx="7560840" cy="502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Дыхательная гимнастика </a:t>
            </a:r>
            <a:endParaRPr lang="ru-RU" sz="24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«Сдуваем пылинки».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Поворачивать голову прямо – вдох, вправо - выдох, произнося [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пф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]; прямо – вдох, влево – выдох, произносим [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пф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]. Повторить 3 раза.</a:t>
            </a:r>
            <a:endParaRPr lang="ru-RU" sz="14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«Забыли рукавицы».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Ребёнок вдыхает, делает паузу, затем при выдохе «греет пальцы», дует на них, длительно произнося [ш], [ф], [х].</a:t>
            </a:r>
            <a:endParaRPr lang="ru-RU" sz="14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«Укололи пальчик».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Вдох через нос, подуть на пальчик, произнося на выдохе «Ой – ой – ой! Ой – ой – ой – ой!» Повторить 3 – 4 раза</a:t>
            </a:r>
            <a:endParaRPr lang="ru-RU" sz="14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«Застёгиваем молнию на куртке».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Правой рукой застёгивать куртку – вдох; на выдохе произносим «Вжик!» Повторить 3 – 4 раза</a:t>
            </a:r>
            <a:endParaRPr lang="ru-RU" sz="14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«Укололи пальчик иголкой».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Указательные пальцы соединить перед грудью, резко раздвинуть пальцы – вдох; на выдохе произносить «Ой – ой – ой!»; вдох; на выдохе подуть на «больное место». Повторить 3 – 4 раза</a:t>
            </a:r>
            <a:endParaRPr lang="ru-RU" sz="1400" dirty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2786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\Desktop\дистан.дом.зад\1613676323_44-p-fon-dlya-prezentatsii-dlya-detei-v-dou-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688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332656"/>
            <a:ext cx="8352928" cy="630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Артикуляционная </a:t>
            </a: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гимнастика</a:t>
            </a:r>
            <a:endParaRPr lang="ru-RU" sz="1400" dirty="0">
              <a:ea typeface="Times New Roman"/>
              <a:cs typeface="Times New Roman"/>
            </a:endParaRPr>
          </a:p>
          <a:p>
            <a:pPr marL="342900" marR="12065" lvl="0" indent="-342900" algn="just">
              <a:lnSpc>
                <a:spcPts val="1180"/>
              </a:lnSpc>
              <a:spcBef>
                <a:spcPts val="1305"/>
              </a:spcBef>
              <a:spcAft>
                <a:spcPts val="1000"/>
              </a:spcAft>
              <a:buFont typeface="Symbol"/>
              <a:buChar char=""/>
            </a:pPr>
            <a:r>
              <a:rPr lang="ru-RU" b="1" spc="2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Стучит швейная машинка</a:t>
            </a:r>
            <a:r>
              <a:rPr lang="ru-RU" spc="2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Максимально часто открывать рот с  </a:t>
            </a:r>
            <a:r>
              <a:rPr lang="ru-RU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произнесением слогов: </a:t>
            </a:r>
            <a:endParaRPr lang="ru-RU" sz="1400" dirty="0">
              <a:ea typeface="Times New Roman"/>
              <a:cs typeface="Times New Roman"/>
            </a:endParaRPr>
          </a:p>
          <a:p>
            <a:pPr marL="3810" marR="12065" indent="189865" algn="just">
              <a:lnSpc>
                <a:spcPts val="1180"/>
              </a:lnSpc>
              <a:spcBef>
                <a:spcPts val="1305"/>
              </a:spcBef>
              <a:spcAft>
                <a:spcPts val="1000"/>
              </a:spcAft>
            </a:pPr>
            <a:r>
              <a:rPr lang="ru-RU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«Ба-ба-ба-ба-ба, </a:t>
            </a:r>
            <a:endParaRPr lang="ru-RU" sz="1400" dirty="0">
              <a:ea typeface="Times New Roman"/>
              <a:cs typeface="Times New Roman"/>
            </a:endParaRPr>
          </a:p>
          <a:p>
            <a:pPr marL="3810" marR="12065" indent="189865" algn="just">
              <a:lnSpc>
                <a:spcPts val="1180"/>
              </a:lnSpc>
              <a:spcBef>
                <a:spcPts val="1305"/>
              </a:spcBef>
              <a:spcAft>
                <a:spcPts val="1000"/>
              </a:spcAft>
            </a:pPr>
            <a:r>
              <a:rPr lang="ru-RU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бы-бы-бы-бы-бы, </a:t>
            </a:r>
            <a:endParaRPr lang="ru-RU" sz="1400" dirty="0">
              <a:ea typeface="Times New Roman"/>
              <a:cs typeface="Times New Roman"/>
            </a:endParaRPr>
          </a:p>
          <a:p>
            <a:pPr marL="3810" marR="12065" indent="189865" algn="just">
              <a:lnSpc>
                <a:spcPts val="1180"/>
              </a:lnSpc>
              <a:spcBef>
                <a:spcPts val="1305"/>
              </a:spcBef>
              <a:spcAft>
                <a:spcPts val="1000"/>
              </a:spcAft>
            </a:pPr>
            <a:r>
              <a:rPr lang="ru-RU" spc="-1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пы</a:t>
            </a:r>
            <a:r>
              <a:rPr lang="ru-RU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-бы-</a:t>
            </a:r>
            <a:r>
              <a:rPr lang="ru-RU" spc="-1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пы</a:t>
            </a:r>
            <a:r>
              <a:rPr lang="ru-RU" spc="-1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</a:t>
            </a:r>
            <a:r>
              <a:rPr lang="ru-RU" spc="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бы-</a:t>
            </a:r>
            <a:r>
              <a:rPr lang="ru-RU" spc="5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пы</a:t>
            </a:r>
            <a:r>
              <a:rPr lang="ru-RU" spc="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-бы.</a:t>
            </a:r>
            <a:endParaRPr lang="ru-RU" sz="1400" dirty="0">
              <a:ea typeface="Times New Roman"/>
              <a:cs typeface="Times New Roman"/>
            </a:endParaRPr>
          </a:p>
          <a:p>
            <a:pPr marL="3810" marR="12065" indent="189865" algn="just">
              <a:lnSpc>
                <a:spcPts val="1180"/>
              </a:lnSpc>
              <a:spcBef>
                <a:spcPts val="1305"/>
              </a:spcBef>
              <a:spcAft>
                <a:spcPts val="1000"/>
              </a:spcAft>
            </a:pPr>
            <a:r>
              <a:rPr lang="ru-RU" spc="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Па-ба-па-ба-па-ба</a:t>
            </a:r>
            <a:endParaRPr lang="ru-RU" sz="1400" dirty="0">
              <a:ea typeface="Times New Roman"/>
              <a:cs typeface="Times New Roman"/>
            </a:endParaRPr>
          </a:p>
          <a:p>
            <a:pPr marL="3810" marR="12065" indent="189865" algn="just">
              <a:lnSpc>
                <a:spcPts val="1180"/>
              </a:lnSpc>
              <a:spcBef>
                <a:spcPts val="1305"/>
              </a:spcBef>
              <a:spcAft>
                <a:spcPts val="1000"/>
              </a:spcAft>
            </a:pPr>
            <a:r>
              <a:rPr lang="ru-RU" spc="5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Пу-пу-бу-бу-пу-пу-бу-бу</a:t>
            </a:r>
            <a:endParaRPr lang="ru-RU" sz="1400" dirty="0">
              <a:ea typeface="Times New Roman"/>
              <a:cs typeface="Times New Roman"/>
            </a:endParaRPr>
          </a:p>
          <a:p>
            <a:pPr marL="342900" marR="8255" lvl="0" indent="-342900" algn="just">
              <a:lnSpc>
                <a:spcPts val="1180"/>
              </a:lnSpc>
              <a:spcBef>
                <a:spcPts val="1305"/>
              </a:spcBef>
              <a:spcAft>
                <a:spcPts val="1000"/>
              </a:spcAft>
              <a:buFont typeface="Symbol"/>
              <a:buChar char=""/>
            </a:pPr>
            <a:r>
              <a:rPr lang="ru-RU" b="1" spc="3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Застегивание и расстегивание молнии.</a:t>
            </a:r>
            <a:r>
              <a:rPr lang="ru-RU" spc="3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Улыбнуться, крепко </a:t>
            </a:r>
            <a:r>
              <a:rPr lang="ru-RU" spc="4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сомкнуть губы, удерживать их в таком положении под счет до </a:t>
            </a:r>
            <a:r>
              <a:rPr lang="ru-RU" spc="2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«пяти» (застегнули молнию). Разомкнуть губы (расстегнули мол­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нию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).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 smtClean="0">
              <a:ea typeface="Times New Roman"/>
              <a:cs typeface="Times New Roman"/>
            </a:endParaRPr>
          </a:p>
          <a:p>
            <a:pPr marL="342900" marR="12065" lvl="0" indent="-342900" algn="just">
              <a:lnSpc>
                <a:spcPts val="1180"/>
              </a:lnSpc>
              <a:spcAft>
                <a:spcPts val="1000"/>
              </a:spcAft>
              <a:buFont typeface="Symbol"/>
              <a:buChar char=""/>
            </a:pPr>
            <a:r>
              <a:rPr lang="ru-RU" b="1" spc="4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Большие пуговицы и маленькие пуговки</a:t>
            </a:r>
            <a:r>
              <a:rPr lang="ru-RU" spc="4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Максимально округ­</a:t>
            </a:r>
            <a:r>
              <a:rPr lang="ru-RU" spc="1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лить губы (большая пуговица), вытянуть губы узкой «трубочкой» </a:t>
            </a:r>
            <a:r>
              <a:rPr lang="ru-RU" spc="3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(маленькая пуговка).</a:t>
            </a:r>
            <a:r>
              <a:rPr lang="ru-RU" spc="3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ea typeface="Times New Roman"/>
              <a:cs typeface="Times New Roman"/>
            </a:endParaRPr>
          </a:p>
          <a:p>
            <a:pPr marL="342900" marR="3810" lvl="0" indent="-342900" algn="just">
              <a:lnSpc>
                <a:spcPts val="1180"/>
              </a:lnSpc>
              <a:spcBef>
                <a:spcPts val="1275"/>
              </a:spcBef>
              <a:spcAft>
                <a:spcPts val="1000"/>
              </a:spcAft>
              <a:buFont typeface="Symbol"/>
              <a:buChar char=""/>
            </a:pPr>
            <a:r>
              <a:rPr lang="ru-RU" b="1" spc="7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Иголочка.</a:t>
            </a:r>
            <a:r>
              <a:rPr lang="ru-RU" spc="7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Вытянуть «острый» язык как можно дальше изо рта и «Уколоть» свой пальчик</a:t>
            </a:r>
            <a:r>
              <a:rPr lang="ru-RU" spc="7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lang="ru-RU" spc="3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ea typeface="Times New Roman"/>
              <a:cs typeface="Times New Roman"/>
            </a:endParaRPr>
          </a:p>
          <a:p>
            <a:pPr marL="342900" lvl="0" indent="-342900" algn="just">
              <a:lnSpc>
                <a:spcPts val="1180"/>
              </a:lnSpc>
              <a:spcAft>
                <a:spcPts val="0"/>
              </a:spcAft>
              <a:buFont typeface="Symbol"/>
              <a:buChar char=""/>
            </a:pPr>
            <a:r>
              <a:rPr lang="ru-RU" b="1" spc="3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Укололи пальчик</a:t>
            </a:r>
            <a:r>
              <a:rPr lang="ru-RU" spc="3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Подуть на больное место (продолжительный </a:t>
            </a:r>
            <a:r>
              <a:rPr lang="ru-RU" spc="35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выдох через рот).</a:t>
            </a:r>
            <a:endParaRPr lang="ru-RU" sz="1400" dirty="0">
              <a:ea typeface="Times New Roman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 </a:t>
            </a:r>
            <a:endParaRPr lang="ru-RU" sz="1400" dirty="0" smtClean="0">
              <a:ea typeface="Times New Roman"/>
              <a:cs typeface="Times New Roman"/>
            </a:endParaRPr>
          </a:p>
          <a:p>
            <a:pPr marL="342900" marR="3810" lvl="0" indent="-342900" algn="just">
              <a:lnSpc>
                <a:spcPts val="1180"/>
              </a:lnSpc>
              <a:spcBef>
                <a:spcPts val="30"/>
              </a:spcBef>
              <a:spcAft>
                <a:spcPts val="1000"/>
              </a:spcAft>
              <a:buFont typeface="Symbol"/>
              <a:buChar char=""/>
            </a:pPr>
            <a:r>
              <a:rPr lang="ru-RU" b="1" spc="2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Белье на ветру.</a:t>
            </a:r>
            <a:r>
              <a:rPr lang="ru-RU" spc="2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Показать, как ветер развевает бельё. Широко открыть рот и поднимать – опускать кончик языка </a:t>
            </a:r>
            <a:r>
              <a:rPr lang="ru-RU" spc="1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(под счет до </a:t>
            </a:r>
            <a:r>
              <a:rPr lang="ru-RU" spc="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«шести»).</a:t>
            </a:r>
            <a:endParaRPr lang="ru-RU" sz="14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4386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\Desktop\дистан.дом.зад\1613676323_44-p-fon-dlya-prezentatsii-dlya-detei-v-dou-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688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692696"/>
            <a:ext cx="7848872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Пальчиковая гимнастика</a:t>
            </a:r>
            <a:endParaRPr lang="ru-RU" sz="1400" dirty="0"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Жили были в домике</a:t>
            </a:r>
            <a:endParaRPr lang="ru-RU" sz="1400" dirty="0"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Маленькие гномики: (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дети сжимают и разжимают кулачки)</a:t>
            </a:r>
            <a:endParaRPr lang="ru-RU" sz="1400" dirty="0"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Токи, Пики, Лики,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Чики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Мики. (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загибают пальчики, начиная с больших)</a:t>
            </a:r>
            <a:endParaRPr lang="ru-RU" sz="1400" dirty="0"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Раз, два, три, четыре, пять, (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разгибают пальчики, начиная с мизинцев)</a:t>
            </a:r>
            <a:endParaRPr lang="ru-RU" sz="1400" dirty="0"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Стали гномики стирать: (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трут кулачки друг о друга)</a:t>
            </a:r>
            <a:endParaRPr lang="ru-RU" sz="1400" dirty="0"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Токи – рубашки,               </a:t>
            </a:r>
            <a:endParaRPr lang="ru-RU" sz="1400" dirty="0"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Чики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– носочки,</a:t>
            </a:r>
            <a:endParaRPr lang="ru-RU" sz="1400" dirty="0"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Пики – платочки,            </a:t>
            </a:r>
            <a:endParaRPr lang="ru-RU" sz="1400" dirty="0"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Лики – штанишки,            </a:t>
            </a:r>
            <a:endParaRPr lang="ru-RU" sz="1400" dirty="0"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Мики умница был, </a:t>
            </a:r>
            <a:endParaRPr lang="ru-RU" sz="1400" dirty="0">
              <a:ea typeface="Times New Roman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Всем водичку носил.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(загибают пальчики, начиная с больших)</a:t>
            </a:r>
            <a:endParaRPr lang="ru-RU" sz="1400" dirty="0"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9908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\Desktop\дистан.дом.зад\1613676323_44-p-fon-dlya-prezentatsii-dlya-detei-v-dou-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74" y="-315416"/>
            <a:ext cx="9144000" cy="688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7704" y="188640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Куртка, платье, брюки... — это ОДЕЖДА. </a:t>
            </a:r>
            <a:endParaRPr lang="ru-RU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/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Майка, трусы — это БЕЛЬЁ.</a:t>
            </a:r>
            <a:endParaRPr lang="ru-RU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/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Расскажи, какая одежда для чего нужна? </a:t>
            </a:r>
            <a:endParaRPr lang="ru-RU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/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Вспомни, где хранят одежду и бельё?</a:t>
            </a:r>
            <a:endParaRPr lang="ru-RU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39"/>
            <a:ext cx="6120680" cy="432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673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Админ\Desktop\дистан.дом.зад\1613676323_44-p-fon-dlya-prezentatsii-dlya-detei-v-dou-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688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684076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260648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Рассмотри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картинки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Назови,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что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их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нарисовано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flipV="1">
            <a:off x="1835696" y="4950190"/>
            <a:ext cx="11069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1481455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endParaRPr lang="ru-RU" sz="1000" dirty="0">
              <a:effectLst/>
              <a:latin typeface="Arial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149080"/>
            <a:ext cx="57606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1481455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Ботинки, сандалии, сапоги, валенки... — это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ОБУВЬ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endParaRPr lang="ru-RU" sz="1000" dirty="0">
              <a:latin typeface="Arial"/>
              <a:ea typeface="Times New Roman"/>
            </a:endParaRPr>
          </a:p>
          <a:p>
            <a:pPr marL="25400" marR="1481455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Расскажи, какая обувь для чего нужна?</a:t>
            </a:r>
            <a:endParaRPr lang="ru-RU" sz="1000" dirty="0">
              <a:latin typeface="Arial"/>
              <a:ea typeface="Times New Roman"/>
            </a:endParaRPr>
          </a:p>
          <a:p>
            <a:pPr marL="25400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Вспомни, какая бывает одежда, обувь, головные уборы</a:t>
            </a:r>
            <a:endParaRPr lang="ru-RU" sz="1000" dirty="0">
              <a:latin typeface="Arial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</a:rPr>
              <a:t>(летняя, зимняя, демисезонная; детская, взрослая; женская, мужская)?</a:t>
            </a:r>
            <a:endParaRPr lang="ru-RU" sz="1000" dirty="0">
              <a:effectLst/>
              <a:latin typeface="Arial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7002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Админ\Desktop\дистан.дом.зад\1613676323_44-p-fon-dlya-prezentatsii-dlya-detei-v-dou-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688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736835"/>
            <a:ext cx="6768752" cy="550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47664" y="260648"/>
            <a:ext cx="5976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7325"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Назови каждую пару предметов, одним словом.</a:t>
            </a:r>
            <a:endParaRPr lang="ru-RU" sz="2000" b="1" dirty="0">
              <a:effectLst/>
              <a:latin typeface="Arial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0952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C:\Users\Админ\Desktop\дистан.дом.зад\1613676323_44-p-fon-dlya-prezentatsii-dlya-detei-v-dou-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688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74515"/>
            <a:ext cx="6696744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-1525651"/>
            <a:ext cx="8442923" cy="3508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50670" tIns="228528" rIns="650670" bIns="22852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Назови предметы по контурам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 что можно сказать 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мой, моя, моё, мои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(согласование существительных с притяжательными местоимениями: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моя юбка, мои носки, мой шарф, моё пальто...):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466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45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1071</Words>
  <Application>Microsoft Office PowerPoint</Application>
  <PresentationFormat>Экран (4:3)</PresentationFormat>
  <Paragraphs>216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Windows User</cp:lastModifiedBy>
  <cp:revision>11</cp:revision>
  <dcterms:created xsi:type="dcterms:W3CDTF">2021-10-31T05:13:26Z</dcterms:created>
  <dcterms:modified xsi:type="dcterms:W3CDTF">2021-10-31T06:57:20Z</dcterms:modified>
</cp:coreProperties>
</file>