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2" r:id="rId3"/>
    <p:sldId id="294" r:id="rId4"/>
    <p:sldId id="261" r:id="rId5"/>
    <p:sldId id="322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273" r:id="rId15"/>
    <p:sldId id="297" r:id="rId16"/>
    <p:sldId id="298" r:id="rId17"/>
    <p:sldId id="275" r:id="rId18"/>
    <p:sldId id="299" r:id="rId19"/>
    <p:sldId id="300" r:id="rId20"/>
    <p:sldId id="301" r:id="rId21"/>
    <p:sldId id="320" r:id="rId22"/>
    <p:sldId id="302" r:id="rId23"/>
    <p:sldId id="303" r:id="rId24"/>
    <p:sldId id="304" r:id="rId25"/>
    <p:sldId id="305" r:id="rId26"/>
    <p:sldId id="307" r:id="rId27"/>
    <p:sldId id="308" r:id="rId28"/>
    <p:sldId id="306" r:id="rId29"/>
    <p:sldId id="309" r:id="rId30"/>
    <p:sldId id="263" r:id="rId31"/>
    <p:sldId id="310" r:id="rId32"/>
    <p:sldId id="311" r:id="rId33"/>
    <p:sldId id="321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F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284" autoAdjust="0"/>
    <p:restoredTop sz="94660"/>
  </p:normalViewPr>
  <p:slideViewPr>
    <p:cSldViewPr>
      <p:cViewPr>
        <p:scale>
          <a:sx n="76" d="100"/>
          <a:sy n="76" d="100"/>
        </p:scale>
        <p:origin x="-876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93FBB-EC9A-449A-99AD-D167CFFA621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0BE97-2066-40CA-89D8-03ED7F132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2019год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23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Подготовительная к школе группа №</a:t>
            </a:r>
            <a:r>
              <a:rPr lang="ru-RU" baseline="0" dirty="0" smtClean="0"/>
              <a:t> 1</a:t>
            </a:r>
          </a:p>
          <a:p>
            <a:r>
              <a:rPr lang="ru-RU" baseline="0" dirty="0" smtClean="0"/>
              <a:t>Воспитатели: </a:t>
            </a:r>
            <a:r>
              <a:rPr lang="ru-RU" baseline="0" dirty="0" err="1" smtClean="0"/>
              <a:t>Милёхина</a:t>
            </a:r>
            <a:r>
              <a:rPr lang="ru-RU" baseline="0" dirty="0" smtClean="0"/>
              <a:t> Н.Е.</a:t>
            </a:r>
          </a:p>
          <a:p>
            <a:r>
              <a:rPr lang="ru-RU" baseline="0" dirty="0" smtClean="0"/>
              <a:t>Добакай З.Ш.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Подготовительная к школе группа №</a:t>
            </a:r>
            <a:r>
              <a:rPr lang="ru-RU" baseline="0" dirty="0" smtClean="0"/>
              <a:t> 1</a:t>
            </a:r>
          </a:p>
          <a:p>
            <a:r>
              <a:rPr lang="ru-RU" baseline="0" dirty="0" smtClean="0"/>
              <a:t>Воспитатели: </a:t>
            </a:r>
            <a:r>
              <a:rPr lang="ru-RU" baseline="0" dirty="0" err="1" smtClean="0"/>
              <a:t>Милёхина</a:t>
            </a:r>
            <a:r>
              <a:rPr lang="ru-RU" baseline="0" dirty="0" smtClean="0"/>
              <a:t> Н.Е.</a:t>
            </a:r>
          </a:p>
          <a:p>
            <a:r>
              <a:rPr lang="ru-RU" baseline="0" dirty="0" smtClean="0"/>
              <a:t>Добакай З.Ш.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С буквы « Б»  начинается</a:t>
            </a:r>
            <a:r>
              <a:rPr lang="ru-RU" baseline="0" dirty="0" smtClean="0"/>
              <a:t> </a:t>
            </a:r>
            <a:r>
              <a:rPr lang="ru-RU" dirty="0" smtClean="0"/>
              <a:t>моё имя </a:t>
            </a:r>
            <a:r>
              <a:rPr lang="ru-RU" dirty="0" err="1" smtClean="0"/>
              <a:t>Бина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Подготовительная к школе группа №</a:t>
            </a:r>
            <a:r>
              <a:rPr lang="ru-RU" baseline="0" dirty="0" smtClean="0"/>
              <a:t> 1</a:t>
            </a:r>
          </a:p>
          <a:p>
            <a:r>
              <a:rPr lang="ru-RU" baseline="0" dirty="0" smtClean="0"/>
              <a:t>Воспитатели: </a:t>
            </a:r>
            <a:r>
              <a:rPr lang="ru-RU" baseline="0" dirty="0" err="1" smtClean="0"/>
              <a:t>Милёхина</a:t>
            </a:r>
            <a:r>
              <a:rPr lang="ru-RU" baseline="0" dirty="0" smtClean="0"/>
              <a:t> Н.Е.</a:t>
            </a:r>
          </a:p>
          <a:p>
            <a:r>
              <a:rPr lang="ru-RU" baseline="0" dirty="0" smtClean="0"/>
              <a:t>Добакай З.Ш.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Подготовительная к школе группа №</a:t>
            </a:r>
            <a:r>
              <a:rPr lang="ru-RU" baseline="0" dirty="0" smtClean="0"/>
              <a:t> 1</a:t>
            </a:r>
          </a:p>
          <a:p>
            <a:r>
              <a:rPr lang="ru-RU" baseline="0" dirty="0" smtClean="0"/>
              <a:t>Воспитатели: </a:t>
            </a:r>
            <a:r>
              <a:rPr lang="ru-RU" baseline="0" dirty="0" err="1" smtClean="0"/>
              <a:t>Милёхина</a:t>
            </a:r>
            <a:r>
              <a:rPr lang="ru-RU" baseline="0" dirty="0" smtClean="0"/>
              <a:t> Н.Е.</a:t>
            </a:r>
          </a:p>
          <a:p>
            <a:r>
              <a:rPr lang="ru-RU" baseline="0" dirty="0" smtClean="0"/>
              <a:t>Добакай З.Ш.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Подготовительная к школе группа №</a:t>
            </a:r>
            <a:r>
              <a:rPr lang="ru-RU" baseline="0" dirty="0" smtClean="0"/>
              <a:t> 2</a:t>
            </a:r>
          </a:p>
          <a:p>
            <a:r>
              <a:rPr lang="ru-RU" baseline="0" dirty="0" smtClean="0"/>
              <a:t>Воспитатели: Акатьева Л.П.</a:t>
            </a:r>
          </a:p>
          <a:p>
            <a:r>
              <a:rPr lang="ru-RU" baseline="0" dirty="0" err="1" smtClean="0"/>
              <a:t>Докмит</a:t>
            </a:r>
            <a:r>
              <a:rPr lang="ru-RU" baseline="0" dirty="0" smtClean="0"/>
              <a:t> Т.Д.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Подготовительная к школе группа №</a:t>
            </a:r>
            <a:r>
              <a:rPr lang="ru-RU" baseline="0" dirty="0" smtClean="0"/>
              <a:t> 1</a:t>
            </a:r>
          </a:p>
          <a:p>
            <a:r>
              <a:rPr lang="ru-RU" baseline="0" dirty="0" smtClean="0"/>
              <a:t>Воспитатели: </a:t>
            </a:r>
            <a:r>
              <a:rPr lang="ru-RU" baseline="0" dirty="0" err="1" smtClean="0"/>
              <a:t>Милёхина</a:t>
            </a:r>
            <a:r>
              <a:rPr lang="ru-RU" baseline="0" dirty="0" smtClean="0"/>
              <a:t> Н.Е.</a:t>
            </a:r>
          </a:p>
          <a:p>
            <a:r>
              <a:rPr lang="ru-RU" baseline="0" dirty="0" smtClean="0"/>
              <a:t>Добакай З.Ш.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Подготовительная к школе группа №</a:t>
            </a:r>
            <a:r>
              <a:rPr lang="ru-RU" baseline="0" dirty="0" smtClean="0"/>
              <a:t> 1</a:t>
            </a:r>
          </a:p>
          <a:p>
            <a:r>
              <a:rPr lang="ru-RU" baseline="0" dirty="0" smtClean="0"/>
              <a:t>Воспитатели: </a:t>
            </a:r>
            <a:r>
              <a:rPr lang="ru-RU" baseline="0" dirty="0" err="1" smtClean="0"/>
              <a:t>Милёхина</a:t>
            </a:r>
            <a:r>
              <a:rPr lang="ru-RU" baseline="0" dirty="0" smtClean="0"/>
              <a:t> Н.Е.</a:t>
            </a:r>
          </a:p>
          <a:p>
            <a:r>
              <a:rPr lang="ru-RU" baseline="0" dirty="0" smtClean="0"/>
              <a:t>Добакай З.Ш.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Подготовительная к школе группа №</a:t>
            </a:r>
            <a:r>
              <a:rPr lang="ru-RU" baseline="0" dirty="0" smtClean="0"/>
              <a:t> 1</a:t>
            </a:r>
          </a:p>
          <a:p>
            <a:r>
              <a:rPr lang="ru-RU" baseline="0" dirty="0" smtClean="0"/>
              <a:t>Воспитатели: </a:t>
            </a:r>
            <a:r>
              <a:rPr lang="ru-RU" baseline="0" dirty="0" err="1" smtClean="0"/>
              <a:t>Милёхина</a:t>
            </a:r>
            <a:r>
              <a:rPr lang="ru-RU" baseline="0" dirty="0" smtClean="0"/>
              <a:t> Н.Е.</a:t>
            </a:r>
          </a:p>
          <a:p>
            <a:r>
              <a:rPr lang="ru-RU" baseline="0" dirty="0" smtClean="0"/>
              <a:t>Добакай З.Ш.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Подготовительная к школе группа №</a:t>
            </a:r>
            <a:r>
              <a:rPr lang="ru-RU" baseline="0" dirty="0" smtClean="0"/>
              <a:t> 1</a:t>
            </a:r>
          </a:p>
          <a:p>
            <a:r>
              <a:rPr lang="ru-RU" baseline="0" dirty="0" smtClean="0"/>
              <a:t>Воспитатели: </a:t>
            </a:r>
            <a:r>
              <a:rPr lang="ru-RU" baseline="0" dirty="0" err="1" smtClean="0"/>
              <a:t>Милёхина</a:t>
            </a:r>
            <a:r>
              <a:rPr lang="ru-RU" baseline="0" dirty="0" smtClean="0"/>
              <a:t> Н.Е.</a:t>
            </a:r>
          </a:p>
          <a:p>
            <a:r>
              <a:rPr lang="ru-RU" baseline="0" dirty="0" smtClean="0"/>
              <a:t>Добакай З.Ш.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Подготовительная к школе группа №</a:t>
            </a:r>
            <a:r>
              <a:rPr lang="ru-RU" baseline="0" dirty="0" smtClean="0"/>
              <a:t> 1</a:t>
            </a:r>
          </a:p>
          <a:p>
            <a:r>
              <a:rPr lang="ru-RU" baseline="0" dirty="0" smtClean="0"/>
              <a:t>Воспитатели: </a:t>
            </a:r>
            <a:r>
              <a:rPr lang="ru-RU" baseline="0" dirty="0" err="1" smtClean="0"/>
              <a:t>Милёхина</a:t>
            </a:r>
            <a:r>
              <a:rPr lang="ru-RU" baseline="0" dirty="0" smtClean="0"/>
              <a:t> Н.Е.</a:t>
            </a:r>
          </a:p>
          <a:p>
            <a:r>
              <a:rPr lang="ru-RU" baseline="0" dirty="0" smtClean="0"/>
              <a:t>Добакай З.Ш.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BE97-2066-40CA-89D8-03ED7F132B4D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7584" y="692696"/>
            <a:ext cx="8640960" cy="60932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mtClean="0"/>
              <a:t>м</a:t>
            </a:r>
            <a:endParaRPr lang="ru-RU" dirty="0"/>
          </a:p>
        </p:txBody>
      </p:sp>
      <p:pic>
        <p:nvPicPr>
          <p:cNvPr id="1030" name="Picture 6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l="5560" t="54200"/>
          <a:stretch>
            <a:fillRect/>
          </a:stretch>
        </p:blipFill>
        <p:spPr bwMode="auto">
          <a:xfrm>
            <a:off x="2055831" y="2793828"/>
            <a:ext cx="4892433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Горизонтальный свиток 13"/>
          <p:cNvSpPr/>
          <p:nvPr/>
        </p:nvSpPr>
        <p:spPr>
          <a:xfrm>
            <a:off x="2771800" y="4985159"/>
            <a:ext cx="5328592" cy="161219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i="1" dirty="0" smtClean="0">
                <a:solidFill>
                  <a:prstClr val="black"/>
                </a:solidFill>
              </a:rPr>
              <a:t>Подготовила </a:t>
            </a:r>
          </a:p>
          <a:p>
            <a:pPr lvl="0" algn="ctr"/>
            <a:r>
              <a:rPr lang="ru-RU" b="1" i="1" dirty="0" smtClean="0">
                <a:solidFill>
                  <a:prstClr val="black"/>
                </a:solidFill>
              </a:rPr>
              <a:t>учитель-логопед </a:t>
            </a:r>
          </a:p>
          <a:p>
            <a:pPr lvl="0" algn="ctr"/>
            <a:r>
              <a:rPr lang="ru-RU" b="1" i="1" dirty="0" smtClean="0">
                <a:solidFill>
                  <a:prstClr val="black"/>
                </a:solidFill>
              </a:rPr>
              <a:t>Агеева Елена </a:t>
            </a:r>
            <a:r>
              <a:rPr lang="ru-RU" b="1" i="1" dirty="0" smtClean="0">
                <a:solidFill>
                  <a:prstClr val="black"/>
                </a:solidFill>
              </a:rPr>
              <a:t>Александровна</a:t>
            </a:r>
          </a:p>
          <a:p>
            <a:pPr lvl="0" algn="ctr"/>
            <a:r>
              <a:rPr lang="ru-RU" b="1" i="1" dirty="0" smtClean="0">
                <a:solidFill>
                  <a:prstClr val="black"/>
                </a:solidFill>
              </a:rPr>
              <a:t>Ноябрь </a:t>
            </a:r>
          </a:p>
          <a:p>
            <a:pPr lvl="0" algn="ctr"/>
            <a:r>
              <a:rPr lang="ru-RU" b="1" i="1" dirty="0" smtClean="0">
                <a:solidFill>
                  <a:prstClr val="black"/>
                </a:solidFill>
              </a:rPr>
              <a:t>2019 г</a:t>
            </a:r>
            <a:endParaRPr lang="ru-RU" b="1" i="1" dirty="0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 rot="20977994">
            <a:off x="6994806" y="3626624"/>
            <a:ext cx="648072" cy="5760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 rot="1114218">
            <a:off x="6647135" y="3274954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 rot="12924974" flipH="1" flipV="1">
            <a:off x="6946354" y="4773024"/>
            <a:ext cx="579605" cy="4242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Georgia" pitchFamily="18" charset="0"/>
              </a:rPr>
              <a:t>Р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 rot="856340">
            <a:off x="1030250" y="5290131"/>
            <a:ext cx="562702" cy="54624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Ш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134076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b="1" i="1" dirty="0" smtClean="0">
                <a:latin typeface="Times New Roman"/>
                <a:ea typeface="SimSun"/>
              </a:rPr>
              <a:t>«</a:t>
            </a:r>
            <a:r>
              <a:rPr lang="ru-RU" sz="4400" b="1" i="1" dirty="0">
                <a:latin typeface="Times New Roman"/>
                <a:ea typeface="SimSun"/>
              </a:rPr>
              <a:t>Логопедическая палитра</a:t>
            </a:r>
            <a:r>
              <a:rPr lang="ru-RU" sz="4400" b="1" i="1" dirty="0" smtClean="0">
                <a:latin typeface="Times New Roman"/>
                <a:ea typeface="SimSun"/>
              </a:rPr>
              <a:t>»   </a:t>
            </a:r>
            <a:r>
              <a:rPr lang="ru-RU" sz="4800" b="1" i="1" dirty="0" smtClean="0">
                <a:latin typeface="Times New Roman"/>
                <a:ea typeface="SimSun"/>
              </a:rPr>
              <a:t> </a:t>
            </a:r>
            <a:r>
              <a:rPr lang="ru-RU" sz="4400" b="1" i="1" dirty="0" smtClean="0">
                <a:latin typeface="Times New Roman"/>
                <a:ea typeface="SimSun"/>
              </a:rPr>
              <a:t>                          </a:t>
            </a:r>
            <a:endParaRPr lang="ru-RU" sz="4000" b="1" i="1" dirty="0">
              <a:effectLst/>
              <a:latin typeface="Times New Roman"/>
              <a:ea typeface="SimSun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7584" y="0"/>
            <a:ext cx="8674896" cy="13407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БЮДЖЕТНОЕ ДОШКОЛЬНОЕ ОБРАЗОВАТЕЛЬНОЕ УЧРЕЖДЕНИЕ</a:t>
            </a:r>
          </a:p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детский сад № 5 «Родничок» комбинированного вида  с. Сарыг-Сеп  </a:t>
            </a:r>
          </a:p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Каа-Хемского района Республики Тыва</a:t>
            </a:r>
          </a:p>
          <a:p>
            <a:pPr lvl="0" algn="ctr"/>
            <a:endParaRPr lang="ru-RU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8719"/>
          </a:xfrm>
          <a:prstGeom prst="roundRect">
            <a:avLst>
              <a:gd name="adj" fmla="val 25156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«В гостях у свистящей семейки»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704272" y="0"/>
            <a:ext cx="723569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2.Мастер-класс с родителями</a:t>
            </a:r>
          </a:p>
        </p:txBody>
      </p:sp>
      <p:pic>
        <p:nvPicPr>
          <p:cNvPr id="6146" name="Picture 2" descr="C:\Users\Админ\Desktop\фото выставка моя любимая бука\IMG_68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2631"/>
            <a:ext cx="3492843" cy="3139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Админ\Desktop\фото выставка моя любимая бука\IMG_6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8736"/>
            <a:ext cx="4036191" cy="3027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Users\Админ\Desktop\фото выставка моя любимая бука\IMG_68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7028"/>
            <a:ext cx="3672408" cy="2882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713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523220"/>
            <a:ext cx="7032264" cy="478435"/>
          </a:xfrm>
          <a:prstGeom prst="roundRect">
            <a:avLst>
              <a:gd name="adj" fmla="val 25156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«В гостях у свистящей семейки»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704272" y="0"/>
            <a:ext cx="723569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2.Мастер-класс с родителями</a:t>
            </a:r>
          </a:p>
        </p:txBody>
      </p:sp>
      <p:pic>
        <p:nvPicPr>
          <p:cNvPr id="7170" name="Picture 2" descr="C:\Users\Админ\Desktop\фото выставка моя любимая бука\IMG_6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2631"/>
            <a:ext cx="3856816" cy="3216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\Desktop\фото выставка моя любимая бука\IMG_68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84" y="1117862"/>
            <a:ext cx="4121484" cy="3090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дмин\Desktop\фото выставка моя любимая бука\IMG_68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88" y="3264445"/>
            <a:ext cx="4749224" cy="3561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1619672" y="116632"/>
            <a:ext cx="7416824" cy="7232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SimSun"/>
              </a:rPr>
              <a:t> Подгрупповое занятие с детьми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</a:p>
          <a:p>
            <a:pPr lvl="0" algn="ctr"/>
            <a:r>
              <a:rPr lang="ru-RU" sz="21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100" dirty="0">
                <a:solidFill>
                  <a:prstClr val="black"/>
                </a:solidFill>
                <a:latin typeface="Times New Roman"/>
                <a:ea typeface="SimSun"/>
              </a:rPr>
              <a:t>«Сказка о весёлом язычке</a:t>
            </a:r>
            <a:r>
              <a:rPr lang="ru-RU" sz="2100" dirty="0" smtClean="0">
                <a:solidFill>
                  <a:prstClr val="black"/>
                </a:solidFill>
                <a:latin typeface="Times New Roman"/>
                <a:ea typeface="SimSun"/>
              </a:rPr>
              <a:t>»</a:t>
            </a:r>
            <a:endParaRPr lang="ru-RU" sz="2100" dirty="0">
              <a:solidFill>
                <a:prstClr val="black"/>
              </a:solidFill>
              <a:latin typeface="Times New Roman"/>
              <a:ea typeface="SimSun"/>
            </a:endParaRPr>
          </a:p>
        </p:txBody>
      </p:sp>
      <p:pic>
        <p:nvPicPr>
          <p:cNvPr id="8194" name="Picture 2" descr="C:\Users\Админ\Desktop\фото выставка моя любимая бука\IMG_6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9" y="1070914"/>
            <a:ext cx="3816424" cy="3852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5" name="Picture 3" descr="C:\Users\Админ\Desktop\фото выставка моя любимая бука\IMG_68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11" y="2276872"/>
            <a:ext cx="4038173" cy="4270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98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1619672" y="116632"/>
            <a:ext cx="7416824" cy="7232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SimSun"/>
              </a:rPr>
              <a:t> Подгрупповое занятие с детьми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</a:p>
          <a:p>
            <a:pPr algn="ctr"/>
            <a:r>
              <a:rPr lang="ru-RU" sz="21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100" dirty="0">
                <a:solidFill>
                  <a:prstClr val="black"/>
                </a:solidFill>
                <a:latin typeface="Times New Roman"/>
                <a:ea typeface="SimSun"/>
              </a:rPr>
              <a:t>«Сказка о весёлом язычке</a:t>
            </a:r>
            <a:r>
              <a:rPr lang="ru-RU" sz="2100" dirty="0" smtClean="0">
                <a:solidFill>
                  <a:prstClr val="black"/>
                </a:solidFill>
                <a:latin typeface="Times New Roman"/>
                <a:ea typeface="SimSun"/>
              </a:rPr>
              <a:t>»</a:t>
            </a:r>
            <a:endParaRPr lang="ru-RU" sz="2100" dirty="0">
              <a:solidFill>
                <a:prstClr val="black"/>
              </a:solidFill>
              <a:latin typeface="Times New Roman"/>
              <a:ea typeface="SimSun"/>
            </a:endParaRPr>
          </a:p>
        </p:txBody>
      </p:sp>
      <p:pic>
        <p:nvPicPr>
          <p:cNvPr id="9218" name="Picture 2" descr="C:\Users\Админ\Desktop\фото выставка моя любимая бука\IMG_68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9188"/>
            <a:ext cx="4032447" cy="38259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дмин\Desktop\фото выставка моя любимая бука\IMG_68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56" y="2636912"/>
            <a:ext cx="4228436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1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6" y="836712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04272" y="915248"/>
            <a:ext cx="7260216" cy="4426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000" b="1" i="1" dirty="0">
                <a:solidFill>
                  <a:prstClr val="black"/>
                </a:solidFill>
              </a:rPr>
              <a:t>Подготовительная к школе группа № 1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704272" y="0"/>
            <a:ext cx="743972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этап. Заключительный.</a:t>
            </a:r>
          </a:p>
          <a:p>
            <a:pPr lvl="0" algn="ctr"/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Выставка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«Моя любимая буква»</a:t>
            </a:r>
          </a:p>
        </p:txBody>
      </p:sp>
      <p:pic>
        <p:nvPicPr>
          <p:cNvPr id="3074" name="Picture 2" descr="C:\Users\Админ\Desktop\фото выставка моя любимая бука\IMG_6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6301"/>
            <a:ext cx="8784975" cy="5221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555776" y="1412777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Милёхина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Н.Е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.,Добакай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З.Ш.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6" y="836712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26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</a:rPr>
              <a:t>Подготовительная к школе группа № 1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907704" y="170692"/>
            <a:ext cx="70567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Выставка «Моя любимая буква»</a:t>
            </a:r>
          </a:p>
        </p:txBody>
      </p:sp>
      <p:pic>
        <p:nvPicPr>
          <p:cNvPr id="4098" name="Picture 2" descr="C:\Users\Админ\Desktop\фото выставка моя любимая бука\IMG_67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6" y="1154787"/>
            <a:ext cx="8609612" cy="5626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8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7" y="831615"/>
            <a:ext cx="8609611" cy="602128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200" dirty="0">
                <a:solidFill>
                  <a:prstClr val="black"/>
                </a:solidFill>
              </a:rPr>
              <a:t> С буквы « Б» начинается слово  бабушка</a:t>
            </a: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26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</a:rPr>
              <a:t>Подготовительная к школе группа № 1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907704" y="170692"/>
            <a:ext cx="70567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Выставка «Моя любимая буква»</a:t>
            </a:r>
          </a:p>
        </p:txBody>
      </p:sp>
      <p:pic>
        <p:nvPicPr>
          <p:cNvPr id="5123" name="Picture 3" descr="C:\Users\Админ\Desktop\фото выставка моя любимая бука\IMG_6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9564" y="2276307"/>
            <a:ext cx="5440126" cy="37130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Админ\Desktop\фото выставка моя любимая бука\IMG_6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2410" y="2130442"/>
            <a:ext cx="5251745" cy="38164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 rot="10800000" flipV="1">
            <a:off x="683568" y="1447828"/>
            <a:ext cx="32403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С буквы « Б» начинается слово  бабушка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36095" y="1509384"/>
            <a:ext cx="33843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dirty="0">
                <a:solidFill>
                  <a:srgbClr val="7030A0"/>
                </a:solidFill>
              </a:rPr>
              <a:t>С буквы « Б»  начинается моё имя </a:t>
            </a:r>
            <a:r>
              <a:rPr lang="ru-RU" sz="2000" b="1" dirty="0" err="1">
                <a:solidFill>
                  <a:srgbClr val="7030A0"/>
                </a:solidFill>
              </a:rPr>
              <a:t>Бина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2020871"/>
            <a:ext cx="2736304" cy="4680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03848" y="985540"/>
            <a:ext cx="3024336" cy="395562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228184" y="188640"/>
            <a:ext cx="2915816" cy="453650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6" name="Picture 2" descr="C:\Users\Админ\Desktop\фото выставка моя любимая бука\IMG_6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61316" y="2741636"/>
            <a:ext cx="5000583" cy="2918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5" y="0"/>
            <a:ext cx="2918926" cy="197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Админ\Desktop\фото выставка моя любимая бука\IMG_67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7362" y="968509"/>
            <a:ext cx="4597459" cy="2915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6149" name="Picture 5" descr="C:\Users\Админ\Desktop\фото выставка моя любимая бука\IMG_67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4106" y="2315285"/>
            <a:ext cx="5539803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95537" y="2020871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С буквы « </a:t>
            </a:r>
            <a:r>
              <a:rPr lang="ru-RU" sz="2000" b="1" dirty="0" smtClean="0">
                <a:solidFill>
                  <a:srgbClr val="7030A0"/>
                </a:solidFill>
              </a:rPr>
              <a:t>Ж»  </a:t>
            </a:r>
            <a:r>
              <a:rPr lang="ru-RU" sz="2000" b="1" dirty="0">
                <a:solidFill>
                  <a:srgbClr val="7030A0"/>
                </a:solidFill>
              </a:rPr>
              <a:t>начинается моё имя </a:t>
            </a:r>
            <a:r>
              <a:rPr lang="ru-RU" sz="2000" b="1" dirty="0" smtClean="0">
                <a:solidFill>
                  <a:srgbClr val="7030A0"/>
                </a:solidFill>
              </a:rPr>
              <a:t>Женя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4169" y="127688"/>
            <a:ext cx="3059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С буквы « </a:t>
            </a:r>
            <a:r>
              <a:rPr lang="ru-RU" sz="2000" b="1" dirty="0" smtClean="0">
                <a:solidFill>
                  <a:srgbClr val="7030A0"/>
                </a:solidFill>
              </a:rPr>
              <a:t>Л»  </a:t>
            </a:r>
            <a:r>
              <a:rPr lang="ru-RU" sz="2000" b="1" dirty="0">
                <a:solidFill>
                  <a:srgbClr val="7030A0"/>
                </a:solidFill>
              </a:rPr>
              <a:t>начинается </a:t>
            </a:r>
            <a:r>
              <a:rPr lang="ru-RU" sz="2000" b="1" dirty="0" smtClean="0">
                <a:solidFill>
                  <a:srgbClr val="7030A0"/>
                </a:solidFill>
              </a:rPr>
              <a:t>моя </a:t>
            </a:r>
            <a:r>
              <a:rPr lang="ru-RU" sz="2000" b="1" dirty="0">
                <a:solidFill>
                  <a:srgbClr val="7030A0"/>
                </a:solidFill>
              </a:rPr>
              <a:t>имя </a:t>
            </a:r>
            <a:r>
              <a:rPr lang="ru-RU" sz="2000" b="1" dirty="0" smtClean="0">
                <a:solidFill>
                  <a:srgbClr val="7030A0"/>
                </a:solidFill>
              </a:rPr>
              <a:t>фамилия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11860" y="991837"/>
            <a:ext cx="2772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буква </a:t>
            </a:r>
            <a:r>
              <a:rPr lang="ru-RU" sz="2000" b="1" dirty="0">
                <a:solidFill>
                  <a:srgbClr val="C00000"/>
                </a:solidFill>
              </a:rPr>
              <a:t>« </a:t>
            </a:r>
            <a:r>
              <a:rPr lang="ru-RU" sz="2000" b="1" dirty="0" smtClean="0">
                <a:solidFill>
                  <a:srgbClr val="C00000"/>
                </a:solidFill>
              </a:rPr>
              <a:t>О»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как колесо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98986">
            <a:off x="6830573" y="5225994"/>
            <a:ext cx="1369970" cy="11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6" y="836712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976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Админ\Desktop\фото выставка моя любимая бука\IMG_6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0406" y="1591993"/>
            <a:ext cx="5832650" cy="4322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\Desktop\фото выставка моя любимая бука\IMG_67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33330" r="-20660" b="-34538"/>
          <a:stretch/>
        </p:blipFill>
        <p:spPr bwMode="auto">
          <a:xfrm rot="5400000">
            <a:off x="2110594" y="1736812"/>
            <a:ext cx="7443091" cy="5976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420634"/>
            <a:ext cx="388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Буква «Я» это моя Семья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908720"/>
            <a:ext cx="1383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Буква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« И» красивая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7206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6" y="836712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26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</a:rPr>
              <a:t>Подготовительная к школе группа № </a:t>
            </a:r>
            <a:r>
              <a:rPr lang="ru-RU" sz="2000" b="1" i="1" dirty="0" smtClean="0">
                <a:solidFill>
                  <a:prstClr val="black"/>
                </a:solidFill>
              </a:rPr>
              <a:t>2</a:t>
            </a:r>
            <a:endParaRPr lang="ru-RU" sz="2000" b="1" i="1" dirty="0">
              <a:solidFill>
                <a:prstClr val="black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907704" y="170692"/>
            <a:ext cx="70567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Выставка «Моя любимая буква»</a:t>
            </a:r>
          </a:p>
        </p:txBody>
      </p:sp>
      <p:pic>
        <p:nvPicPr>
          <p:cNvPr id="2051" name="Picture 3" descr="C:\Users\Админ\Desktop\фото выставка моя любимая бука\IMG_67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68" t="-127982" r="-84934" b="-113864"/>
          <a:stretch/>
        </p:blipFill>
        <p:spPr bwMode="auto">
          <a:xfrm>
            <a:off x="-7044957" y="-5139952"/>
            <a:ext cx="23409276" cy="175561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0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038" y="980728"/>
            <a:ext cx="8784976" cy="568863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400"/>
              </a:spcBef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Вид </a:t>
            </a:r>
            <a:r>
              <a:rPr lang="ru-RU" sz="2000" b="1" dirty="0">
                <a:latin typeface="Times New Roman"/>
                <a:ea typeface="Times New Roman"/>
              </a:rPr>
              <a:t>проекта: краткосрочный </a:t>
            </a:r>
            <a:endParaRPr lang="ru-RU" b="1" dirty="0">
              <a:latin typeface="Times New Roman"/>
              <a:ea typeface="Times New Roman"/>
            </a:endParaRPr>
          </a:p>
          <a:p>
            <a:pPr>
              <a:spcBef>
                <a:spcPts val="1400"/>
              </a:spcBef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 Тип</a:t>
            </a:r>
            <a:r>
              <a:rPr lang="ru-RU" sz="2000" b="1" i="1" dirty="0">
                <a:latin typeface="Times New Roman"/>
                <a:ea typeface="Times New Roman"/>
              </a:rPr>
              <a:t>: </a:t>
            </a:r>
            <a:r>
              <a:rPr lang="ru-RU" sz="2000" dirty="0">
                <a:latin typeface="Times New Roman"/>
                <a:ea typeface="Times New Roman"/>
              </a:rPr>
              <a:t>корр</a:t>
            </a:r>
            <a:r>
              <a:rPr lang="ru-RU" sz="2000" b="1" dirty="0">
                <a:latin typeface="Times New Roman"/>
                <a:ea typeface="Times New Roman"/>
              </a:rPr>
              <a:t>е</a:t>
            </a:r>
            <a:r>
              <a:rPr lang="ru-RU" sz="2000" dirty="0">
                <a:latin typeface="Times New Roman"/>
                <a:ea typeface="Times New Roman"/>
              </a:rPr>
              <a:t>кционный,</a:t>
            </a:r>
            <a:r>
              <a:rPr lang="ru-RU" sz="2000" i="1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информационный, творческий, социальный, педагогический.</a:t>
            </a: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latin typeface="Times New Roman"/>
                <a:ea typeface="SimSun"/>
              </a:rPr>
              <a:t>Сроки реализации</a:t>
            </a:r>
            <a:r>
              <a:rPr lang="ru-RU" sz="2000" dirty="0">
                <a:latin typeface="Times New Roman"/>
                <a:ea typeface="SimSun"/>
              </a:rPr>
              <a:t>: одна неделя (</a:t>
            </a:r>
            <a:r>
              <a:rPr lang="ru-RU" sz="2000" dirty="0" smtClean="0">
                <a:latin typeface="Times New Roman"/>
                <a:ea typeface="SimSun"/>
              </a:rPr>
              <a:t>с11ноября </a:t>
            </a:r>
            <a:r>
              <a:rPr lang="ru-RU" sz="2000" dirty="0">
                <a:latin typeface="Times New Roman"/>
                <a:ea typeface="SimSun"/>
              </a:rPr>
              <a:t>по </a:t>
            </a:r>
            <a:r>
              <a:rPr lang="ru-RU" sz="2000" dirty="0" smtClean="0">
                <a:latin typeface="Times New Roman"/>
                <a:ea typeface="SimSun"/>
              </a:rPr>
              <a:t>15 </a:t>
            </a:r>
            <a:r>
              <a:rPr lang="ru-RU" sz="2000" dirty="0">
                <a:latin typeface="Times New Roman"/>
                <a:ea typeface="SimSun"/>
              </a:rPr>
              <a:t>ноября) </a:t>
            </a:r>
            <a:endParaRPr lang="ru-RU" dirty="0">
              <a:latin typeface="Times New Roman"/>
              <a:ea typeface="SimSu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 </a:t>
            </a:r>
            <a:r>
              <a:rPr lang="ru-RU" sz="2000" b="1" dirty="0">
                <a:latin typeface="Times New Roman"/>
                <a:ea typeface="SimSun"/>
              </a:rPr>
              <a:t>Участники проекта</a:t>
            </a:r>
            <a:r>
              <a:rPr lang="ru-RU" sz="2000" dirty="0">
                <a:latin typeface="Times New Roman"/>
                <a:ea typeface="SimSun"/>
              </a:rPr>
              <a:t>: дети 4-5,5-7 лет, посещающие логопедические занятия, в условиях логопункта, педагоги, родители воспитанников.</a:t>
            </a:r>
            <a:endParaRPr lang="ru-RU" dirty="0">
              <a:latin typeface="Times New Roman"/>
              <a:ea typeface="SimSu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latin typeface="Times New Roman"/>
                <a:ea typeface="SimSun"/>
              </a:rPr>
              <a:t>Цель проекта:</a:t>
            </a:r>
            <a:endParaRPr lang="ru-RU" dirty="0">
              <a:latin typeface="Times New Roman"/>
              <a:ea typeface="SimSu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/>
                <a:ea typeface="SimSun"/>
              </a:rPr>
              <a:t>Коррекция речевых нарушений у старших дошкольников, в процессе творческой деятельности с использованием </a:t>
            </a:r>
            <a:r>
              <a:rPr lang="ru-RU" sz="2000" dirty="0" err="1">
                <a:latin typeface="Times New Roman"/>
                <a:ea typeface="SimSun"/>
              </a:rPr>
              <a:t>здоровьесберегающих</a:t>
            </a:r>
            <a:r>
              <a:rPr lang="ru-RU" sz="2000" dirty="0">
                <a:latin typeface="Times New Roman"/>
                <a:ea typeface="SimSun"/>
              </a:rPr>
              <a:t> технологий. </a:t>
            </a:r>
            <a:r>
              <a:rPr lang="ru-RU" sz="2000" dirty="0" smtClean="0">
                <a:latin typeface="Times New Roman"/>
                <a:ea typeface="SimSun"/>
              </a:rPr>
              <a:t>Пропаганда </a:t>
            </a:r>
            <a:r>
              <a:rPr lang="ru-RU" sz="2000" dirty="0">
                <a:latin typeface="Times New Roman"/>
                <a:ea typeface="SimSun"/>
              </a:rPr>
              <a:t>логопедических знаний</a:t>
            </a:r>
            <a:r>
              <a:rPr lang="ru-RU" sz="2000" dirty="0" smtClean="0">
                <a:latin typeface="Times New Roman"/>
                <a:ea typeface="SimSun"/>
              </a:rPr>
              <a:t>.</a:t>
            </a:r>
            <a:endParaRPr lang="ru-RU" dirty="0">
              <a:latin typeface="Times New Roman"/>
              <a:ea typeface="SimSu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88641"/>
            <a:ext cx="5225662" cy="51077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dirty="0">
              <a:ln w="11430">
                <a:solidFill>
                  <a:prstClr val="black"/>
                </a:solidFill>
              </a:ln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5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15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>
                <a:solidFill>
                  <a:prstClr val="black"/>
                </a:solidFill>
              </a:rPr>
              <a:t>Подготовительная к школе группа № 2</a:t>
            </a:r>
          </a:p>
          <a:p>
            <a:pPr lvl="0"/>
            <a:r>
              <a:rPr lang="ru-RU" sz="1200" dirty="0">
                <a:solidFill>
                  <a:prstClr val="black"/>
                </a:solidFill>
              </a:rPr>
              <a:t>Воспитатели: Акатьева Л.П.</a:t>
            </a:r>
          </a:p>
          <a:p>
            <a:pPr lvl="0"/>
            <a:r>
              <a:rPr lang="ru-RU" sz="1200" dirty="0" err="1">
                <a:solidFill>
                  <a:prstClr val="black"/>
                </a:solidFill>
              </a:rPr>
              <a:t>Докмит</a:t>
            </a:r>
            <a:r>
              <a:rPr lang="ru-RU" sz="1200" dirty="0">
                <a:solidFill>
                  <a:prstClr val="black"/>
                </a:solidFill>
              </a:rPr>
              <a:t> Т.Д.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6" y="836712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Админ\Desktop\фото выставка моя любимая бука\IMG_6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356803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esktop\фото выставка моя любимая бука\IMG_6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836712"/>
            <a:ext cx="316835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\Desktop\фото выставка моя любимая бука\IMG_67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36712"/>
            <a:ext cx="262778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116632"/>
            <a:ext cx="8964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Подготовительная к школе группа № 2</a:t>
            </a:r>
          </a:p>
          <a:p>
            <a:pPr algn="ctr"/>
            <a:r>
              <a:rPr lang="ru-RU" sz="2000" b="1" dirty="0"/>
              <a:t>Воспитатели: Акатьева </a:t>
            </a:r>
            <a:r>
              <a:rPr lang="ru-RU" sz="2000" b="1" dirty="0" smtClean="0"/>
              <a:t>Л.П.,</a:t>
            </a:r>
            <a:r>
              <a:rPr lang="ru-RU" sz="2000" b="1" dirty="0" err="1" smtClean="0"/>
              <a:t>Докмит</a:t>
            </a:r>
            <a:r>
              <a:rPr lang="ru-RU" sz="2000" b="1" dirty="0" smtClean="0"/>
              <a:t> </a:t>
            </a:r>
            <a:r>
              <a:rPr lang="ru-RU" sz="2000" b="1" dirty="0"/>
              <a:t>Т.Д.</a:t>
            </a:r>
          </a:p>
        </p:txBody>
      </p:sp>
    </p:spTree>
    <p:extLst>
      <p:ext uri="{BB962C8B-B14F-4D97-AF65-F5344CB8AC3E}">
        <p14:creationId xmlns:p14="http://schemas.microsoft.com/office/powerpoint/2010/main" val="124196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6" y="836712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26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</a:rPr>
              <a:t>Подготовительная к школе группа № </a:t>
            </a:r>
            <a:r>
              <a:rPr lang="ru-RU" sz="2000" b="1" i="1" dirty="0" smtClean="0">
                <a:solidFill>
                  <a:prstClr val="black"/>
                </a:solidFill>
              </a:rPr>
              <a:t>2</a:t>
            </a:r>
            <a:endParaRPr lang="ru-RU" sz="2000" b="1" i="1" dirty="0">
              <a:solidFill>
                <a:prstClr val="black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907704" y="170692"/>
            <a:ext cx="70567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Выставка «Моя любимая буква»</a:t>
            </a:r>
          </a:p>
        </p:txBody>
      </p:sp>
      <p:pic>
        <p:nvPicPr>
          <p:cNvPr id="2051" name="Picture 3" descr="C:\Users\Админ\Desktop\фото выставка моя любимая бука\IMG_67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68" t="-127982" r="-84934" b="-113864"/>
          <a:stretch/>
        </p:blipFill>
        <p:spPr bwMode="auto">
          <a:xfrm>
            <a:off x="-7277772" y="-5211960"/>
            <a:ext cx="23409276" cy="175561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9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5516" y="1405632"/>
            <a:ext cx="8712968" cy="526372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9BBB59">
                  <a:lumMod val="75000"/>
                </a:srgb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14" y="4365104"/>
            <a:ext cx="1698650" cy="2304256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</a:rPr>
              <a:t>Л</a:t>
            </a:r>
            <a:endParaRPr lang="ru-RU" sz="2000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1939125" y="6014035"/>
            <a:ext cx="382861" cy="31862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Georgia" pitchFamily="18" charset="0"/>
              </a:rPr>
              <a:t>С</a:t>
            </a:r>
            <a:endParaRPr lang="ru-RU" sz="2000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2030868" y="4838999"/>
            <a:ext cx="469480" cy="37095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А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7145878" y="4209813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59632" y="1484784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***************************</a:t>
            </a:r>
          </a:p>
        </p:txBody>
      </p:sp>
      <p:pic>
        <p:nvPicPr>
          <p:cNvPr id="4098" name="Picture 2" descr="C:\Users\Админ\Desktop\фото выставка моя любимая бука\IMG_67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9180" y="715344"/>
            <a:ext cx="4113747" cy="3204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\Desktop\фото выставка моя любимая бука\IMG_67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32626" y="2211013"/>
            <a:ext cx="5101237" cy="3490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2376264" cy="184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Админ\Desktop\фото выставка моя любимая бука\IMG_67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4053" y="2091369"/>
            <a:ext cx="4399632" cy="3028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6129">
            <a:off x="3793734" y="106387"/>
            <a:ext cx="1235190" cy="124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2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4002" y="764703"/>
            <a:ext cx="8712968" cy="605848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9BBB59">
                  <a:lumMod val="75000"/>
                </a:srgb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41167"/>
            <a:ext cx="1698650" cy="1882019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</a:rPr>
              <a:t>Л</a:t>
            </a:r>
            <a:endParaRPr lang="ru-RU" sz="2000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2017888" y="180929"/>
            <a:ext cx="722872" cy="44417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Georgia" pitchFamily="18" charset="0"/>
              </a:rPr>
              <a:t>С</a:t>
            </a:r>
            <a:endParaRPr lang="ru-RU" sz="2000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2370706" y="5193801"/>
            <a:ext cx="816459" cy="42805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А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2108669" y="5848286"/>
            <a:ext cx="392487" cy="37780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59632" y="1484784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***************************</a:t>
            </a:r>
          </a:p>
        </p:txBody>
      </p:sp>
      <p:pic>
        <p:nvPicPr>
          <p:cNvPr id="5122" name="Picture 2" descr="C:\Users\Админ\Desktop\фото выставка моя любимая бука\IMG_6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8669">
            <a:off x="-213377" y="1565659"/>
            <a:ext cx="3828688" cy="2720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3" name="Picture 3" descr="C:\Users\Админ\Desktop\фото выставка моя любимая бука\IMG_67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9499" y="1144941"/>
            <a:ext cx="3785000" cy="30238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\Desktop\фото выставка моя любимая бука\IMG_67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9519">
            <a:off x="4798436" y="2447038"/>
            <a:ext cx="4919966" cy="3279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346591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519">
            <a:off x="3835342" y="4937696"/>
            <a:ext cx="1082052" cy="108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2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9442" y="830113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9BBB59">
                  <a:lumMod val="75000"/>
                </a:srgb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63" y="5085184"/>
            <a:ext cx="1698650" cy="1794137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4756052" y="98768"/>
            <a:ext cx="949587" cy="59564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</a:rPr>
              <a:t>Л</a:t>
            </a:r>
            <a:endParaRPr lang="ru-RU" sz="2000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2426597" y="-404"/>
            <a:ext cx="845339" cy="4632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Georgia" pitchFamily="18" charset="0"/>
              </a:rPr>
              <a:t>С</a:t>
            </a:r>
            <a:endParaRPr lang="ru-RU" sz="2000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1760995" y="5159214"/>
            <a:ext cx="532306" cy="57998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А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3573525" y="5742352"/>
            <a:ext cx="1070423" cy="65488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59632" y="1484784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***************************</a:t>
            </a:r>
          </a:p>
        </p:txBody>
      </p:sp>
      <p:pic>
        <p:nvPicPr>
          <p:cNvPr id="6147" name="Picture 3" descr="C:\Users\Админ\Desktop\фото выставка моя любимая бука\IMG_6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1649">
            <a:off x="-349226" y="927737"/>
            <a:ext cx="4352140" cy="3357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\Desktop\фото выставка моя любимая бука\IMG_67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8228">
            <a:off x="2015708" y="1624987"/>
            <a:ext cx="4774552" cy="3434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дмин\Desktop\фото выставка моя любимая бука\IMG_67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2096">
            <a:off x="4535630" y="2164034"/>
            <a:ext cx="5046971" cy="3651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"/>
            <a:ext cx="2376264" cy="173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2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568" y="878796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9BBB59">
                  <a:lumMod val="75000"/>
                </a:srgb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15" y="5301208"/>
            <a:ext cx="1698650" cy="1556792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8113798" y="109796"/>
            <a:ext cx="858466" cy="54373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</a:rPr>
              <a:t>Л</a:t>
            </a:r>
            <a:endParaRPr lang="ru-RU" sz="2000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6554906" y="305350"/>
            <a:ext cx="848106" cy="56472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Georgia" pitchFamily="18" charset="0"/>
              </a:rPr>
              <a:t>С</a:t>
            </a:r>
            <a:endParaRPr lang="ru-RU" sz="2000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3758370" y="6060420"/>
            <a:ext cx="897468" cy="4697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А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1880144" y="5624161"/>
            <a:ext cx="955749" cy="39204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59632" y="1484784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***************************</a:t>
            </a:r>
          </a:p>
        </p:txBody>
      </p:sp>
      <p:pic>
        <p:nvPicPr>
          <p:cNvPr id="7170" name="Picture 2" descr="C:\Users\Админ\Desktop\фото выставка моя любимая бука\IMG_67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4937">
            <a:off x="-749673" y="1163245"/>
            <a:ext cx="4792970" cy="29711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Админ\Desktop\фото выставка моя любимая бука\IMG_67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2248" y="1656680"/>
            <a:ext cx="4634273" cy="31115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" y="20308"/>
            <a:ext cx="1789764" cy="124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Админ\Desktop\фото выставка моя любимая бука\IMG_67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79980" y="1976884"/>
            <a:ext cx="4944680" cy="31542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982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6" y="836712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26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</a:rPr>
              <a:t>Старшая группа </a:t>
            </a:r>
            <a:r>
              <a:rPr lang="ru-RU" sz="2000" b="1" i="1" dirty="0" err="1" smtClean="0">
                <a:solidFill>
                  <a:prstClr val="black"/>
                </a:solidFill>
              </a:rPr>
              <a:t>группа</a:t>
            </a:r>
            <a:r>
              <a:rPr lang="ru-RU" sz="2000" b="1" i="1" dirty="0" smtClean="0">
                <a:solidFill>
                  <a:prstClr val="black"/>
                </a:solidFill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№ </a:t>
            </a:r>
            <a:r>
              <a:rPr lang="ru-RU" sz="2000" b="1" i="1" dirty="0" smtClean="0">
                <a:solidFill>
                  <a:prstClr val="black"/>
                </a:solidFill>
              </a:rPr>
              <a:t>2</a:t>
            </a:r>
            <a:endParaRPr lang="ru-RU" sz="2000" b="1" i="1" dirty="0">
              <a:solidFill>
                <a:prstClr val="black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907704" y="170692"/>
            <a:ext cx="70567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Выставка «Моя любимая буква»</a:t>
            </a:r>
          </a:p>
        </p:txBody>
      </p:sp>
      <p:pic>
        <p:nvPicPr>
          <p:cNvPr id="9218" name="Picture 2" descr="C:\Users\Админ\Desktop\фото выставка моя любимая бука\IMG_67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6" y="1136586"/>
            <a:ext cx="8609612" cy="55327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52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6" y="836712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26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</a:rPr>
              <a:t>Старшая группа </a:t>
            </a:r>
            <a:r>
              <a:rPr lang="ru-RU" sz="2000" b="1" i="1" dirty="0" err="1" smtClean="0">
                <a:solidFill>
                  <a:prstClr val="black"/>
                </a:solidFill>
              </a:rPr>
              <a:t>группа</a:t>
            </a:r>
            <a:r>
              <a:rPr lang="ru-RU" sz="2000" b="1" i="1" dirty="0" smtClean="0">
                <a:solidFill>
                  <a:prstClr val="black"/>
                </a:solidFill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№ </a:t>
            </a:r>
            <a:r>
              <a:rPr lang="ru-RU" sz="2000" b="1" i="1" dirty="0" smtClean="0">
                <a:solidFill>
                  <a:prstClr val="black"/>
                </a:solidFill>
              </a:rPr>
              <a:t>2</a:t>
            </a:r>
            <a:endParaRPr lang="ru-RU" sz="2000" b="1" i="1" dirty="0">
              <a:solidFill>
                <a:prstClr val="black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907704" y="170692"/>
            <a:ext cx="70567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Выставка «Моя любимая буква»</a:t>
            </a:r>
          </a:p>
        </p:txBody>
      </p:sp>
      <p:pic>
        <p:nvPicPr>
          <p:cNvPr id="11266" name="Picture 2" descr="C:\Users\Админ\Desktop\фото выставка моя любимая бука\IMG_6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7" y="1224408"/>
            <a:ext cx="8609610" cy="5372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7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524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9BBB59">
                  <a:lumMod val="75000"/>
                </a:srgb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53744"/>
            <a:ext cx="1698650" cy="2304256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</a:rPr>
              <a:t>Л</a:t>
            </a:r>
            <a:endParaRPr lang="ru-RU" sz="2000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4692126" y="815940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Georgia" pitchFamily="18" charset="0"/>
              </a:rPr>
              <a:t>С</a:t>
            </a:r>
            <a:endParaRPr lang="ru-RU" sz="2000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1855813" y="5728373"/>
            <a:ext cx="605852" cy="62570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А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7145878" y="4209813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59632" y="1484784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***************************</a:t>
            </a:r>
          </a:p>
        </p:txBody>
      </p:sp>
      <p:pic>
        <p:nvPicPr>
          <p:cNvPr id="10242" name="Picture 2" descr="C:\Users\Админ\Desktop\фото выставка моя любимая бука\IMG_6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6073" y="998790"/>
            <a:ext cx="3600400" cy="2700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дмин\Desktop\фото выставка моя любимая бука\IMG_67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9067" y="2092170"/>
            <a:ext cx="4426464" cy="3211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дмин\Desktop\фото выставка моя любимая бука\IMG_67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44048" y="2754252"/>
            <a:ext cx="4548491" cy="2700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-23521"/>
            <a:ext cx="2840492" cy="185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2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6" y="836712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26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</a:rPr>
              <a:t>Старшая группа </a:t>
            </a:r>
            <a:r>
              <a:rPr lang="ru-RU" sz="2000" b="1" i="1" dirty="0" err="1" smtClean="0">
                <a:solidFill>
                  <a:prstClr val="black"/>
                </a:solidFill>
              </a:rPr>
              <a:t>группа</a:t>
            </a:r>
            <a:r>
              <a:rPr lang="ru-RU" sz="2000" b="1" i="1" dirty="0" smtClean="0">
                <a:solidFill>
                  <a:prstClr val="black"/>
                </a:solidFill>
              </a:rPr>
              <a:t> №1 </a:t>
            </a:r>
            <a:endParaRPr lang="ru-RU" sz="2000" b="1" i="1" dirty="0">
              <a:solidFill>
                <a:prstClr val="black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907704" y="170692"/>
            <a:ext cx="70567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Выставка «Моя любимая буква»</a:t>
            </a:r>
          </a:p>
        </p:txBody>
      </p:sp>
      <p:pic>
        <p:nvPicPr>
          <p:cNvPr id="12290" name="Picture 2" descr="C:\Users\Админ\Desktop\фото выставка моя любимая бука\IMG_6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6" y="1224408"/>
            <a:ext cx="4681847" cy="4508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 descr="C:\Users\Админ\Desktop\фото выставка моя любимая бука\IMG_67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504056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7242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5516" y="902174"/>
            <a:ext cx="8712968" cy="50405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Этапы реализации проекта:</a:t>
            </a:r>
          </a:p>
          <a:p>
            <a:pPr lvl="0" algn="ctr"/>
            <a:endParaRPr lang="ru-RU" sz="3200" dirty="0" smtClean="0">
              <a:solidFill>
                <a:prstClr val="black"/>
              </a:solidFill>
              <a:latin typeface="Times New Roman"/>
              <a:ea typeface="SimSun"/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1.Предварительный.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Изучение методической литературы. Подбор материалов для «методической копилки» и разработка планов проведения недели «Логопедическая палитра».</a:t>
            </a:r>
            <a:endParaRPr lang="ru-RU" sz="1600" dirty="0" smtClean="0">
              <a:solidFill>
                <a:prstClr val="black"/>
              </a:solidFill>
              <a:latin typeface="Times New Roman"/>
              <a:ea typeface="SimSun"/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2. Основной.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Проведение коррекционных занятий и  мастер-классов по плану, создание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презентации . Консультирование педагогов. </a:t>
            </a: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3.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Итоговый.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Взаимодействие с родителями (групповые выставки, консультации, мастер-класс, день открытых дверей).</a:t>
            </a:r>
            <a:endParaRPr lang="ru-RU" sz="1600" dirty="0" smtClean="0">
              <a:solidFill>
                <a:prstClr val="black"/>
              </a:solidFill>
              <a:latin typeface="Times New Roman"/>
              <a:ea typeface="SimSun"/>
            </a:endParaRPr>
          </a:p>
          <a:p>
            <a:pPr lvl="0">
              <a:tabLst>
                <a:tab pos="1676400" algn="l"/>
              </a:tabLst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Презентация  в ДОУ. Анализ результатов проекта.</a:t>
            </a:r>
            <a:endParaRPr lang="ru-RU" sz="1600" dirty="0">
              <a:solidFill>
                <a:prstClr val="black"/>
              </a:solidFill>
              <a:latin typeface="Times New Roman"/>
              <a:ea typeface="SimSu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88641"/>
            <a:ext cx="5225662" cy="51077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dirty="0">
              <a:ln w="11430">
                <a:solidFill>
                  <a:prstClr val="black"/>
                </a:solidFill>
              </a:ln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1698650" cy="2304256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2225907" y="389735"/>
            <a:ext cx="1320736" cy="71465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4281842" y="6004485"/>
            <a:ext cx="997392" cy="49203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7145878" y="4209813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59632" y="1484784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***************************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29" y="1233475"/>
            <a:ext cx="4431751" cy="49039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876" y="836712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26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</a:rPr>
              <a:t>Старшая  санаторная группа группа </a:t>
            </a:r>
            <a:r>
              <a:rPr lang="ru-RU" sz="2000" b="1" i="1" dirty="0">
                <a:solidFill>
                  <a:prstClr val="black"/>
                </a:solidFill>
              </a:rPr>
              <a:t>№ </a:t>
            </a:r>
            <a:r>
              <a:rPr lang="ru-RU" sz="2000" b="1" i="1" dirty="0" smtClean="0">
                <a:solidFill>
                  <a:prstClr val="black"/>
                </a:solidFill>
              </a:rPr>
              <a:t>2</a:t>
            </a:r>
            <a:endParaRPr lang="ru-RU" sz="2000" b="1" i="1" dirty="0">
              <a:solidFill>
                <a:prstClr val="black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907704" y="170692"/>
            <a:ext cx="70567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Выставка «Моя любимая буква»</a:t>
            </a:r>
          </a:p>
        </p:txBody>
      </p:sp>
      <p:pic>
        <p:nvPicPr>
          <p:cNvPr id="15362" name="Picture 2" descr="C:\Users\Админ\Desktop\фото выставка моя любимая бука\IMG_6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6" y="1224408"/>
            <a:ext cx="8609610" cy="544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0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882" y="-281154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1148" y="-281153"/>
            <a:ext cx="2532852" cy="15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9BBB59">
                  <a:lumMod val="75000"/>
                </a:srgb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63754"/>
            <a:ext cx="1698650" cy="1731840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</a:rPr>
              <a:t>Л</a:t>
            </a:r>
            <a:endParaRPr lang="ru-RU" sz="2000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2225907" y="389735"/>
            <a:ext cx="1320736" cy="71465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Georgia" pitchFamily="18" charset="0"/>
              </a:rPr>
              <a:t>С</a:t>
            </a:r>
            <a:endParaRPr lang="ru-RU" sz="2000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6917762" y="5543724"/>
            <a:ext cx="654015" cy="69140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А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1802440" y="5423969"/>
            <a:ext cx="619079" cy="577082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59632" y="1484784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***************************</a:t>
            </a:r>
          </a:p>
        </p:txBody>
      </p:sp>
      <p:pic>
        <p:nvPicPr>
          <p:cNvPr id="16386" name="Picture 2" descr="C:\Users\Админ\Desktop\фото выставка моя любимая бука\IMG_6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243" y="-515947"/>
            <a:ext cx="5106022" cy="34988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 descr="C:\Users\Админ\Desktop\фото выставка моя любимая бука\IMG_67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64208" y="1443469"/>
            <a:ext cx="4935904" cy="34087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9" name="Picture 5" descr="C:\Users\Админ\Desktop\фото выставка моя любимая бука\IMG_67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3366" y="1648120"/>
            <a:ext cx="4283754" cy="3454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6527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882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9BBB59">
                  <a:lumMod val="75000"/>
                </a:srgb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</a:rPr>
              <a:t>Л</a:t>
            </a:r>
            <a:endParaRPr lang="ru-RU" sz="2000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2225907" y="389735"/>
            <a:ext cx="1320736" cy="71465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Georgia" pitchFamily="18" charset="0"/>
              </a:rPr>
              <a:t>С</a:t>
            </a:r>
            <a:endParaRPr lang="ru-RU" sz="2000" b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6917762" y="5543724"/>
            <a:ext cx="654015" cy="69140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А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1802440" y="5423969"/>
            <a:ext cx="619079" cy="577082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0"/>
            <a:ext cx="88924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23232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Викторина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для педагогов «Методы и приемы работы с детьми по развитию речи» в виде</a:t>
            </a:r>
            <a:r>
              <a:rPr lang="ru-RU" sz="2000" b="1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деловой игры </a:t>
            </a:r>
            <a:r>
              <a:rPr lang="ru-RU" sz="2000" dirty="0">
                <a:solidFill>
                  <a:srgbClr val="23232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«Педагогический экспресс» </a:t>
            </a:r>
            <a:r>
              <a:rPr lang="ru-RU" sz="2000" dirty="0">
                <a:solidFill>
                  <a:srgbClr val="23232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который состоялся в формате путешествия педагогического экспрессе провела в соответствии с планом работы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Проекта  Неделя логопеда в ДОУ  «Логопедическая палитра</a:t>
            </a:r>
            <a:r>
              <a:rPr lang="ru-RU" sz="2000" dirty="0">
                <a:solidFill>
                  <a:srgbClr val="23232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br>
              <a:rPr lang="ru-RU" sz="2000" dirty="0">
                <a:solidFill>
                  <a:srgbClr val="23232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В ходе путешествия пассажиры педагогического экспресса посетили станции, на которых проводники представили опыт работы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по развитию речи</a:t>
            </a:r>
            <a:r>
              <a:rPr lang="ru-RU" sz="2000" dirty="0">
                <a:solidFill>
                  <a:srgbClr val="23232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23232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Викторина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направлен на повышение эффективности работы с детьми дошкольного возраста в работы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по развитию речи прошла на высоким уровне.</a:t>
            </a:r>
            <a:r>
              <a:rPr lang="ru-RU" sz="2000" dirty="0">
                <a:solidFill>
                  <a:srgbClr val="23232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23232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11.11.2019 по 15.11.2019  в рамках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Неделя логопеда 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прошла тематическая выставка «Моя любимая буква», в которой приняли участие дети и родители. Принцип выбора буквы был разный: выбирали буквы и по началу своего имени или фамилии, и просто по понравившемуся внешнему виду. Дети вместе с родителями трудились, создавая произведения искусства, красочно и с выдумкой оформляли выбранную букву, проявили 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личностному 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развитию, положительному детско-родительскому отношению.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5400" dirty="0" smtClean="0">
                <a:solidFill>
                  <a:srgbClr val="FF0000"/>
                </a:solidFill>
                <a:latin typeface="Gabriola" pitchFamily="82" charset="0"/>
              </a:rPr>
              <a:t>Выражаю </a:t>
            </a:r>
          </a:p>
          <a:p>
            <a:pPr lvl="0" algn="ctr"/>
            <a:r>
              <a:rPr lang="ru-RU" sz="5400" dirty="0" smtClean="0">
                <a:solidFill>
                  <a:srgbClr val="FF0000"/>
                </a:solidFill>
                <a:latin typeface="Gabriola" pitchFamily="82" charset="0"/>
              </a:rPr>
              <a:t>большую </a:t>
            </a:r>
            <a:r>
              <a:rPr lang="ru-RU" sz="5400" dirty="0">
                <a:solidFill>
                  <a:srgbClr val="FF0000"/>
                </a:solidFill>
                <a:latin typeface="Gabriola" pitchFamily="82" charset="0"/>
              </a:rPr>
              <a:t>благодарность воспитателям групп за активную работу в </a:t>
            </a:r>
            <a:r>
              <a:rPr lang="ru-RU" sz="5400" dirty="0" smtClean="0">
                <a:solidFill>
                  <a:srgbClr val="FF0000"/>
                </a:solidFill>
                <a:latin typeface="Gabriola" pitchFamily="82" charset="0"/>
              </a:rPr>
              <a:t>проект</a:t>
            </a:r>
          </a:p>
          <a:p>
            <a:pPr lvl="0" algn="ctr"/>
            <a:r>
              <a:rPr lang="ru-RU" sz="5400" dirty="0" smtClean="0">
                <a:solidFill>
                  <a:srgbClr val="FF0000"/>
                </a:solidFill>
                <a:latin typeface="Gabriola" pitchFamily="82" charset="0"/>
              </a:rPr>
              <a:t>« Логопедическая палитра»</a:t>
            </a:r>
            <a:endParaRPr lang="ru-RU" sz="5400" dirty="0">
              <a:solidFill>
                <a:srgbClr val="FF0000"/>
              </a:solidFill>
              <a:latin typeface="Gabriola" pitchFamily="82" charset="0"/>
            </a:endParaRPr>
          </a:p>
          <a:p>
            <a:pPr lvl="0" algn="r"/>
            <a:r>
              <a:rPr lang="ru-RU" sz="6000" dirty="0" smtClean="0">
                <a:solidFill>
                  <a:srgbClr val="FF0000"/>
                </a:solidFill>
                <a:latin typeface="Gabriola" pitchFamily="82" charset="0"/>
              </a:rPr>
              <a:t>Елена Александровна!</a:t>
            </a:r>
            <a:endParaRPr lang="ru-RU" sz="6000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4692126" y="815940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728615" y="2146389"/>
            <a:ext cx="607998" cy="60985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 flipH="1">
            <a:off x="7358178" y="1411112"/>
            <a:ext cx="820380" cy="61794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86" y="0"/>
            <a:ext cx="2780277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28033">
            <a:off x="6846665" y="-229868"/>
            <a:ext cx="1340225" cy="158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2470">
            <a:off x="2917261" y="105286"/>
            <a:ext cx="1262405" cy="105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2584">
            <a:off x="510282" y="4998234"/>
            <a:ext cx="1298377" cy="123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496" y="3139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215" algn="ctr">
              <a:lnSpc>
                <a:spcPct val="115000"/>
              </a:lnSpc>
            </a:pPr>
            <a:endParaRPr lang="ru-RU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0583" y="70292"/>
            <a:ext cx="7939809" cy="134248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0215" algn="ctr">
              <a:lnSpc>
                <a:spcPct val="115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Подготовительный этап    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Изучение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подбор материала. 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indent="450215" algn="ctr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Разработка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структуры проекта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6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2" cstate="print"/>
          <a:srcRect b="75850"/>
          <a:stretch>
            <a:fillRect/>
          </a:stretch>
        </p:blipFill>
        <p:spPr bwMode="auto">
          <a:xfrm>
            <a:off x="1187624" y="4149080"/>
            <a:ext cx="7560840" cy="2708920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>
            <a:off x="432863" y="3645024"/>
            <a:ext cx="754761" cy="648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О</a:t>
            </a:r>
            <a:endParaRPr lang="ru-RU" sz="2800" b="1" dirty="0">
              <a:latin typeface="Georgia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 rot="1114218">
            <a:off x="6359103" y="4427082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7544" y="692696"/>
            <a:ext cx="583408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О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28" name="Picture 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7029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71382">
            <a:off x="262945" y="3064346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094549"/>
              </p:ext>
            </p:extLst>
          </p:nvPr>
        </p:nvGraphicFramePr>
        <p:xfrm>
          <a:off x="160583" y="1988840"/>
          <a:ext cx="4183365" cy="4840244"/>
        </p:xfrm>
        <a:graphic>
          <a:graphicData uri="http://schemas.openxmlformats.org/drawingml/2006/table">
            <a:tbl>
              <a:tblPr/>
              <a:tblGrid>
                <a:gridCol w="949065"/>
                <a:gridCol w="2230068"/>
                <a:gridCol w="1004232"/>
              </a:tblGrid>
              <a:tr h="4468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SimSun"/>
                        </a:rPr>
                        <a:t>Дни недели</a:t>
                      </a:r>
                      <a:endParaRPr lang="ru-RU" sz="8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SimSun"/>
                        </a:rPr>
                        <a:t>Дата</a:t>
                      </a:r>
                      <a:endParaRPr lang="ru-RU" sz="8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SimSun"/>
                        </a:rPr>
                        <a:t>проведения</a:t>
                      </a:r>
                      <a:endParaRPr lang="ru-RU" sz="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SimSun"/>
                        </a:rPr>
                        <a:t>Мероприятия</a:t>
                      </a:r>
                      <a:endParaRPr lang="ru-RU" sz="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SimSun"/>
                        </a:rPr>
                        <a:t>Участники</a:t>
                      </a:r>
                      <a:endParaRPr lang="ru-RU" sz="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40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SimSun"/>
                        </a:rPr>
                        <a:t>Понедельник</a:t>
                      </a:r>
                      <a:endParaRPr lang="ru-RU" sz="8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SimSun"/>
                        </a:rPr>
                        <a:t>11.11.19</a:t>
                      </a:r>
                      <a:endParaRPr lang="ru-RU" sz="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</a:rPr>
                        <a:t>         </a:t>
                      </a:r>
                      <a:r>
                        <a:rPr lang="ru-RU" sz="800" b="1">
                          <a:effectLst/>
                          <a:latin typeface="Times New Roman"/>
                          <a:ea typeface="SimSun"/>
                        </a:rPr>
                        <a:t>Открытие недели</a:t>
                      </a:r>
                      <a:endParaRPr lang="ru-RU" sz="800">
                        <a:effectLst/>
                        <a:latin typeface="Times New Roman"/>
                        <a:ea typeface="SimSu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Выставка «Моя любимая буква»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Подгрупповое занятие</a:t>
                      </a:r>
                      <a:r>
                        <a:rPr lang="ru-RU" sz="80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«Сказка о весёлом язычке»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(подготовительная группа №1№2)</a:t>
                      </a:r>
                    </a:p>
                    <a:p>
                      <a:pPr indent="-179705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Родители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Воспитатели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Дети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Учитель-логопед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Дети</a:t>
                      </a: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1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SimSun"/>
                        </a:rPr>
                        <a:t>Вторник</a:t>
                      </a:r>
                      <a:endParaRPr lang="ru-RU" sz="8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SimSun"/>
                        </a:rPr>
                        <a:t>12.11.19</a:t>
                      </a:r>
                      <a:endParaRPr lang="ru-RU" sz="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Мастер-класс для воспитателей</a:t>
                      </a:r>
                    </a:p>
                    <a:p>
                      <a:pPr indent="-215900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«С пальчиками играем, речь развиваем»</a:t>
                      </a:r>
                    </a:p>
                    <a:p>
                      <a:pPr indent="-215900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Подгрупповое занятие </a:t>
                      </a:r>
                    </a:p>
                    <a:p>
                      <a:pPr indent="-36195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«Игротека пальчиковых игр»</a:t>
                      </a:r>
                    </a:p>
                    <a:p>
                      <a:pPr indent="-36195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           </a:t>
                      </a: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(старшая группа №1.№2)</a:t>
                      </a:r>
                    </a:p>
                    <a:p>
                      <a:pPr indent="-36195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Воспитатели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Дети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Учитель-логопед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Дети</a:t>
                      </a: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4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SimSun"/>
                        </a:rPr>
                        <a:t>Среда</a:t>
                      </a:r>
                      <a:endParaRPr lang="ru-RU" sz="800">
                        <a:effectLst/>
                        <a:latin typeface="Times New Roman"/>
                        <a:ea typeface="SimSu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SimSun"/>
                        </a:rPr>
                        <a:t>13.11.19</a:t>
                      </a:r>
                      <a:endParaRPr lang="ru-RU" sz="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День открытых дверей для </a:t>
                      </a: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родителей 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Мастер –класс: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   </a:t>
                      </a: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«В гостях у свистящей семейки»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             </a:t>
                      </a: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(подготовительная группа)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Учитель-логопед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Родители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Дети</a:t>
                      </a: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SimSun"/>
                        </a:rPr>
                        <a:t>Четверг</a:t>
                      </a:r>
                      <a:endParaRPr lang="ru-RU" sz="800">
                        <a:effectLst/>
                        <a:latin typeface="Times New Roman"/>
                        <a:ea typeface="SimSu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SimSun"/>
                        </a:rPr>
                        <a:t>14.11.19</a:t>
                      </a:r>
                      <a:endParaRPr lang="ru-RU" sz="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Викторина для педагогов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«Методы и приемы работы с детьми по развитию речи»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Памятки для педагогов.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Учитель-логопед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педагоги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SimSun"/>
                        </a:rPr>
                        <a:t>Пятница</a:t>
                      </a:r>
                      <a:endParaRPr lang="ru-RU" sz="8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SimSun"/>
                        </a:rPr>
                        <a:t>15.11.19</a:t>
                      </a:r>
                      <a:endParaRPr lang="ru-RU" sz="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</a:rPr>
                        <a:t>    </a:t>
                      </a:r>
                      <a:r>
                        <a:rPr lang="ru-RU" sz="800" b="1">
                          <a:effectLst/>
                          <a:latin typeface="Times New Roman"/>
                          <a:ea typeface="SimSun"/>
                        </a:rPr>
                        <a:t>Закрытие недели</a:t>
                      </a:r>
                      <a:endParaRPr lang="ru-RU" sz="80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Речевое развлечение </a:t>
                      </a:r>
                    </a:p>
                    <a:p>
                      <a:pPr indent="179705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</a:rPr>
                        <a:t>     </a:t>
                      </a:r>
                      <a:endParaRPr lang="ru-RU" sz="800">
                        <a:effectLst/>
                        <a:latin typeface="Times New Roman"/>
                        <a:ea typeface="SimSun"/>
                      </a:endParaRPr>
                    </a:p>
                    <a:p>
                      <a:pPr indent="-215900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  <a:p>
                      <a:pPr indent="-215900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SimSun"/>
                        </a:rPr>
                        <a:t> 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200"/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ru-RU" sz="800">
                          <a:effectLst/>
                          <a:latin typeface="Wingdings"/>
                          <a:ea typeface="Times New Roman"/>
                          <a:cs typeface="Wingdings"/>
                        </a:rPr>
                        <a:t> </a:t>
                      </a:r>
                      <a:endParaRPr lang="ru-RU" sz="800">
                        <a:effectLst/>
                        <a:latin typeface="Wingdings"/>
                        <a:ea typeface="SimSun"/>
                        <a:cs typeface="Wingdings"/>
                      </a:endParaRP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SimSun"/>
                        </a:rPr>
                        <a:t>Учитель-логопед</a:t>
                      </a:r>
                    </a:p>
                  </a:txBody>
                  <a:tcPr marL="23816" marR="23816" marT="23816" marB="238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0583" y="1248890"/>
            <a:ext cx="4195393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zh-CN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zh-C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Перспективный план учителя-логопеда</a:t>
            </a:r>
            <a:endParaRPr kumimoji="0" lang="ru-RU" altLang="zh-CN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zh-C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«Речевая палитра»</a:t>
            </a:r>
            <a:endParaRPr kumimoji="0" lang="ru-RU" altLang="zh-CN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70292"/>
            <a:ext cx="2016224" cy="148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Админ\Desktop\IMG_68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3676" y="2144810"/>
            <a:ext cx="5053194" cy="418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983643"/>
            <a:ext cx="8784976" cy="568863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0215" algn="ctr">
              <a:lnSpc>
                <a:spcPct val="115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1.Викторина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педагогами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  Педагогический экспресс»</a:t>
            </a:r>
            <a:r>
              <a:rPr lang="ru-RU" sz="24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2000" dirty="0">
                <a:latin typeface="Times New Roman" pitchFamily="18" charset="0"/>
                <a:ea typeface="SimSun"/>
                <a:cs typeface="Times New Roman" pitchFamily="18" charset="0"/>
              </a:rPr>
              <a:t>«Методы и приемы работы с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детьми по развитию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речи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SimSun"/>
              <a:cs typeface="Times New Roman" pitchFamily="18" charset="0"/>
            </a:endParaRPr>
          </a:p>
          <a:p>
            <a:pPr lvl="0" indent="450215" algn="ctr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2.Мастер-класс с родителями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«В гостях у свистящей семейки»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3. Подгрупповое занятие с детьми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«Сказка о весёлом язычке»</a:t>
            </a:r>
            <a:endParaRPr lang="ru-RU" sz="2400" dirty="0">
              <a:latin typeface="Times New Roman"/>
              <a:ea typeface="SimSu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88641"/>
            <a:ext cx="5225662" cy="53440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215" algn="ctr">
              <a:lnSpc>
                <a:spcPct val="115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II Основной этап </a:t>
            </a:r>
            <a:endParaRPr lang="ru-RU" sz="2400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17032"/>
            <a:ext cx="2016224" cy="2591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93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4389" y="1300564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2674"/>
          </a:xfrm>
          <a:prstGeom prst="roundRect">
            <a:avLst>
              <a:gd name="adj" fmla="val 25156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0215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«Методы и приемы работы с детьми по развитию речи»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704272" y="0"/>
            <a:ext cx="7235696" cy="8057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0215" algn="ctr">
              <a:lnSpc>
                <a:spcPct val="115000"/>
              </a:lnSpc>
            </a:pP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1.Викторина с </a:t>
            </a:r>
            <a:r>
              <a:rPr lang="ru-RU" sz="21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педагогами 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21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  </a:t>
            </a: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Педагогический экспресс»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C:\Users\Админ\Desktop\фото выставка моя любимая бука\IMG_67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2" y="1246584"/>
            <a:ext cx="3576160" cy="3334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фото выставка моя любимая бука\IMG_6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8356"/>
            <a:ext cx="4104456" cy="2835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\Desktop\фото выставка моя любимая бука\IMG_68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152483"/>
            <a:ext cx="4511984" cy="2828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8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0846" y="512676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2674"/>
          </a:xfrm>
          <a:prstGeom prst="roundRect">
            <a:avLst>
              <a:gd name="adj" fmla="val 25156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0215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«Методы и приемы работы с детьми по развитию речи»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704272" y="0"/>
            <a:ext cx="7235696" cy="8057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1.Викторина с </a:t>
            </a:r>
            <a:r>
              <a:rPr lang="ru-RU" sz="21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педагогами </a:t>
            </a:r>
          </a:p>
          <a:p>
            <a:pPr indent="450215" algn="ctr">
              <a:lnSpc>
                <a:spcPct val="115000"/>
              </a:lnSpc>
            </a:pPr>
            <a:r>
              <a:rPr lang="ru-RU" sz="21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  </a:t>
            </a: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Педагогический экспресс»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</a:p>
        </p:txBody>
      </p:sp>
      <p:pic>
        <p:nvPicPr>
          <p:cNvPr id="3074" name="Picture 2" descr="C:\Users\Админ\Desktop\фото выставка моя любимая бука\IMG_6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0565"/>
            <a:ext cx="3888432" cy="29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esktop\фото выставка моя любимая бука\IMG_68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120" y="1224408"/>
            <a:ext cx="3617848" cy="317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\Desktop\фото выставка моя любимая бука\IMG_68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9040"/>
            <a:ext cx="3217701" cy="258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0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6784" y="512676"/>
            <a:ext cx="8609611" cy="5832648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8719"/>
          </a:xfrm>
          <a:prstGeom prst="roundRect">
            <a:avLst>
              <a:gd name="adj" fmla="val 25156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Награждение команд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704272" y="0"/>
            <a:ext cx="7235696" cy="8057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1.Викторина с </a:t>
            </a:r>
            <a:r>
              <a:rPr lang="ru-RU" sz="21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педагогами </a:t>
            </a:r>
          </a:p>
          <a:p>
            <a:pPr indent="450215" algn="ctr">
              <a:lnSpc>
                <a:spcPct val="115000"/>
              </a:lnSpc>
            </a:pPr>
            <a:r>
              <a:rPr lang="ru-RU" sz="21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  </a:t>
            </a: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Педагогический экспресс»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C:\Users\Админ\Desktop\фото выставка моя любимая бука\IMG_6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3" y="1224408"/>
            <a:ext cx="4129828" cy="38607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Админ\Desktop\фото выставка моя любимая бука\IMG_65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24" y="2420888"/>
            <a:ext cx="3791962" cy="374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597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r="73590" b="75850"/>
          <a:stretch>
            <a:fillRect/>
          </a:stretch>
        </p:blipFill>
        <p:spPr bwMode="auto">
          <a:xfrm>
            <a:off x="-1" y="-67452"/>
            <a:ext cx="1704273" cy="12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>
            <a:off x="6228184" y="299695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35896" y="2996952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7704" y="693912"/>
            <a:ext cx="7056784" cy="448719"/>
          </a:xfrm>
          <a:prstGeom prst="roundRect">
            <a:avLst>
              <a:gd name="adj" fmla="val 25156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«В гостях у свистящей семейки»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704272" y="0"/>
            <a:ext cx="723569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2.Мастер-класс с родителями</a:t>
            </a:r>
          </a:p>
        </p:txBody>
      </p:sp>
      <p:pic>
        <p:nvPicPr>
          <p:cNvPr id="5122" name="Picture 2" descr="C:\Users\Админ\Desktop\фото выставка моя любимая бука\IMG_68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54" y="1294038"/>
            <a:ext cx="3856828" cy="34136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3" name="Picture 3" descr="C:\Users\Админ\Desktop\фото выставка моя любимая бука\IMG_68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1590"/>
            <a:ext cx="3396422" cy="3391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4" name="Picture 4" descr="C:\Users\Админ\Desktop\фото выставка моя любимая бука\IMG_68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10" y="4149296"/>
            <a:ext cx="3451274" cy="29839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365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915</Words>
  <Application>Microsoft Office PowerPoint</Application>
  <PresentationFormat>Экран (4:3)</PresentationFormat>
  <Paragraphs>288</Paragraphs>
  <Slides>34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132</dc:creator>
  <cp:lastModifiedBy>орарп</cp:lastModifiedBy>
  <cp:revision>229</cp:revision>
  <dcterms:created xsi:type="dcterms:W3CDTF">2017-04-21T22:11:46Z</dcterms:created>
  <dcterms:modified xsi:type="dcterms:W3CDTF">2019-12-04T07:42:19Z</dcterms:modified>
</cp:coreProperties>
</file>