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0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8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1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5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8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4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1E8C-99E3-4A0A-873B-F9D02051C908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545B-C32A-49BC-B317-D4733F2D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!!!!!\КАРТИНКИ!!!!!!\Фоны для печати\Театр\Theatre-Stage-PPT-Template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5184576" cy="15841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Презентация проекта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о театрализованной деятельности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 старшей группе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5616624" cy="316835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« МИР</a:t>
            </a:r>
            <a:b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ТЕАТРА»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8052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МБДОУ д/с №5 «Родничок» комбинированного вида </a:t>
            </a:r>
            <a:r>
              <a:rPr lang="ru-RU" sz="1600" b="1" i="1" dirty="0" err="1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с.Сарыг-Сеп</a:t>
            </a:r>
            <a:endParaRPr lang="ru-RU" sz="1600" b="1" i="1" dirty="0" smtClean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Воспитатель: </a:t>
            </a:r>
            <a:r>
              <a:rPr lang="ru-RU" sz="1600" b="1" i="1" dirty="0" err="1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Кончук</a:t>
            </a:r>
            <a:r>
              <a:rPr lang="ru-RU" sz="1600" b="1" i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А.Я</a:t>
            </a:r>
            <a:endParaRPr lang="ru-RU" sz="1600" b="1" i="1" dirty="0">
              <a:solidFill>
                <a:srgbClr val="005E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9" name="Picture 5" descr="C:\Users\admin\Desktop\!!!!!\КАРТИНКИ!!!!!!\Все на прозрачном фоне\театр Музыка Танцы\carnival_mask_PNG1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893"/>
            <a:ext cx="2065412" cy="11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!!!!!\КАРТИНКИ!!!!!!\Все на прозрачном фоне\театр Музыка Танцы\fairy_PNG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3"/>
            <a:ext cx="4896544" cy="57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14401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-Сюжетно - ролевая игра «Мы играем в театр».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-Активное использование в совместной деятельности с детьми разных видов театра.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-Обыгрывание русских народных </a:t>
            </a:r>
            <a:r>
              <a:rPr lang="ru-RU" i="1" dirty="0" err="1">
                <a:solidFill>
                  <a:srgbClr val="005EA4"/>
                </a:solidFill>
              </a:rPr>
              <a:t>потешек</a:t>
            </a:r>
            <a:r>
              <a:rPr lang="ru-RU" i="1" dirty="0">
                <a:solidFill>
                  <a:srgbClr val="005EA4"/>
                </a:solidFill>
              </a:rPr>
              <a:t>, мини - сцен из  сказок с группой детей и в индивидуальной работе.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77" y="1414155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02" y="1545574"/>
            <a:ext cx="3557270" cy="5088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7286"/>
            <a:ext cx="4680520" cy="3510390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3112" y="1844674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3177479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9904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1521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</a:t>
            </a:r>
            <a:r>
              <a:rPr lang="ru-RU" i="1" dirty="0" smtClean="0">
                <a:solidFill>
                  <a:srgbClr val="005EA4"/>
                </a:solidFill>
              </a:rPr>
              <a:t>Просмотр мультфильма «</a:t>
            </a:r>
            <a:r>
              <a:rPr lang="ru-RU" i="1" dirty="0" err="1" smtClean="0">
                <a:solidFill>
                  <a:srgbClr val="005EA4"/>
                </a:solidFill>
              </a:rPr>
              <a:t>Алдын-кушкаш</a:t>
            </a:r>
            <a:r>
              <a:rPr lang="ru-RU" i="1" dirty="0" smtClean="0">
                <a:solidFill>
                  <a:srgbClr val="005EA4"/>
                </a:solidFill>
              </a:rPr>
              <a:t>»</a:t>
            </a: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-Рисуем сказку.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800200" cy="212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2664296" cy="2967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86565"/>
            <a:ext cx="3791468" cy="505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7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9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</a:t>
            </a:r>
            <a:r>
              <a:rPr lang="ru-RU" i="1" dirty="0" smtClean="0">
                <a:solidFill>
                  <a:srgbClr val="005EA4"/>
                </a:solidFill>
              </a:rPr>
              <a:t>Выставка </a:t>
            </a:r>
            <a:r>
              <a:rPr lang="ru-RU" i="1" dirty="0" smtClean="0">
                <a:solidFill>
                  <a:srgbClr val="005EA4"/>
                </a:solidFill>
              </a:rPr>
              <a:t>«</a:t>
            </a:r>
            <a:r>
              <a:rPr lang="ru-RU" i="1" dirty="0" smtClean="0">
                <a:solidFill>
                  <a:srgbClr val="005EA4"/>
                </a:solidFill>
              </a:rPr>
              <a:t>Моя любимая юрта</a:t>
            </a:r>
            <a:r>
              <a:rPr lang="ru-RU" i="1" dirty="0" smtClean="0">
                <a:solidFill>
                  <a:srgbClr val="005EA4"/>
                </a:solidFill>
              </a:rPr>
              <a:t>».</a:t>
            </a: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9" y="4527704"/>
            <a:ext cx="18049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5472608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73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936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-Пополнение игровой среды для самостоятельной театрализованной деятельности детей в группе.</a:t>
            </a:r>
          </a:p>
        </p:txBody>
      </p:sp>
      <p:pic>
        <p:nvPicPr>
          <p:cNvPr id="4" name="Picture 2" descr="C:\Users\admin\Desktop\P117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2" y="1149123"/>
            <a:ext cx="2523059" cy="2160240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1170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76" y="980728"/>
            <a:ext cx="2604544" cy="2178242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P1170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02" y="1340768"/>
            <a:ext cx="2304256" cy="3024336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P11701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6" y="3599251"/>
            <a:ext cx="2304158" cy="2266430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P11701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44" y="4798960"/>
            <a:ext cx="2997509" cy="1599854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P11701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18" y="3429000"/>
            <a:ext cx="3211946" cy="1697031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76" y="4941168"/>
            <a:ext cx="18049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Заключительный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*Выступление на педсовете.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*Презентация проекта.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*</a:t>
            </a:r>
            <a:r>
              <a:rPr lang="ru-RU" i="1" dirty="0" smtClean="0">
                <a:solidFill>
                  <a:srgbClr val="005EA4"/>
                </a:solidFill>
              </a:rPr>
              <a:t>Показ</a:t>
            </a:r>
            <a:r>
              <a:rPr lang="en-US" i="1" dirty="0" smtClean="0">
                <a:solidFill>
                  <a:srgbClr val="005EA4"/>
                </a:solidFill>
              </a:rPr>
              <a:t> </a:t>
            </a:r>
            <a:r>
              <a:rPr lang="ru-RU" i="1" dirty="0" smtClean="0">
                <a:solidFill>
                  <a:srgbClr val="005EA4"/>
                </a:solidFill>
              </a:rPr>
              <a:t>сказки по мотивам тувинской народной сказки «</a:t>
            </a:r>
            <a:r>
              <a:rPr lang="ru-RU" i="1" dirty="0" err="1" smtClean="0">
                <a:solidFill>
                  <a:srgbClr val="005EA4"/>
                </a:solidFill>
              </a:rPr>
              <a:t>Алдын</a:t>
            </a:r>
            <a:r>
              <a:rPr lang="ru-RU" i="1" dirty="0" err="1">
                <a:solidFill>
                  <a:srgbClr val="005EA4"/>
                </a:solidFill>
              </a:rPr>
              <a:t>-</a:t>
            </a:r>
            <a:r>
              <a:rPr lang="ru-RU" i="1" dirty="0" err="1" smtClean="0">
                <a:solidFill>
                  <a:srgbClr val="005EA4"/>
                </a:solidFill>
              </a:rPr>
              <a:t>кушкаш</a:t>
            </a:r>
            <a:r>
              <a:rPr lang="ru-RU" i="1" dirty="0" smtClean="0">
                <a:solidFill>
                  <a:srgbClr val="005EA4"/>
                </a:solidFill>
              </a:rPr>
              <a:t>».</a:t>
            </a: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60" y="740701"/>
            <a:ext cx="4032448" cy="537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88843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1720" y="620688"/>
            <a:ext cx="662473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Тип проекта: </a:t>
            </a:r>
            <a:r>
              <a:rPr lang="ru-RU" sz="2800" i="1" dirty="0" smtClean="0">
                <a:solidFill>
                  <a:srgbClr val="002060"/>
                </a:solidFill>
              </a:rPr>
              <a:t>информационно-творческий, </a:t>
            </a:r>
            <a:r>
              <a:rPr lang="ru-RU" sz="2800" i="1" dirty="0">
                <a:solidFill>
                  <a:srgbClr val="002060"/>
                </a:solidFill>
              </a:rPr>
              <a:t>г</a:t>
            </a:r>
            <a:r>
              <a:rPr lang="ru-RU" sz="2800" i="1" dirty="0" smtClean="0">
                <a:solidFill>
                  <a:srgbClr val="002060"/>
                </a:solidFill>
              </a:rPr>
              <a:t>рупповой.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Продолжительность проекта: </a:t>
            </a:r>
            <a:r>
              <a:rPr lang="ru-RU" sz="2800" i="1" dirty="0" smtClean="0">
                <a:solidFill>
                  <a:srgbClr val="002060"/>
                </a:solidFill>
              </a:rPr>
              <a:t>средней продолжительности (1 месяц).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Участники проекта: </a:t>
            </a:r>
            <a:r>
              <a:rPr lang="ru-RU" sz="2800" i="1" dirty="0" smtClean="0">
                <a:solidFill>
                  <a:srgbClr val="002060"/>
                </a:solidFill>
              </a:rPr>
              <a:t>воспитатели, воспитанники, родители.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7" y="50839"/>
            <a:ext cx="7890553" cy="68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!!!!!\КАРТИНКИ!!!!!!\Все на прозрачном фоне\театр Музыка Танцы\98254395_large_0_63d1e_e3553684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179960" cy="22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692696"/>
            <a:ext cx="7560840" cy="56886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Актуальность проекта: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«Театр – это волшебный мир. Он дает уроки красоты, морали и нравственности. А чем они богаче, тем успешнее идет развитие духовного мира детей</a:t>
            </a:r>
            <a:r>
              <a:rPr lang="ru-RU" i="1" dirty="0" smtClean="0">
                <a:solidFill>
                  <a:srgbClr val="005EA4"/>
                </a:solidFill>
              </a:rPr>
              <a:t>…»                                                                                                                                                                                  </a:t>
            </a:r>
            <a:r>
              <a:rPr lang="ru-RU" b="1" i="1" dirty="0" err="1" smtClean="0">
                <a:solidFill>
                  <a:srgbClr val="005EA4"/>
                </a:solidFill>
              </a:rPr>
              <a:t>Б.М.Теплов</a:t>
            </a:r>
            <a:endParaRPr lang="ru-RU" b="1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Увлекательным направлением в дошкольном воспитании является театрализованная деятельность. Именно театрализованная деятельность помогает сформировать правильную модель поведения в современном мире; повысить общую культуру ребенка, приобщая к духовным ценностям; познакомить его с детской литературой, музыкой, изобразительным искусством, правилами этикета, обрядами, традициями, привить к ним устойчивый интерес; дает элементарные представления о видах театра; помогает совершенствовать навык воплощать в игре определенные переживания, побуждать к созданию новых образов,  мышлению; способствует развитию игрового поведения, эстетического чувства, способности творчески относиться к любому делу, умению общаться со сверстниками и взрослыми, развитию сценического творчества, музыкальных и артистических способностей детей; развивает навыки публичного выступления и творческого содружества.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2" y="-7208"/>
            <a:ext cx="1475656" cy="1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056784" cy="5832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Проблема: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Расширение кругозора родителей и детей в театрализованной деятельности.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Обоснование проблемы: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Недостаточное внимание родителей и детей к театру.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/>
              <a:t> </a:t>
            </a:r>
            <a:r>
              <a:rPr lang="ru-RU" i="1" dirty="0" err="1">
                <a:solidFill>
                  <a:srgbClr val="005EA4"/>
                </a:solidFill>
              </a:rPr>
              <a:t>Несформированность</a:t>
            </a:r>
            <a:r>
              <a:rPr lang="ru-RU" i="1" dirty="0">
                <a:solidFill>
                  <a:srgbClr val="005EA4"/>
                </a:solidFill>
              </a:rPr>
              <a:t> умений детей в «актёрском мастерстве».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Поверхностные знания родителей о разных видах театра в детском саду и применении их для обыгрывания с детьми дома.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Неумение детей взаимодействовать друг с другом в игре.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280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7"/>
            <a:ext cx="1619672" cy="176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912768" cy="52174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Создание условий для развития интереса детей к театрализованной деятельности и развитию их эмоциональной сферы.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Пробудить интерес детей и родителей к театру и театрализованной деятельности.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Приобщать детей  к театрализованной деятельности  с использованием  мимики, жестов, голоса, </a:t>
            </a:r>
            <a:r>
              <a:rPr lang="ru-RU" i="1" dirty="0" err="1">
                <a:solidFill>
                  <a:srgbClr val="005EA4"/>
                </a:solidFill>
              </a:rPr>
              <a:t>кукловождения</a:t>
            </a:r>
            <a:r>
              <a:rPr lang="ru-RU" i="1" dirty="0">
                <a:solidFill>
                  <a:srgbClr val="005EA4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3.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Обогащать знания детей об окружающем мире.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4.</a:t>
            </a:r>
            <a:r>
              <a:rPr lang="ru-RU" dirty="0"/>
              <a:t> </a:t>
            </a:r>
            <a:r>
              <a:rPr lang="ru-RU" dirty="0">
                <a:solidFill>
                  <a:srgbClr val="005EA4"/>
                </a:solidFill>
              </a:rPr>
              <a:t>Развивать внимание, память, мышление, воображение и фантазию.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5.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Заинтересовать родителей в приобретении, изготовлении разных видов театра и дать сведения о способах обыгрывания их дома с детьми.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6.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Активизация речи.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7.</a:t>
            </a: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Совершенствование партнерских отношений.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280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" y="1660525"/>
            <a:ext cx="16224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344816" cy="561662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Предполагаемый результат: </a:t>
            </a:r>
          </a:p>
          <a:p>
            <a:pPr marL="0" indent="0">
              <a:buNone/>
            </a:pPr>
            <a:r>
              <a:rPr lang="ru-RU" sz="5500" b="1" i="1" u="sng" dirty="0">
                <a:solidFill>
                  <a:srgbClr val="005EA4"/>
                </a:solidFill>
              </a:rPr>
              <a:t>У детей: 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-систематизация знаний, стимулирующая развитие познавательных и творческих способностей в результате знакомства с  театром, его видами, способами изготовления и обыгрывания персонажей;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 -возрастающий интерес к театру; 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-овладение первичными навыками в области театрального искусства и применение их в игровой и театрализованной </a:t>
            </a:r>
            <a:r>
              <a:rPr lang="ru-RU" sz="5500" i="1" dirty="0" smtClean="0">
                <a:solidFill>
                  <a:srgbClr val="005EA4"/>
                </a:solidFill>
              </a:rPr>
              <a:t>деятельности.</a:t>
            </a:r>
            <a:endParaRPr lang="ru-RU" sz="5500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r>
              <a:rPr lang="ru-RU" sz="5500" b="1" i="1" u="sng" dirty="0">
                <a:solidFill>
                  <a:srgbClr val="005EA4"/>
                </a:solidFill>
              </a:rPr>
              <a:t>У родителей </a:t>
            </a:r>
            <a:r>
              <a:rPr lang="ru-RU" sz="5500" i="1" dirty="0">
                <a:solidFill>
                  <a:srgbClr val="005EA4"/>
                </a:solidFill>
              </a:rPr>
              <a:t>в результате знакомства с историей театра, его видами, способами изготовления и обыгрывания: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 возрастет интерес к театру и театрализованной </a:t>
            </a:r>
            <a:r>
              <a:rPr lang="ru-RU" sz="5500" i="1" dirty="0" smtClean="0">
                <a:solidFill>
                  <a:srgbClr val="005EA4"/>
                </a:solidFill>
              </a:rPr>
              <a:t>деятельности, </a:t>
            </a:r>
            <a:endParaRPr lang="ru-RU" sz="5500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r>
              <a:rPr lang="ru-RU" sz="5500" i="1" dirty="0" smtClean="0">
                <a:solidFill>
                  <a:srgbClr val="005EA4"/>
                </a:solidFill>
              </a:rPr>
              <a:t>желание </a:t>
            </a:r>
            <a:r>
              <a:rPr lang="ru-RU" sz="5500" i="1" dirty="0">
                <a:solidFill>
                  <a:srgbClr val="005EA4"/>
                </a:solidFill>
              </a:rPr>
              <a:t>заниматься театральной деятельностью с детьми дома; 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-родители приобретут и изготовят для домашнего использования различные виды </a:t>
            </a:r>
            <a:r>
              <a:rPr lang="ru-RU" sz="5500" i="1" dirty="0" smtClean="0">
                <a:solidFill>
                  <a:srgbClr val="005EA4"/>
                </a:solidFill>
              </a:rPr>
              <a:t>театра. </a:t>
            </a:r>
          </a:p>
          <a:p>
            <a:pPr marL="0" indent="0">
              <a:buNone/>
            </a:pPr>
            <a:r>
              <a:rPr lang="ru-RU" sz="5500" b="1" i="1" u="sng" dirty="0" smtClean="0">
                <a:solidFill>
                  <a:srgbClr val="005EA4"/>
                </a:solidFill>
              </a:rPr>
              <a:t>У </a:t>
            </a:r>
            <a:r>
              <a:rPr lang="ru-RU" sz="5500" b="1" i="1" u="sng" dirty="0">
                <a:solidFill>
                  <a:srgbClr val="005EA4"/>
                </a:solidFill>
              </a:rPr>
              <a:t>педагогов: 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 обогащение содержания детской - взрослой деятельности;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 установление дружеских связей с  родителями, что ведёт к объединению </a:t>
            </a:r>
            <a:r>
              <a:rPr lang="ru-RU" sz="5500" i="1" dirty="0" smtClean="0">
                <a:solidFill>
                  <a:srgbClr val="005EA4"/>
                </a:solidFill>
              </a:rPr>
              <a:t>по интересам</a:t>
            </a:r>
            <a:r>
              <a:rPr lang="ru-RU" sz="5500" i="1" dirty="0">
                <a:solidFill>
                  <a:srgbClr val="005EA4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 вовлечение родителей в </a:t>
            </a:r>
            <a:r>
              <a:rPr lang="ru-RU" sz="5500" i="1" dirty="0" err="1">
                <a:solidFill>
                  <a:srgbClr val="005EA4"/>
                </a:solidFill>
              </a:rPr>
              <a:t>воспитательно</a:t>
            </a:r>
            <a:r>
              <a:rPr lang="ru-RU" sz="5500" i="1" dirty="0">
                <a:solidFill>
                  <a:srgbClr val="005EA4"/>
                </a:solidFill>
              </a:rPr>
              <a:t> - образовательный процесс;</a:t>
            </a:r>
          </a:p>
          <a:p>
            <a:pPr marL="0" indent="0">
              <a:buNone/>
            </a:pPr>
            <a:r>
              <a:rPr lang="ru-RU" sz="5500" i="1" dirty="0">
                <a:solidFill>
                  <a:srgbClr val="005EA4"/>
                </a:solidFill>
              </a:rPr>
              <a:t>-формирование более высокой оценки достижений своих детей и гордость за них.</a:t>
            </a:r>
          </a:p>
          <a:p>
            <a:pPr marL="0" indent="0">
              <a:buNone/>
            </a:pPr>
            <a:endParaRPr lang="ru-RU" sz="4500" dirty="0"/>
          </a:p>
        </p:txBody>
      </p:sp>
      <p:pic>
        <p:nvPicPr>
          <p:cNvPr id="1026" name="Picture 2" descr="C:\Users\admin\Desktop\!!!!!\КАРТИНКИ!!!!!!\Все на прозрачном фоне\Рамочки Полоски Заголовки\0_916c7_3520ff6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21505" cy="688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4" y="-168696"/>
            <a:ext cx="14356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"/>
            <a:ext cx="8686800" cy="19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FF0000"/>
                </a:solidFill>
                <a:latin typeface="Comic Sans MS" pitchFamily="66" charset="0"/>
              </a:rPr>
              <a:t>1.Организационно-подготовительный: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5EA4"/>
                </a:solidFill>
              </a:rPr>
              <a:t>-Беседа «Что такое театр? </a:t>
            </a:r>
            <a:r>
              <a:rPr lang="ru-RU" sz="2000" i="1" dirty="0" smtClean="0">
                <a:solidFill>
                  <a:srgbClr val="005EA4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5EA4"/>
                </a:solidFill>
              </a:rPr>
              <a:t>-Просмотр иллюстраций, связанных с театром.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588"/>
            <a:ext cx="3099792" cy="2160240"/>
          </a:xfrm>
          <a:prstGeom prst="rect">
            <a:avLst/>
          </a:prstGeom>
          <a:ln w="38100" cap="sq">
            <a:solidFill>
              <a:srgbClr val="005EA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7" y="4221163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2" y="1624350"/>
            <a:ext cx="5397152" cy="4851921"/>
          </a:xfrm>
          <a:prstGeom prst="rect">
            <a:avLst/>
          </a:prstGeom>
        </p:spPr>
      </p:pic>
      <p:pic>
        <p:nvPicPr>
          <p:cNvPr id="1027" name="Picture 3" descr="C:\Users\admin\Desktop\s1200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80" y="3875773"/>
            <a:ext cx="2588108" cy="263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1354737079-0378768-www.nevsepic.com.u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5202"/>
            <a:ext cx="118716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2241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i="1" dirty="0">
                <a:solidFill>
                  <a:srgbClr val="005EA4"/>
                </a:solidFill>
              </a:rPr>
              <a:t>-Консультация для родителей «Театр дома».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-Буклет для родителей «Волшебный мир театра».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-Совместные беседы детей и родителей о театре.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P1170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4" y="1556792"/>
            <a:ext cx="1728192" cy="3744416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детского сада\ТЕАТР(папка)\Консульт.на 1 лист (театр)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632323" cy="3896271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P1170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97440"/>
            <a:ext cx="2632323" cy="3895527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" y="2297440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!!!!!\КАРТИНКИ!!!!!!\Фоны для печати\Синие, Голубы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Comic Sans MS" pitchFamily="66" charset="0"/>
              </a:rPr>
              <a:t>2. Основной: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-Презентация для детей «</a:t>
            </a:r>
            <a:r>
              <a:rPr lang="ru-RU" i="1" dirty="0" err="1">
                <a:solidFill>
                  <a:srgbClr val="005EA4"/>
                </a:solidFill>
              </a:rPr>
              <a:t>Любознайка</a:t>
            </a:r>
            <a:r>
              <a:rPr lang="ru-RU" i="1" dirty="0">
                <a:solidFill>
                  <a:srgbClr val="005EA4"/>
                </a:solidFill>
              </a:rPr>
              <a:t> в театре</a:t>
            </a:r>
            <a:r>
              <a:rPr lang="ru-RU" i="1" dirty="0" smtClean="0">
                <a:solidFill>
                  <a:srgbClr val="005EA4"/>
                </a:solidFill>
              </a:rPr>
              <a:t>».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5EA4"/>
                </a:solidFill>
              </a:rPr>
              <a:t>-Посещение театральных представлений. </a:t>
            </a:r>
            <a:endParaRPr lang="ru-RU" i="1" dirty="0" smtClean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005EA4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9240"/>
            <a:ext cx="372641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59240"/>
            <a:ext cx="3600400" cy="495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9191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680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айыс</cp:lastModifiedBy>
  <cp:revision>28</cp:revision>
  <dcterms:created xsi:type="dcterms:W3CDTF">2019-01-29T04:45:30Z</dcterms:created>
  <dcterms:modified xsi:type="dcterms:W3CDTF">2019-11-13T15:56:47Z</dcterms:modified>
</cp:coreProperties>
</file>