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69" r:id="rId4"/>
    <p:sldId id="257" r:id="rId5"/>
    <p:sldId id="273" r:id="rId6"/>
    <p:sldId id="260" r:id="rId7"/>
    <p:sldId id="288" r:id="rId8"/>
    <p:sldId id="277" r:id="rId9"/>
    <p:sldId id="278" r:id="rId10"/>
    <p:sldId id="271" r:id="rId11"/>
    <p:sldId id="266" r:id="rId12"/>
    <p:sldId id="272" r:id="rId13"/>
    <p:sldId id="289" r:id="rId14"/>
    <p:sldId id="276" r:id="rId15"/>
    <p:sldId id="275" r:id="rId16"/>
    <p:sldId id="280" r:id="rId17"/>
    <p:sldId id="281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4B774-E15B-434E-9590-E0802904478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C33D-3A2A-49B2-9C7F-DAA0D51B29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 smtClean="0">
                <a:latin typeface="+mn-lt"/>
              </a:rPr>
              <a:t>II</a:t>
            </a:r>
            <a:r>
              <a:rPr lang="ru-RU" baseline="0" dirty="0" smtClean="0">
                <a:solidFill>
                  <a:schemeClr val="bg1">
                    <a:lumMod val="50000"/>
                  </a:schemeClr>
                </a:solidFill>
              </a:rPr>
              <a:t> Работа с родителями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C33D-3A2A-49B2-9C7F-DAA0D51B29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9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BD5E-2094-431E-9BF0-0BE3DEBE56FA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2225-A69E-4E99-9D50-359FAF53D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0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E2FE-A457-4DA2-95DD-E1CB931E8CC4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2C19-0E78-42BA-A2C2-7C4563325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1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18A4-FEB3-40BE-BC7B-1E35148F1F41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487E-2163-4A25-9549-8B0A0994B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0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F88B-3481-466D-9F3F-6B6CDF3B3A84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1162-4B94-45AC-A697-B3E1D0776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2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3C2C3-0CDF-45AB-ADCB-667B90C9CF90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C4EB4-9F22-44B4-84CB-1402D06CA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514806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Проект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«Развиваем речь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 с помощью мнемотехники»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152" y="3299921"/>
            <a:ext cx="37681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:</a:t>
            </a:r>
          </a:p>
          <a:p>
            <a:pPr algn="ctr"/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читель-логопед </a:t>
            </a:r>
          </a:p>
          <a:p>
            <a:pPr algn="ctr"/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Агеева Е.А.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002" y="0"/>
            <a:ext cx="8229600" cy="784476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 Зарисовка мнемотаблицы по  составлению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описательного рассказа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«Весна»</a:t>
            </a:r>
            <a:endParaRPr lang="ru-RU" dirty="0"/>
          </a:p>
        </p:txBody>
      </p:sp>
      <p:pic>
        <p:nvPicPr>
          <p:cNvPr id="6" name="Picture 6" descr="C:\Users\Админ\Desktop\мои фот19 год\фото с телефона\IMG_6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40" y="4149080"/>
            <a:ext cx="4674924" cy="27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дмин\Desktop\мои фот19 год\фото с телефона\IMG_63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114"/>
            <a:ext cx="4283968" cy="31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мои фот19 год\фото с телефона\IMG_63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02" y="954291"/>
            <a:ext cx="4187428" cy="31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Админ\Desktop\мои фот19 год\фото с телефона\IMG_6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39604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\Desktop\мои фот19 год\фото с телефона\IMG_6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1" y="3573017"/>
            <a:ext cx="3420379" cy="31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дмин\Desktop\мои фот19 год\фото с телефона\IMG_63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9"/>
            <a:ext cx="44644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4" y="0"/>
            <a:ext cx="9122296" cy="1417638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III </a:t>
            </a:r>
            <a:r>
              <a:rPr lang="ru-RU" sz="3200" dirty="0" smtClean="0">
                <a:latin typeface="+mn-lt"/>
              </a:rPr>
              <a:t>этап Заключительный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мнемотаблицы по заданным заданиям</a:t>
            </a:r>
            <a:endParaRPr lang="ru-RU" sz="3200" dirty="0">
              <a:latin typeface="+mn-lt"/>
            </a:endParaRPr>
          </a:p>
        </p:txBody>
      </p:sp>
      <p:pic>
        <p:nvPicPr>
          <p:cNvPr id="5123" name="Picture 3" descr="C:\Users\Админ\Desktop\мои фот19 год\фото с телефона\IMG_6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9996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+mn-lt"/>
              </a:rPr>
              <a:t>Рассказывание литературных текстов   с использованием мнемотаблиц</a:t>
            </a:r>
            <a:endParaRPr lang="ru-RU" dirty="0"/>
          </a:p>
        </p:txBody>
      </p:sp>
      <p:pic>
        <p:nvPicPr>
          <p:cNvPr id="3" name="Picture 4" descr="C:\Users\Админ\Desktop\мои фот19 год\фото с телефона\IMG_6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7443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дмин\Desktop\мои фот19 год\фото с телефона\IMG_6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78396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74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мои фот19 год\фото с телефона\IMG_6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4211960" cy="36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мои фот19 год\фото с телефона\IMG_6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45483"/>
            <a:ext cx="3744416" cy="372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1" y="620688"/>
            <a:ext cx="4824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/>
              </a:rPr>
              <a:t>Мнемотаблица  </a:t>
            </a:r>
            <a:r>
              <a:rPr lang="ru-RU" sz="2400" b="1" dirty="0">
                <a:solidFill>
                  <a:srgbClr val="003300"/>
                </a:solidFill>
                <a:latin typeface="Times New Roman"/>
              </a:rPr>
              <a:t>«</a:t>
            </a:r>
            <a:r>
              <a:rPr lang="ru-RU" sz="2400" b="1" dirty="0" smtClean="0">
                <a:solidFill>
                  <a:srgbClr val="003300"/>
                </a:solidFill>
                <a:latin typeface="Times New Roman"/>
              </a:rPr>
              <a:t>Домашние животные» для   составления </a:t>
            </a:r>
            <a:r>
              <a:rPr lang="ru-RU" sz="2400" b="1" dirty="0">
                <a:solidFill>
                  <a:srgbClr val="003300"/>
                </a:solidFill>
                <a:latin typeface="Times New Roman"/>
              </a:rPr>
              <a:t/>
            </a:r>
            <a:br>
              <a:rPr lang="ru-RU" sz="2400" b="1" dirty="0">
                <a:solidFill>
                  <a:srgbClr val="003300"/>
                </a:solidFill>
                <a:latin typeface="Times New Roman"/>
              </a:rPr>
            </a:br>
            <a:r>
              <a:rPr lang="ru-RU" sz="2400" b="1" dirty="0">
                <a:solidFill>
                  <a:srgbClr val="003300"/>
                </a:solidFill>
                <a:latin typeface="Times New Roman"/>
              </a:rPr>
              <a:t>описательного </a:t>
            </a:r>
            <a:r>
              <a:rPr lang="ru-RU" sz="2400" b="1" dirty="0" smtClean="0">
                <a:solidFill>
                  <a:srgbClr val="003300"/>
                </a:solidFill>
                <a:latin typeface="Times New Roman"/>
              </a:rPr>
              <a:t>рассказа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530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мои фот19 год\фото с телефона\IMG_6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DSC08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4682" y="548677"/>
            <a:ext cx="6857997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3131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/>
              </a:rPr>
              <a:t>Мнемотаблица  для заучивания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/>
              </a:rPr>
              <a:t>стихотворения 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/>
              </a:rPr>
              <a:t>« В школу»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591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DSC08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44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60648"/>
            <a:ext cx="2736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/>
              </a:rPr>
              <a:t>Мнемотаблица      для пересказа литературного рассказа 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/>
              </a:rPr>
              <a:t>« Дружба»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036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Анализ</a:t>
            </a:r>
          </a:p>
          <a:p>
            <a:r>
              <a:rPr lang="ru-RU" sz="2800" dirty="0">
                <a:latin typeface="+mn-lt"/>
              </a:rPr>
              <a:t>	</a:t>
            </a:r>
            <a:r>
              <a:rPr lang="ru-RU" sz="3200" dirty="0" smtClean="0">
                <a:latin typeface="+mn-lt"/>
              </a:rPr>
              <a:t>У детей расширился </a:t>
            </a:r>
            <a:r>
              <a:rPr lang="ru-RU" sz="3200" dirty="0">
                <a:latin typeface="+mn-lt"/>
              </a:rPr>
              <a:t>круг знаний об окружающем мире; </a:t>
            </a:r>
            <a:r>
              <a:rPr lang="ru-RU" sz="3200" dirty="0" smtClean="0">
                <a:latin typeface="+mn-lt"/>
              </a:rPr>
              <a:t>появилось </a:t>
            </a:r>
            <a:r>
              <a:rPr lang="ru-RU" sz="3200" dirty="0">
                <a:latin typeface="+mn-lt"/>
              </a:rPr>
              <a:t>желание пересказывать тексты, придумывать интересные истории; </a:t>
            </a:r>
            <a:r>
              <a:rPr lang="ru-RU" sz="3200" dirty="0" smtClean="0">
                <a:latin typeface="+mn-lt"/>
              </a:rPr>
              <a:t>появился </a:t>
            </a:r>
            <a:r>
              <a:rPr lang="ru-RU" sz="3200" dirty="0">
                <a:latin typeface="+mn-lt"/>
              </a:rPr>
              <a:t>интерес к заучиванию </a:t>
            </a:r>
            <a:r>
              <a:rPr lang="ru-RU" sz="3200" dirty="0" smtClean="0">
                <a:latin typeface="+mn-lt"/>
              </a:rPr>
              <a:t>стихов путем применения мнемотаблиц</a:t>
            </a:r>
            <a:r>
              <a:rPr lang="ru-RU" sz="3200" dirty="0">
                <a:latin typeface="+mn-lt"/>
              </a:rPr>
              <a:t>.</a:t>
            </a:r>
            <a:r>
              <a:rPr lang="ru-RU" sz="3200" dirty="0" smtClean="0">
                <a:latin typeface="+mn-lt"/>
              </a:rPr>
              <a:t> </a:t>
            </a:r>
          </a:p>
          <a:p>
            <a:r>
              <a:rPr lang="ru-RU" sz="3200" dirty="0" smtClean="0">
                <a:latin typeface="+mn-lt"/>
              </a:rPr>
              <a:t>		Считаю</a:t>
            </a:r>
            <a:r>
              <a:rPr lang="ru-RU" sz="3200" dirty="0">
                <a:latin typeface="+mn-lt"/>
              </a:rPr>
              <a:t>, </a:t>
            </a:r>
            <a:r>
              <a:rPr lang="ru-RU" sz="3200" dirty="0" smtClean="0">
                <a:latin typeface="+mn-lt"/>
              </a:rPr>
              <a:t>что используя </a:t>
            </a:r>
            <a:r>
              <a:rPr lang="ru-RU" sz="3200" dirty="0">
                <a:latin typeface="+mn-lt"/>
              </a:rPr>
              <a:t>метод мнемотехники </a:t>
            </a:r>
            <a:r>
              <a:rPr lang="ru-RU" sz="3200" dirty="0" smtClean="0">
                <a:latin typeface="+mn-lt"/>
              </a:rPr>
              <a:t>позволит лучше подготовить детей к </a:t>
            </a:r>
            <a:r>
              <a:rPr lang="ru-RU" sz="3200" dirty="0">
                <a:latin typeface="+mn-lt"/>
              </a:rPr>
              <a:t>школе, так как связная речь является важным показателем умственных способностей ребёнка и готовности его к школьному обучению</a:t>
            </a:r>
            <a:r>
              <a:rPr lang="ru-RU" sz="28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81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836712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000099"/>
                </a:solidFill>
                <a:latin typeface="Monotype Corsiva"/>
                <a:cs typeface="+mn-cs"/>
              </a:rPr>
              <a:t>СПАСИБО    ЗА    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699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7128792" cy="587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+mn-lt"/>
                <a:ea typeface="Times New Roman"/>
                <a:cs typeface="Times New Roman"/>
              </a:rPr>
              <a:t>Актуальность</a:t>
            </a:r>
            <a:r>
              <a:rPr lang="ru-RU" dirty="0">
                <a:solidFill>
                  <a:srgbClr val="383838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srgbClr val="383838"/>
              </a:solidFill>
              <a:latin typeface="Arial"/>
              <a:ea typeface="Times New Roman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srgbClr val="003300"/>
                </a:solidFill>
                <a:latin typeface="Times New Roman"/>
                <a:cs typeface="+mn-cs"/>
              </a:rPr>
              <a:t>           Несформированность речевой системы у  детей </a:t>
            </a:r>
            <a:r>
              <a:rPr lang="ru-RU" sz="2000" dirty="0">
                <a:solidFill>
                  <a:srgbClr val="003300"/>
                </a:solidFill>
                <a:latin typeface="Times New Roman"/>
                <a:cs typeface="+mn-cs"/>
              </a:rPr>
              <a:t>дошкольного возраста </a:t>
            </a:r>
            <a:r>
              <a:rPr lang="ru-RU" sz="2000" dirty="0" smtClean="0">
                <a:latin typeface="+mn-lt"/>
                <a:ea typeface="Times New Roman"/>
                <a:cs typeface="Times New Roman"/>
              </a:rPr>
              <a:t>обусловлена </a:t>
            </a:r>
            <a:r>
              <a:rPr lang="ru-RU" sz="2000" dirty="0">
                <a:latin typeface="+mn-lt"/>
                <a:ea typeface="Times New Roman"/>
                <a:cs typeface="Times New Roman"/>
              </a:rPr>
              <a:t>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</a:t>
            </a:r>
            <a:endParaRPr lang="ru-RU" sz="2000" dirty="0" smtClean="0">
              <a:latin typeface="+mn-lt"/>
              <a:ea typeface="Times New Roman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latin typeface="+mn-lt"/>
                <a:ea typeface="Times New Roman"/>
                <a:cs typeface="Times New Roman"/>
              </a:rPr>
              <a:t>	Мнемотехника </a:t>
            </a:r>
            <a:r>
              <a:rPr lang="ru-RU" sz="2000" dirty="0">
                <a:latin typeface="+mn-lt"/>
                <a:ea typeface="Times New Roman"/>
                <a:cs typeface="Times New Roman"/>
              </a:rPr>
              <a:t>для дошкольников как раз помогает упростить процесс запоминания, развить ассоциативное мышление и воображение, повысить внимательность. </a:t>
            </a:r>
            <a:endParaRPr lang="ru-RU" sz="2000" dirty="0" smtClean="0">
              <a:latin typeface="+mn-lt"/>
              <a:ea typeface="Times New Roman"/>
              <a:cs typeface="Times New Roman"/>
            </a:endParaRP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latin typeface="+mn-lt"/>
                <a:ea typeface="Times New Roman"/>
                <a:cs typeface="Times New Roman"/>
              </a:rPr>
              <a:t>Более </a:t>
            </a:r>
            <a:r>
              <a:rPr lang="ru-RU" sz="2000" dirty="0">
                <a:latin typeface="+mn-lt"/>
                <a:ea typeface="Times New Roman"/>
                <a:cs typeface="Times New Roman"/>
              </a:rPr>
              <a:t>того приемы </a:t>
            </a:r>
            <a:r>
              <a:rPr lang="ru-RU" sz="2000" dirty="0" smtClean="0">
                <a:latin typeface="+mn-lt"/>
                <a:ea typeface="Times New Roman"/>
                <a:cs typeface="Times New Roman"/>
              </a:rPr>
              <a:t>мнемотехники</a:t>
            </a:r>
            <a:r>
              <a:rPr lang="ru-RU" sz="2000" dirty="0">
                <a:solidFill>
                  <a:srgbClr val="003300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003300"/>
                </a:solidFill>
                <a:latin typeface="Times New Roman"/>
              </a:rPr>
              <a:t>позволят </a:t>
            </a:r>
            <a:r>
              <a:rPr lang="ru-RU" sz="2000" dirty="0">
                <a:solidFill>
                  <a:srgbClr val="003300"/>
                </a:solidFill>
                <a:latin typeface="Times New Roman"/>
              </a:rPr>
              <a:t>обеспечить   речевое </a:t>
            </a:r>
            <a:r>
              <a:rPr lang="ru-RU" sz="2000" dirty="0" smtClean="0">
                <a:solidFill>
                  <a:srgbClr val="003300"/>
                </a:solidFill>
                <a:latin typeface="Times New Roman"/>
                <a:ea typeface="Arial Unicode MS"/>
              </a:rPr>
              <a:t>развитие; в составлении описательных </a:t>
            </a:r>
            <a:r>
              <a:rPr lang="ru-RU" sz="2000" dirty="0">
                <a:solidFill>
                  <a:srgbClr val="003300"/>
                </a:solidFill>
                <a:latin typeface="Times New Roman"/>
                <a:ea typeface="Arial Unicode MS"/>
              </a:rPr>
              <a:t>рассказов, </a:t>
            </a:r>
            <a:r>
              <a:rPr lang="ru-RU" sz="2000" dirty="0" smtClean="0">
                <a:solidFill>
                  <a:srgbClr val="003300"/>
                </a:solidFill>
                <a:latin typeface="Times New Roman"/>
                <a:ea typeface="Arial Unicode MS"/>
              </a:rPr>
              <a:t>пересказыванию </a:t>
            </a:r>
            <a:r>
              <a:rPr lang="ru-RU" sz="2000" dirty="0">
                <a:solidFill>
                  <a:srgbClr val="003300"/>
                </a:solidFill>
                <a:latin typeface="Times New Roman"/>
                <a:ea typeface="Arial Unicode MS"/>
              </a:rPr>
              <a:t>литературных текстов   и т.д.</a:t>
            </a:r>
            <a:endParaRPr lang="ru-RU" sz="2400" dirty="0">
              <a:solidFill>
                <a:srgbClr val="003300"/>
              </a:solidFill>
              <a:latin typeface="Times New Roman"/>
            </a:endParaRPr>
          </a:p>
          <a:p>
            <a:pPr lvl="0">
              <a:spcBef>
                <a:spcPct val="20000"/>
              </a:spcBef>
            </a:pPr>
            <a:r>
              <a:rPr lang="ru-RU" sz="2000" b="1" dirty="0" smtClean="0">
                <a:latin typeface="+mn-lt"/>
                <a:ea typeface="Times New Roman"/>
                <a:cs typeface="Times New Roman"/>
              </a:rPr>
              <a:t>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83838"/>
                </a:solidFill>
                <a:latin typeface="Arial"/>
                <a:ea typeface="Calibri"/>
                <a:cs typeface="Times New Roman"/>
              </a:rPr>
              <a:t>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34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n-lt"/>
                <a:cs typeface="+mn-cs"/>
              </a:rPr>
              <a:t>Цель проекта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–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развитие речи детей дошкольного возраста средствами мнемотехники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358771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solidFill>
                  <a:srgbClr val="00B0F0"/>
                </a:solidFill>
                <a:latin typeface="+mn-lt"/>
              </a:rPr>
              <a:t>Задачи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tx2">
                    <a:lumMod val="50000"/>
                  </a:schemeClr>
                </a:solidFill>
                <a:latin typeface="+mn-lt"/>
              </a:rPr>
              <a:t>1</a:t>
            </a:r>
            <a:r>
              <a:rPr lang="ru-RU" b="1" dirty="0">
                <a:ln/>
                <a:latin typeface="+mn-lt"/>
              </a:rPr>
              <a:t>.</a:t>
            </a:r>
            <a:r>
              <a:rPr lang="ru-RU" dirty="0">
                <a:ln/>
                <a:latin typeface="+mn-lt"/>
              </a:rPr>
              <a:t> </a:t>
            </a:r>
            <a:r>
              <a:rPr lang="ru-RU" sz="2400" dirty="0">
                <a:ln/>
                <a:latin typeface="+mn-lt"/>
              </a:rPr>
              <a:t>Способствовать </a:t>
            </a:r>
            <a:r>
              <a:rPr lang="ru-RU" sz="2400" dirty="0" smtClean="0">
                <a:ln/>
                <a:latin typeface="+mn-lt"/>
              </a:rPr>
              <a:t>развитию </a:t>
            </a:r>
            <a:r>
              <a:rPr lang="ru-RU" sz="2400" dirty="0">
                <a:ln/>
                <a:latin typeface="+mn-lt"/>
              </a:rPr>
              <a:t>основных психических процессов - памяти, внимания, образного мышления; умению детей преобразовывать абстрактные символы в образы (перекодирование информации);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latin typeface="+mn-lt"/>
              </a:rPr>
              <a:t>2.</a:t>
            </a:r>
            <a:r>
              <a:rPr lang="ru-RU" sz="2400" dirty="0">
                <a:ln/>
                <a:latin typeface="+mn-lt"/>
              </a:rPr>
              <a:t> Развивать связную речь, расширять и обогащать словарный запас детей;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/>
                <a:latin typeface="+mn-lt"/>
              </a:rPr>
              <a:t>3.</a:t>
            </a:r>
            <a:r>
              <a:rPr lang="ru-RU" sz="2400" dirty="0">
                <a:ln/>
                <a:latin typeface="+mn-lt"/>
              </a:rPr>
              <a:t> Формировать навыки сотрудничества, взаимопонимания, доброжелательности, самостоятельности, инициативности, ответственности</a:t>
            </a:r>
            <a:r>
              <a:rPr lang="ru-RU" sz="2400" dirty="0">
                <a:ln/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61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ru-RU" altLang="ru-RU" sz="3600" dirty="0" smtClean="0"/>
              <a:t>Тип проекта – краткосрочный;</a:t>
            </a:r>
          </a:p>
          <a:p>
            <a:r>
              <a:rPr lang="ru-RU" altLang="ru-RU" sz="3600" dirty="0" smtClean="0"/>
              <a:t> Возраст детей – старший дошкольный возраст;</a:t>
            </a:r>
          </a:p>
          <a:p>
            <a:r>
              <a:rPr lang="ru-RU" altLang="ru-RU" sz="3600" dirty="0" smtClean="0"/>
              <a:t>Период выполнения – январь - май;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66835" y="188640"/>
            <a:ext cx="8712968" cy="316835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</a:t>
            </a:r>
            <a:r>
              <a:rPr lang="ru-RU" sz="2800" b="1" dirty="0"/>
              <a:t> </a:t>
            </a:r>
            <a:r>
              <a:rPr lang="ru-RU" sz="2800" b="1" dirty="0" smtClean="0"/>
              <a:t>Этап ( подготовительный) </a:t>
            </a:r>
            <a:r>
              <a:rPr lang="ru-RU" sz="2800" dirty="0" smtClean="0"/>
              <a:t>подготовка планов работы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 smtClean="0"/>
              <a:t>1.Перспективное </a:t>
            </a:r>
            <a:r>
              <a:rPr lang="ru-RU" sz="2800" dirty="0"/>
              <a:t>планирование НОД педагога с </a:t>
            </a:r>
            <a:r>
              <a:rPr lang="ru-RU" sz="2800" dirty="0" smtClean="0"/>
              <a:t>  детьми </a:t>
            </a:r>
            <a:r>
              <a:rPr lang="ru-RU" sz="2800" dirty="0"/>
              <a:t>с </a:t>
            </a:r>
            <a:r>
              <a:rPr lang="ru-RU" sz="2800" dirty="0" smtClean="0"/>
              <a:t>использованием мнемотехники</a:t>
            </a:r>
            <a:endParaRPr lang="ru-RU" alt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72816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   2.Перспективное </a:t>
            </a:r>
            <a:r>
              <a:rPr lang="ru-RU" sz="2800" dirty="0">
                <a:latin typeface="+mn-lt"/>
              </a:rPr>
              <a:t>планирование самостоятельной деятельности детей, организованная </a:t>
            </a:r>
            <a:r>
              <a:rPr lang="ru-RU" sz="2800" dirty="0" smtClean="0">
                <a:latin typeface="+mn-lt"/>
              </a:rPr>
              <a:t>педагогом</a:t>
            </a:r>
          </a:p>
          <a:p>
            <a:r>
              <a:rPr lang="ru-RU" sz="2800" dirty="0">
                <a:latin typeface="+mn-lt"/>
              </a:rPr>
              <a:t>3. Работа с родителями</a:t>
            </a:r>
          </a:p>
          <a:p>
            <a:r>
              <a:rPr lang="en-US" sz="2800" b="1" dirty="0">
                <a:latin typeface="+mn-lt"/>
              </a:rPr>
              <a:t>II </a:t>
            </a:r>
            <a:r>
              <a:rPr lang="ru-RU" sz="2800" b="1" dirty="0" smtClean="0">
                <a:latin typeface="+mn-lt"/>
              </a:rPr>
              <a:t>Этап ( основной) </a:t>
            </a:r>
          </a:p>
          <a:p>
            <a:r>
              <a:rPr lang="ru-RU" sz="2800" dirty="0" smtClean="0">
                <a:latin typeface="+mn-lt"/>
              </a:rPr>
              <a:t>Зарисовка мнемотаблиц</a:t>
            </a:r>
            <a:endParaRPr lang="ru-RU" sz="2800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III </a:t>
            </a:r>
            <a:r>
              <a:rPr lang="ru-RU" sz="2800" b="1" dirty="0" smtClean="0">
                <a:latin typeface="+mn-lt"/>
              </a:rPr>
              <a:t>Этап( заключительный)</a:t>
            </a:r>
          </a:p>
          <a:p>
            <a:r>
              <a:rPr lang="ru-RU" sz="2800" dirty="0" smtClean="0">
                <a:latin typeface="+mn-lt"/>
              </a:rPr>
              <a:t>Подготовка </a:t>
            </a:r>
            <a:r>
              <a:rPr lang="ru-RU" sz="2800" dirty="0">
                <a:latin typeface="+mn-lt"/>
              </a:rPr>
              <a:t>презентации </a:t>
            </a:r>
          </a:p>
          <a:p>
            <a:r>
              <a:rPr lang="ru-RU" sz="2800" dirty="0" smtClean="0">
                <a:latin typeface="+mn-lt"/>
              </a:rPr>
              <a:t>Работы  детей  мнемотаблицы</a:t>
            </a:r>
            <a:endParaRPr lang="ru-RU" sz="2800" dirty="0">
              <a:latin typeface="+mn-lt"/>
            </a:endParaRPr>
          </a:p>
          <a:p>
            <a:endParaRPr lang="ru-RU" sz="2800" b="1" dirty="0">
              <a:latin typeface="+mn-lt"/>
            </a:endParaRPr>
          </a:p>
          <a:p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7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55679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I</a:t>
            </a:r>
            <a:r>
              <a:rPr lang="ru-RU" sz="2000" b="1" dirty="0" smtClean="0">
                <a:solidFill>
                  <a:srgbClr val="00B050"/>
                </a:solidFill>
              </a:rPr>
              <a:t> Этап ( подготовительный)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составление планов работы с детьми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latin typeface="+mn-lt"/>
              </a:rPr>
              <a:t>Перспективное планирование НОД педагога с детьми с использованием мнемотехники</a:t>
            </a:r>
            <a:endParaRPr lang="ru-RU" sz="1800" b="1" dirty="0"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68753"/>
              </p:ext>
            </p:extLst>
          </p:nvPr>
        </p:nvGraphicFramePr>
        <p:xfrm>
          <a:off x="467544" y="1844824"/>
          <a:ext cx="6696742" cy="412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032"/>
                <a:gridCol w="1872817"/>
                <a:gridCol w="3915893"/>
              </a:tblGrid>
              <a:tr h="5079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Месяц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Тема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Цели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63846">
                <a:tc>
                  <a:txBody>
                    <a:bodyPr/>
                    <a:lstStyle/>
                    <a:p>
                      <a:r>
                        <a:rPr lang="ru-RU" sz="1100" b="1" u="none" dirty="0" smtClean="0"/>
                        <a:t>Январь</a:t>
                      </a:r>
                      <a:endParaRPr lang="ru-RU" sz="11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НОД составление описательного рассказа по картине «Зима».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Формировать умение пересказывать и составлять</a:t>
                      </a:r>
                      <a:r>
                        <a:rPr lang="ru-RU" sz="1100" baseline="0" dirty="0" smtClean="0"/>
                        <a:t> мнемотаблицу </a:t>
                      </a:r>
                      <a:r>
                        <a:rPr lang="ru-RU" sz="110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</a:tr>
              <a:tr h="814098">
                <a:tc>
                  <a:txBody>
                    <a:bodyPr/>
                    <a:lstStyle/>
                    <a:p>
                      <a:r>
                        <a:rPr lang="ru-RU" sz="1100" b="1" u="none" dirty="0" smtClean="0"/>
                        <a:t>Февраль</a:t>
                      </a:r>
                      <a:endParaRPr lang="ru-RU" sz="11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Рассказывание сказки</a:t>
                      </a:r>
                    </a:p>
                    <a:p>
                      <a:r>
                        <a:rPr lang="ru-RU" sz="1100" dirty="0" smtClean="0"/>
                        <a:t> « Курочка ряба»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Упражнять в составлении описательного рассказа с помощью мнемотаблицы;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663846">
                <a:tc>
                  <a:txBody>
                    <a:bodyPr/>
                    <a:lstStyle/>
                    <a:p>
                      <a:r>
                        <a:rPr lang="ru-RU" sz="1100" b="1" u="none" dirty="0" smtClean="0"/>
                        <a:t>Март</a:t>
                      </a:r>
                      <a:endParaRPr lang="ru-RU" sz="11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Беседа о транспорте, составление описательного рассказа.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Обогатить и уточнить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представление о транспорте;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663846">
                <a:tc>
                  <a:txBody>
                    <a:bodyPr/>
                    <a:lstStyle/>
                    <a:p>
                      <a:r>
                        <a:rPr lang="ru-RU" sz="1100" b="1" u="none" dirty="0" smtClean="0"/>
                        <a:t>Апрель</a:t>
                      </a:r>
                      <a:endParaRPr lang="ru-RU" sz="11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НОД составление описательного рассказа по картине «Весна».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Составлять небольшой описательный рассказ, отражающий содержание картины с помощью мнемотаблицы;</a:t>
                      </a:r>
                      <a:endParaRPr lang="ru-RU" sz="1100" dirty="0"/>
                    </a:p>
                  </a:txBody>
                  <a:tcPr/>
                </a:tc>
              </a:tr>
              <a:tr h="814098">
                <a:tc>
                  <a:txBody>
                    <a:bodyPr/>
                    <a:lstStyle/>
                    <a:p>
                      <a:r>
                        <a:rPr lang="ru-RU" sz="1100" b="1" u="none" dirty="0" smtClean="0"/>
                        <a:t>Май</a:t>
                      </a:r>
                      <a:endParaRPr lang="ru-RU" sz="11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Беседа о птицах, составление описательного рассказа.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Обогатить и уточнить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представление о жизни, среде обитания, внешнем виде  птиц;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700808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II </a:t>
            </a:r>
            <a:r>
              <a:rPr lang="ru-RU" sz="3200" dirty="0" smtClean="0">
                <a:latin typeface="+mn-lt"/>
              </a:rPr>
              <a:t>этап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Рисование мнемотаблицы  по сказке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 « Курочка ряба» для пересказа</a:t>
            </a:r>
            <a:endParaRPr lang="ru-RU" sz="3200" dirty="0">
              <a:latin typeface="+mn-lt"/>
            </a:endParaRPr>
          </a:p>
        </p:txBody>
      </p:sp>
      <p:pic>
        <p:nvPicPr>
          <p:cNvPr id="2050" name="Picture 2" descr="C:\Users\Админ\Desktop\мои фот19 год\фото с телефона\IMG_6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2258"/>
            <a:ext cx="3775073" cy="35872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мои фот19 год\фото с телефона\IMG_6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30" y="1700808"/>
            <a:ext cx="4032449" cy="3649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7"/>
            <a:ext cx="4114800" cy="3048002"/>
          </a:xfrm>
        </p:spPr>
        <p:txBody>
          <a:bodyPr/>
          <a:lstStyle/>
          <a:p>
            <a:r>
              <a:rPr lang="ru-RU" sz="2400" dirty="0">
                <a:solidFill>
                  <a:srgbClr val="003300"/>
                </a:solidFill>
                <a:latin typeface="Times New Roman"/>
              </a:rPr>
              <a:t>Зарисовка мнемотаблицы по  составлению </a:t>
            </a:r>
            <a:br>
              <a:rPr lang="ru-RU" sz="2400" dirty="0">
                <a:solidFill>
                  <a:srgbClr val="003300"/>
                </a:solidFill>
                <a:latin typeface="Times New Roman"/>
              </a:rPr>
            </a:br>
            <a:r>
              <a:rPr lang="ru-RU" sz="2400" dirty="0">
                <a:solidFill>
                  <a:srgbClr val="003300"/>
                </a:solidFill>
                <a:latin typeface="Times New Roman"/>
              </a:rPr>
              <a:t>описательного рассказа </a:t>
            </a:r>
            <a:r>
              <a:rPr lang="ru-RU" sz="2400" dirty="0" smtClean="0">
                <a:solidFill>
                  <a:srgbClr val="003300"/>
                </a:solidFill>
                <a:latin typeface="Times New Roman"/>
              </a:rPr>
              <a:t>«Зима</a:t>
            </a:r>
            <a:r>
              <a:rPr lang="ru-RU" sz="2400" dirty="0">
                <a:solidFill>
                  <a:srgbClr val="003300"/>
                </a:solidFill>
                <a:latin typeface="Times New Roman"/>
              </a:rPr>
              <a:t>»</a:t>
            </a:r>
            <a:endParaRPr lang="ru-RU" dirty="0"/>
          </a:p>
        </p:txBody>
      </p:sp>
      <p:pic>
        <p:nvPicPr>
          <p:cNvPr id="2050" name="Picture 2" descr="C:\Users\Админ\Desktop\мои фот19 год\фото с телефона\IMG0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9520" y="-247352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мои фот19 год\фото с телефона\IMG00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00946" y="2986917"/>
            <a:ext cx="3246011" cy="43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мои фот19 год\фото с телефона\IMG00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3" y="764704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мои фот19 год\фото с телефона\IMG00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63976" y="544736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19_lJ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380</TotalTime>
  <Words>367</Words>
  <Application>Microsoft Office PowerPoint</Application>
  <PresentationFormat>Экран (4:3)</PresentationFormat>
  <Paragraphs>65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43219_lJK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 Этап ( подготовительный) составление планов работы с детьми Перспективное планирование НОД педагога с детьми с использованием мнемотехники</vt:lpstr>
      <vt:lpstr>II этап Рисование мнемотаблицы  по сказке  « Курочка ряба» для пересказа</vt:lpstr>
      <vt:lpstr>Зарисовка мнемотаблицы по  составлению  описательного рассказа «Зима»</vt:lpstr>
      <vt:lpstr>Презентация PowerPoint</vt:lpstr>
      <vt:lpstr> Зарисовка мнемотаблицы по  составлению  описательного рассказа «Весна»</vt:lpstr>
      <vt:lpstr>Презентация PowerPoint</vt:lpstr>
      <vt:lpstr>III этап Заключительный мнемотаблицы по заданным заданиям</vt:lpstr>
      <vt:lpstr>Рассказывание литературных текстов   с использованием мнемотаблиц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корягина</dc:creator>
  <cp:lastModifiedBy>Ирина</cp:lastModifiedBy>
  <cp:revision>59</cp:revision>
  <dcterms:created xsi:type="dcterms:W3CDTF">2017-05-16T07:35:31Z</dcterms:created>
  <dcterms:modified xsi:type="dcterms:W3CDTF">2019-05-30T03:42:17Z</dcterms:modified>
</cp:coreProperties>
</file>