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32" r:id="rId2"/>
    <p:sldId id="334" r:id="rId3"/>
    <p:sldId id="335" r:id="rId4"/>
    <p:sldId id="336" r:id="rId5"/>
    <p:sldId id="337" r:id="rId6"/>
    <p:sldId id="338" r:id="rId7"/>
    <p:sldId id="339" r:id="rId8"/>
    <p:sldId id="295" r:id="rId9"/>
    <p:sldId id="29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84"/>
    <a:srgbClr val="DF21AD"/>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590"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28.01.2022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28.01.2022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endParaRPr lang="ru-RU" sz="4400" b="1" i="1" dirty="0" smtClean="0">
              <a:solidFill>
                <a:srgbClr val="00B050"/>
              </a:solidFill>
              <a:latin typeface="Times New Roman" pitchFamily="18" charset="0"/>
              <a:cs typeface="Times New Roman" pitchFamily="18" charset="0"/>
            </a:endParaRPr>
          </a:p>
          <a:p>
            <a:pPr algn="ctr">
              <a:buFont typeface="Arial" charset="0"/>
              <a:buNone/>
            </a:pPr>
            <a:r>
              <a:rPr lang="ru-RU" sz="4400" b="1" i="1" dirty="0" smtClean="0">
                <a:solidFill>
                  <a:srgbClr val="00B050"/>
                </a:solidFill>
                <a:latin typeface="Times New Roman" pitchFamily="18" charset="0"/>
                <a:cs typeface="Times New Roman" pitchFamily="18" charset="0"/>
              </a:rPr>
              <a:t>Подвижные игры дома</a:t>
            </a:r>
          </a:p>
        </p:txBody>
      </p:sp>
      <p:sp>
        <p:nvSpPr>
          <p:cNvPr id="9" name="Прямоугольник 8"/>
          <p:cNvSpPr/>
          <p:nvPr/>
        </p:nvSpPr>
        <p:spPr>
          <a:xfrm>
            <a:off x="3714744" y="4643446"/>
            <a:ext cx="4357718" cy="584775"/>
          </a:xfrm>
          <a:prstGeom prst="rect">
            <a:avLst/>
          </a:prstGeom>
        </p:spPr>
        <p:txBody>
          <a:bodyPr wrap="square">
            <a:spAutoFit/>
          </a:bodyPr>
          <a:lstStyle/>
          <a:p>
            <a:pPr marL="914400" indent="-914400" algn="ctr">
              <a:buNone/>
            </a:pPr>
            <a:r>
              <a:rPr lang="ru-RU" sz="1600" b="1" dirty="0" smtClean="0">
                <a:solidFill>
                  <a:srgbClr val="0070C0"/>
                </a:solidFill>
                <a:latin typeface="Times New Roman"/>
                <a:ea typeface="Times New Roman"/>
              </a:rPr>
              <a:t>Руководитель физического воспитания:</a:t>
            </a:r>
          </a:p>
          <a:p>
            <a:pPr marL="914400" indent="-914400" algn="ctr">
              <a:buNone/>
            </a:pPr>
            <a:r>
              <a:rPr lang="ru-RU" sz="1600" b="1" dirty="0" smtClean="0">
                <a:solidFill>
                  <a:srgbClr val="0070C0"/>
                </a:solidFill>
                <a:latin typeface="Times New Roman"/>
                <a:ea typeface="Times New Roman"/>
              </a:rPr>
              <a:t>Серен Рада Ооржаковна</a:t>
            </a:r>
          </a:p>
        </p:txBody>
      </p:sp>
      <p:sp>
        <p:nvSpPr>
          <p:cNvPr id="11" name="Прямоугольник 10"/>
          <p:cNvSpPr/>
          <p:nvPr/>
        </p:nvSpPr>
        <p:spPr>
          <a:xfrm>
            <a:off x="2071670" y="714356"/>
            <a:ext cx="5000660"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Муниципальное бюджетное образовательное учреждение детский сад № 5 «Родничок» комбинированного вида </a:t>
            </a:r>
          </a:p>
          <a:p>
            <a:pPr algn="ctr"/>
            <a:r>
              <a:rPr lang="ru-RU" sz="1400" dirty="0" smtClean="0">
                <a:latin typeface="Times New Roman" pitchFamily="18" charset="0"/>
                <a:cs typeface="Times New Roman" pitchFamily="18" charset="0"/>
              </a:rPr>
              <a:t>с. Сарыг-Сеп  </a:t>
            </a:r>
            <a:r>
              <a:rPr lang="ru-RU" sz="1400" dirty="0" err="1" smtClean="0">
                <a:latin typeface="Times New Roman" pitchFamily="18" charset="0"/>
                <a:cs typeface="Times New Roman" pitchFamily="18" charset="0"/>
              </a:rPr>
              <a:t>Каа-Хемского</a:t>
            </a:r>
            <a:r>
              <a:rPr lang="ru-RU" sz="1400" dirty="0" smtClean="0">
                <a:latin typeface="Times New Roman" pitchFamily="18" charset="0"/>
                <a:cs typeface="Times New Roman" pitchFamily="18" charset="0"/>
              </a:rPr>
              <a:t> района Республики Тыва</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928802"/>
            <a:ext cx="7858180" cy="3286148"/>
          </a:xfrm>
        </p:spPr>
        <p:txBody>
          <a:bodyPr>
            <a:normAutofit/>
          </a:bodyPr>
          <a:lstStyle/>
          <a:p>
            <a:pPr algn="ctr">
              <a:buNone/>
            </a:pPr>
            <a:r>
              <a:rPr lang="ru-RU" sz="2100" b="1" i="1" dirty="0" smtClean="0">
                <a:solidFill>
                  <a:srgbClr val="FF0000"/>
                </a:solidFill>
                <a:latin typeface="Times New Roman" pitchFamily="18" charset="0"/>
                <a:cs typeface="Times New Roman" pitchFamily="18" charset="0"/>
              </a:rPr>
              <a:t>Ребенку нужно много двигаться — бегать, прыгать, играть в мяч. Чтобы направить неуемную детскую энергию в мирное русло, родителям нужно проявить фантазию и организовать им активные игры в домашних условиях. Предлагаю вам несколько вариантов подвижных игр с детьми  для дома.</a:t>
            </a:r>
            <a:endParaRPr lang="ru-RU" sz="1600" i="1" dirty="0" smtClean="0">
              <a:solidFill>
                <a:srgbClr val="FF0000"/>
              </a:solidFill>
              <a:latin typeface="Times New Roman" pitchFamily="18" charset="0"/>
              <a:cs typeface="Times New Roman" pitchFamily="18" charset="0"/>
            </a:endParaRPr>
          </a:p>
          <a:p>
            <a:pPr algn="ctr">
              <a:buFont typeface="Arial" charset="0"/>
              <a:buNone/>
            </a:pPr>
            <a:endParaRPr lang="ru-RU" sz="4400" b="1" i="1"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928802"/>
            <a:ext cx="7858180" cy="3286148"/>
          </a:xfrm>
        </p:spPr>
        <p:txBody>
          <a:bodyPr>
            <a:normAutofit fontScale="55000" lnSpcReduction="20000"/>
          </a:bodyPr>
          <a:lstStyle/>
          <a:p>
            <a:pPr algn="ctr">
              <a:buNone/>
            </a:pPr>
            <a:r>
              <a:rPr lang="ru-RU" sz="4400" b="1" i="1" dirty="0" smtClean="0">
                <a:solidFill>
                  <a:srgbClr val="FF0000"/>
                </a:solidFill>
                <a:latin typeface="Times New Roman" pitchFamily="18" charset="0"/>
                <a:cs typeface="Times New Roman" pitchFamily="18" charset="0"/>
              </a:rPr>
              <a:t>Бег с воздушными шарами</a:t>
            </a:r>
            <a:endParaRPr lang="ru-RU" sz="4400" dirty="0" smtClean="0">
              <a:solidFill>
                <a:srgbClr val="FF0000"/>
              </a:solidFill>
              <a:latin typeface="Times New Roman" pitchFamily="18" charset="0"/>
              <a:cs typeface="Times New Roman" pitchFamily="18" charset="0"/>
            </a:endParaRPr>
          </a:p>
          <a:p>
            <a:pPr>
              <a:buNone/>
            </a:pPr>
            <a:r>
              <a:rPr lang="ru-RU" sz="4400" dirty="0" smtClean="0">
                <a:solidFill>
                  <a:srgbClr val="002060"/>
                </a:solidFill>
                <a:latin typeface="Times New Roman" pitchFamily="18" charset="0"/>
                <a:cs typeface="Times New Roman" pitchFamily="18" charset="0"/>
              </a:rPr>
              <a:t>     Каждому участнику забега дается воздушный шарик, который нужно переправить в другой конец комнаты (либо длинного стола), не касаясь его руками. На шарик можно дуть, подталкивать ногами (или локтями, если «забег» проходит на столе), подбородком, носом. Для детей постарше игру потребуется усложнить, расположив на пути следования игроков препятствия — например, преграду или что-то похожее на тоннель</a:t>
            </a:r>
            <a:endParaRPr lang="ru-RU" sz="4400" b="1"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928802"/>
            <a:ext cx="7858180" cy="3286148"/>
          </a:xfrm>
        </p:spPr>
        <p:txBody>
          <a:bodyPr>
            <a:normAutofit fontScale="47500" lnSpcReduction="20000"/>
          </a:bodyPr>
          <a:lstStyle/>
          <a:p>
            <a:pPr algn="ctr">
              <a:buNone/>
            </a:pPr>
            <a:r>
              <a:rPr lang="ru-RU" sz="5900" b="1" i="1" dirty="0" smtClean="0">
                <a:solidFill>
                  <a:srgbClr val="FF0000"/>
                </a:solidFill>
                <a:latin typeface="Times New Roman" pitchFamily="18" charset="0"/>
                <a:cs typeface="Times New Roman" pitchFamily="18" charset="0"/>
              </a:rPr>
              <a:t>«Ручеек»</a:t>
            </a:r>
            <a:endParaRPr lang="ru-RU" sz="5900" dirty="0" smtClean="0">
              <a:solidFill>
                <a:srgbClr val="FF0000"/>
              </a:solidFill>
              <a:latin typeface="Times New Roman" pitchFamily="18" charset="0"/>
              <a:cs typeface="Times New Roman" pitchFamily="18" charset="0"/>
            </a:endParaRPr>
          </a:p>
          <a:p>
            <a:pPr>
              <a:buNone/>
            </a:pPr>
            <a:r>
              <a:rPr lang="ru-RU" sz="4400" dirty="0" smtClean="0"/>
              <a:t>      </a:t>
            </a:r>
            <a:r>
              <a:rPr lang="ru-RU" sz="4400" dirty="0" smtClean="0">
                <a:solidFill>
                  <a:srgbClr val="002060"/>
                </a:solidFill>
                <a:latin typeface="Times New Roman" pitchFamily="18" charset="0"/>
                <a:cs typeface="Times New Roman" pitchFamily="18" charset="0"/>
              </a:rPr>
              <a:t>На полу из двух скакалок или веревок делаем ручеек шириной полтора-два метра. Посередине раскладываем бумажные кружки — это камушки. Ребенку нужно перебраться с одного бережка на другой, наступая на островки и перепрыгивая камушки. Если оступился, берет паузу, чтобы «высушить» ножки на берегу.  Нехитрое занятие тем не менее формирует у ребенка ловкость, равновесие и не даст заскучать во время карантина. А заодно малыш вдоволь напрыгается.</a:t>
            </a:r>
          </a:p>
          <a:p>
            <a:pPr algn="ctr">
              <a:buNone/>
            </a:pPr>
            <a:endParaRPr lang="ru-RU" sz="4400" b="1"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928802"/>
            <a:ext cx="7858180" cy="3286148"/>
          </a:xfrm>
        </p:spPr>
        <p:txBody>
          <a:bodyPr>
            <a:normAutofit fontScale="47500" lnSpcReduction="20000"/>
          </a:bodyPr>
          <a:lstStyle/>
          <a:p>
            <a:pPr algn="ctr">
              <a:buNone/>
            </a:pPr>
            <a:r>
              <a:rPr lang="ru-RU" sz="5900" b="1" i="1" dirty="0" smtClean="0">
                <a:solidFill>
                  <a:srgbClr val="FF0000"/>
                </a:solidFill>
                <a:latin typeface="Times New Roman" pitchFamily="18" charset="0"/>
                <a:cs typeface="Times New Roman" pitchFamily="18" charset="0"/>
              </a:rPr>
              <a:t>Мишень</a:t>
            </a:r>
            <a:endParaRPr lang="ru-RU" sz="5900" dirty="0" smtClean="0">
              <a:solidFill>
                <a:srgbClr val="FF0000"/>
              </a:solidFill>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     </a:t>
            </a:r>
            <a:r>
              <a:rPr lang="ru-RU" sz="4400" dirty="0" smtClean="0">
                <a:solidFill>
                  <a:srgbClr val="7030A0"/>
                </a:solidFill>
                <a:latin typeface="Times New Roman" pitchFamily="18" charset="0"/>
                <a:cs typeface="Times New Roman" pitchFamily="18" charset="0"/>
              </a:rPr>
              <a:t>Тренируем меткость детей в домашних условиях.  Мишенью для игры может послужить что - угодно: пластиковая пятилитровая бутыль, в которой вырезано отверстие для мячей, корзинка или детское ведерко. Далее из фольги делаем мячики и пробуем попадать в мишень.  Усложняем условия: целимся по очереди левой и правой руками.  Можно устроить семейные соревнования: кто забросит больше шариков в мишень за определенное время или одновременно после команды «Начали!».</a:t>
            </a:r>
          </a:p>
          <a:p>
            <a:pPr algn="ctr">
              <a:buNone/>
            </a:pPr>
            <a:endParaRPr lang="ru-RU" sz="4400" b="1"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285860"/>
            <a:ext cx="7858180" cy="3929090"/>
          </a:xfrm>
        </p:spPr>
        <p:txBody>
          <a:bodyPr>
            <a:normAutofit/>
          </a:bodyPr>
          <a:lstStyle/>
          <a:p>
            <a:pPr algn="ctr">
              <a:buNone/>
            </a:pPr>
            <a:r>
              <a:rPr lang="ru-RU" sz="3600" b="1" i="1" dirty="0" err="1" smtClean="0">
                <a:solidFill>
                  <a:srgbClr val="FF0000"/>
                </a:solidFill>
                <a:latin typeface="Times New Roman" pitchFamily="18" charset="0"/>
                <a:cs typeface="Times New Roman" pitchFamily="18" charset="0"/>
              </a:rPr>
              <a:t>Ловишки</a:t>
            </a:r>
            <a:endParaRPr lang="ru-RU" sz="3600" b="1" i="1" dirty="0" smtClean="0">
              <a:solidFill>
                <a:srgbClr val="FF0000"/>
              </a:solidFill>
              <a:latin typeface="Times New Roman" pitchFamily="18" charset="0"/>
              <a:cs typeface="Times New Roman" pitchFamily="18" charset="0"/>
            </a:endParaRPr>
          </a:p>
          <a:p>
            <a:pPr algn="ctr">
              <a:buNone/>
            </a:pPr>
            <a:endParaRPr lang="ru-RU" sz="3600" b="1" i="1" dirty="0" smtClean="0">
              <a:solidFill>
                <a:srgbClr val="002060"/>
              </a:solidFill>
              <a:latin typeface="Times New Roman" pitchFamily="18" charset="0"/>
              <a:cs typeface="Times New Roman" pitchFamily="18" charset="0"/>
            </a:endParaRPr>
          </a:p>
        </p:txBody>
      </p:sp>
      <p:sp>
        <p:nvSpPr>
          <p:cNvPr id="5" name="Прямоугольник 4"/>
          <p:cNvSpPr/>
          <p:nvPr/>
        </p:nvSpPr>
        <p:spPr>
          <a:xfrm>
            <a:off x="1142976" y="2071678"/>
            <a:ext cx="6929486" cy="2769989"/>
          </a:xfrm>
          <a:prstGeom prst="rect">
            <a:avLst/>
          </a:prstGeom>
        </p:spPr>
        <p:txBody>
          <a:bodyPr wrap="square">
            <a:spAutoFit/>
          </a:bodyPr>
          <a:lstStyle/>
          <a:p>
            <a:pPr>
              <a:buNone/>
            </a:pPr>
            <a:r>
              <a:rPr lang="ru-RU" sz="2000" dirty="0" smtClean="0">
                <a:solidFill>
                  <a:srgbClr val="7030A0"/>
                </a:solidFill>
                <a:latin typeface="Times New Roman" pitchFamily="18" charset="0"/>
                <a:cs typeface="Times New Roman" pitchFamily="18" charset="0"/>
              </a:rPr>
              <a:t>Ведущий выбирает </a:t>
            </a:r>
            <a:r>
              <a:rPr lang="ru-RU" sz="2000" dirty="0" err="1" smtClean="0">
                <a:solidFill>
                  <a:srgbClr val="7030A0"/>
                </a:solidFill>
                <a:latin typeface="Times New Roman" pitchFamily="18" charset="0"/>
                <a:cs typeface="Times New Roman" pitchFamily="18" charset="0"/>
              </a:rPr>
              <a:t>ловишку</a:t>
            </a:r>
            <a:r>
              <a:rPr lang="ru-RU" sz="2000" dirty="0" smtClean="0">
                <a:solidFill>
                  <a:srgbClr val="7030A0"/>
                </a:solidFill>
                <a:latin typeface="Times New Roman" pitchFamily="18" charset="0"/>
                <a:cs typeface="Times New Roman" pitchFamily="18" charset="0"/>
              </a:rPr>
              <a:t>. </a:t>
            </a:r>
            <a:r>
              <a:rPr lang="ru-RU" sz="2000" dirty="0" err="1" smtClean="0">
                <a:solidFill>
                  <a:srgbClr val="7030A0"/>
                </a:solidFill>
                <a:latin typeface="Times New Roman" pitchFamily="18" charset="0"/>
                <a:cs typeface="Times New Roman" pitchFamily="18" charset="0"/>
              </a:rPr>
              <a:t>Ловишка</a:t>
            </a:r>
            <a:r>
              <a:rPr lang="ru-RU" sz="2000" dirty="0" smtClean="0">
                <a:solidFill>
                  <a:srgbClr val="7030A0"/>
                </a:solidFill>
                <a:latin typeface="Times New Roman" pitchFamily="18" charset="0"/>
                <a:cs typeface="Times New Roman" pitchFamily="18" charset="0"/>
              </a:rPr>
              <a:t> стоит, повернувшись к стене лицом. Остальные дети у противоположной стены.</a:t>
            </a:r>
          </a:p>
          <a:p>
            <a:pPr>
              <a:buNone/>
            </a:pPr>
            <a:r>
              <a:rPr lang="ru-RU" sz="2000" dirty="0" smtClean="0">
                <a:solidFill>
                  <a:srgbClr val="7030A0"/>
                </a:solidFill>
                <a:latin typeface="Times New Roman" pitchFamily="18" charset="0"/>
                <a:cs typeface="Times New Roman" pitchFamily="18" charset="0"/>
              </a:rPr>
              <a:t>Дети подбегают к </a:t>
            </a:r>
            <a:r>
              <a:rPr lang="ru-RU" sz="2000" dirty="0" err="1" smtClean="0">
                <a:solidFill>
                  <a:srgbClr val="7030A0"/>
                </a:solidFill>
                <a:latin typeface="Times New Roman" pitchFamily="18" charset="0"/>
                <a:cs typeface="Times New Roman" pitchFamily="18" charset="0"/>
              </a:rPr>
              <a:t>ловишке</a:t>
            </a:r>
            <a:r>
              <a:rPr lang="ru-RU" sz="2000" dirty="0" smtClean="0">
                <a:solidFill>
                  <a:srgbClr val="7030A0"/>
                </a:solidFill>
                <a:latin typeface="Times New Roman" pitchFamily="18" charset="0"/>
                <a:cs typeface="Times New Roman" pitchFamily="18" charset="0"/>
              </a:rPr>
              <a:t>, хлопают в ладоши и говорят:  Раз-два-три, </a:t>
            </a:r>
          </a:p>
          <a:p>
            <a:pPr>
              <a:buNone/>
            </a:pPr>
            <a:r>
              <a:rPr lang="ru-RU" sz="2000" dirty="0" smtClean="0">
                <a:solidFill>
                  <a:srgbClr val="7030A0"/>
                </a:solidFill>
                <a:latin typeface="Times New Roman" pitchFamily="18" charset="0"/>
                <a:cs typeface="Times New Roman" pitchFamily="18" charset="0"/>
              </a:rPr>
              <a:t>Раз-два-три.</a:t>
            </a:r>
          </a:p>
          <a:p>
            <a:pPr>
              <a:buNone/>
            </a:pPr>
            <a:r>
              <a:rPr lang="ru-RU" sz="2000" dirty="0" smtClean="0">
                <a:solidFill>
                  <a:srgbClr val="7030A0"/>
                </a:solidFill>
                <a:latin typeface="Times New Roman" pitchFamily="18" charset="0"/>
                <a:cs typeface="Times New Roman" pitchFamily="18" charset="0"/>
              </a:rPr>
              <a:t>Скорее нас лови!</a:t>
            </a:r>
          </a:p>
          <a:p>
            <a:pPr>
              <a:buNone/>
            </a:pPr>
            <a:r>
              <a:rPr lang="ru-RU" sz="2000" dirty="0" smtClean="0">
                <a:solidFill>
                  <a:srgbClr val="7030A0"/>
                </a:solidFill>
                <a:latin typeface="Times New Roman" pitchFamily="18" charset="0"/>
                <a:cs typeface="Times New Roman" pitchFamily="18" charset="0"/>
              </a:rPr>
              <a:t>Затем — бегут на свои места. </a:t>
            </a:r>
            <a:r>
              <a:rPr lang="ru-RU" sz="2000" dirty="0" err="1" smtClean="0">
                <a:solidFill>
                  <a:srgbClr val="7030A0"/>
                </a:solidFill>
                <a:latin typeface="Times New Roman" pitchFamily="18" charset="0"/>
                <a:cs typeface="Times New Roman" pitchFamily="18" charset="0"/>
              </a:rPr>
              <a:t>Ловишка</a:t>
            </a:r>
            <a:r>
              <a:rPr lang="ru-RU" sz="2000" dirty="0" smtClean="0">
                <a:solidFill>
                  <a:srgbClr val="7030A0"/>
                </a:solidFill>
                <a:latin typeface="Times New Roman" pitchFamily="18" charset="0"/>
                <a:cs typeface="Times New Roman" pitchFamily="18" charset="0"/>
              </a:rPr>
              <a:t> догоняет ребят. Игра повторяется. </a:t>
            </a:r>
            <a:r>
              <a:rPr lang="ru-RU" sz="2000" dirty="0" err="1" smtClean="0">
                <a:solidFill>
                  <a:srgbClr val="7030A0"/>
                </a:solidFill>
                <a:latin typeface="Times New Roman" pitchFamily="18" charset="0"/>
                <a:cs typeface="Times New Roman" pitchFamily="18" charset="0"/>
              </a:rPr>
              <a:t>Ловишкой</a:t>
            </a:r>
            <a:r>
              <a:rPr lang="ru-RU" sz="2000" dirty="0" smtClean="0">
                <a:solidFill>
                  <a:srgbClr val="7030A0"/>
                </a:solidFill>
                <a:latin typeface="Times New Roman" pitchFamily="18" charset="0"/>
                <a:cs typeface="Times New Roman" pitchFamily="18" charset="0"/>
              </a:rPr>
              <a:t> становится тот, кого поймали.</a:t>
            </a:r>
          </a:p>
          <a:p>
            <a:pPr>
              <a:buNone/>
            </a:pPr>
            <a:endParaRPr lang="ru-RU"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80989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endParaRPr lang="ru-RU" sz="6000" dirty="0" smtClean="0"/>
          </a:p>
        </p:txBody>
      </p:sp>
      <p:sp>
        <p:nvSpPr>
          <p:cNvPr id="3076" name="Содержимое 2"/>
          <p:cNvSpPr>
            <a:spLocks noGrp="1"/>
          </p:cNvSpPr>
          <p:nvPr>
            <p:ph idx="1"/>
          </p:nvPr>
        </p:nvSpPr>
        <p:spPr>
          <a:xfrm>
            <a:off x="571472" y="1643050"/>
            <a:ext cx="7858180" cy="3571900"/>
          </a:xfrm>
        </p:spPr>
        <p:txBody>
          <a:bodyPr>
            <a:normAutofit/>
          </a:bodyPr>
          <a:lstStyle/>
          <a:p>
            <a:pPr algn="ctr">
              <a:buNone/>
            </a:pPr>
            <a:r>
              <a:rPr lang="ru-RU" sz="2800" b="1" i="1" dirty="0" smtClean="0">
                <a:solidFill>
                  <a:srgbClr val="FF0000"/>
                </a:solidFill>
                <a:latin typeface="Times New Roman" pitchFamily="18" charset="0"/>
                <a:cs typeface="Times New Roman" pitchFamily="18" charset="0"/>
              </a:rPr>
              <a:t>Лисонька, ты где? (для детей 5-6 лет)</a:t>
            </a:r>
          </a:p>
        </p:txBody>
      </p:sp>
      <p:sp>
        <p:nvSpPr>
          <p:cNvPr id="6" name="Прямоугольник 5"/>
          <p:cNvSpPr/>
          <p:nvPr/>
        </p:nvSpPr>
        <p:spPr>
          <a:xfrm>
            <a:off x="1357290" y="2214554"/>
            <a:ext cx="6715172" cy="2862322"/>
          </a:xfrm>
          <a:prstGeom prst="rect">
            <a:avLst/>
          </a:prstGeom>
        </p:spPr>
        <p:txBody>
          <a:bodyPr wrap="square">
            <a:spAutoFit/>
          </a:bodyPr>
          <a:lstStyle/>
          <a:p>
            <a:pPr>
              <a:buNone/>
            </a:pPr>
            <a:r>
              <a:rPr lang="ru-RU" dirty="0" smtClean="0">
                <a:solidFill>
                  <a:srgbClr val="3C3C84"/>
                </a:solidFill>
                <a:latin typeface="Times New Roman" pitchFamily="18" charset="0"/>
                <a:cs typeface="Times New Roman" pitchFamily="18" charset="0"/>
              </a:rPr>
              <a:t>Дети становятся в круг, ведущий в середине. Затем они отворачиваются и закрывают глаза. В это время ведущий ходит по кругу и незаметно для ребят условленным заранее прикосновением назначает лису, остальные - зайцы. </a:t>
            </a:r>
          </a:p>
          <a:p>
            <a:pPr>
              <a:buNone/>
            </a:pPr>
            <a:r>
              <a:rPr lang="ru-RU" dirty="0" smtClean="0">
                <a:solidFill>
                  <a:srgbClr val="3C3C84"/>
                </a:solidFill>
                <a:latin typeface="Times New Roman" pitchFamily="18" charset="0"/>
                <a:cs typeface="Times New Roman" pitchFamily="18" charset="0"/>
              </a:rPr>
              <a:t> По сигналу все открывают глаза, но никто не знает; кто же лиса. Ведущий зовет первый раз: «Лисонька, где ты?» Лиса не должна выдавать себя ни словом, ни движением, так же и второй раз, а в третий-лиса отвечает: «Я здесь» - и бросается ловить зайцев. Зайца, присевшего на корточки, ловить нельзя. </a:t>
            </a:r>
          </a:p>
          <a:p>
            <a:pPr>
              <a:buNone/>
            </a:pPr>
            <a:r>
              <a:rPr lang="ru-RU" dirty="0" smtClean="0">
                <a:solidFill>
                  <a:srgbClr val="3C3C84"/>
                </a:solidFill>
                <a:latin typeface="Times New Roman" pitchFamily="18" charset="0"/>
                <a:cs typeface="Times New Roman" pitchFamily="18" charset="0"/>
              </a:rPr>
              <a:t>                         Пойманные зайцы выходят из игры</a:t>
            </a:r>
            <a:endParaRPr lang="ru-RU" dirty="0">
              <a:solidFill>
                <a:srgbClr val="3C3C84"/>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251520" y="1340768"/>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7200" b="1" dirty="0" smtClean="0">
                <a:solidFill>
                  <a:srgbClr val="0000FF"/>
                </a:solidFill>
                <a:latin typeface="Times New Roman" pitchFamily="18" charset="0"/>
                <a:cs typeface="Times New Roman" pitchFamily="18" charset="0"/>
              </a:rPr>
              <a:t>ПОССОРИЛИСЬ ДВА ПЕТУШКА (для детей 5 -6 лет)</a:t>
            </a:r>
            <a:r>
              <a:rPr lang="ru-RU" sz="7200" dirty="0" smtClean="0"/>
              <a:t> </a:t>
            </a:r>
            <a:endParaRPr lang="ru-RU" sz="7200" dirty="0" smtClean="0">
              <a:latin typeface="Times New Roman" pitchFamily="18" charset="0"/>
              <a:cs typeface="Times New Roman" pitchFamily="18" charset="0"/>
            </a:endParaRPr>
          </a:p>
          <a:p>
            <a:pPr algn="ctr">
              <a:buNone/>
            </a:pPr>
            <a:r>
              <a:rPr lang="ru-RU" sz="7200" dirty="0" smtClean="0">
                <a:latin typeface="Times New Roman" pitchFamily="18" charset="0"/>
                <a:cs typeface="Times New Roman" pitchFamily="18" charset="0"/>
              </a:rPr>
              <a:t>            Двое детей сцепляют за спиной пальцы рук, становятся на одну ногу подпрыгивая, пытаются ударить друг друга резкими движениями плеч вперед.</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Подвижные игры</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71472" y="1428736"/>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9600" b="1" i="1" smtClean="0">
                <a:solidFill>
                  <a:srgbClr val="FF0000"/>
                </a:solidFill>
                <a:latin typeface="Times New Roman" pitchFamily="18" charset="0"/>
                <a:cs typeface="Times New Roman" pitchFamily="18" charset="0"/>
              </a:rPr>
              <a:t>Домашний боулинг</a:t>
            </a:r>
          </a:p>
          <a:p>
            <a:pPr algn="ctr">
              <a:buNone/>
            </a:pPr>
            <a:endParaRPr lang="ru-RU" sz="9600" dirty="0" smtClean="0">
              <a:solidFill>
                <a:srgbClr val="FF0000"/>
              </a:solidFill>
              <a:latin typeface="Times New Roman" pitchFamily="18" charset="0"/>
              <a:cs typeface="Times New Roman" pitchFamily="18" charset="0"/>
            </a:endParaRPr>
          </a:p>
          <a:p>
            <a:pPr>
              <a:buNone/>
            </a:pPr>
            <a:r>
              <a:rPr lang="ru-RU" sz="7200" dirty="0" smtClean="0">
                <a:latin typeface="Times New Roman" pitchFamily="18" charset="0"/>
                <a:cs typeface="Times New Roman" pitchFamily="18" charset="0"/>
              </a:rPr>
              <a:t>          </a:t>
            </a:r>
            <a:r>
              <a:rPr lang="ru-RU" sz="7200" dirty="0" smtClean="0">
                <a:solidFill>
                  <a:srgbClr val="3C3C84"/>
                </a:solidFill>
                <a:latin typeface="Times New Roman" pitchFamily="18" charset="0"/>
                <a:cs typeface="Times New Roman" pitchFamily="18" charset="0"/>
              </a:rPr>
              <a:t>Соорудить игру, в которую можно играть хоть в одиночку, хоть всей семьей, проще простого, потому что «оборудование» найдется буквально в каждом доме. Берем мяч, лучше из ПВХ — будет меньше шума, но подойдет любой спортивный или игровой мячик и 10 пластиковых бутылок. Импровизированные кегли можно сделать яркими, наполнив фантиками или цветной бумагой. Правила просты: мяч, как шар в настоящем боулинге, нужно направить на выстроенные кегли — чем точнее бросок, тем больше «кеглей» упадет. Для большей заинтересованности ребенка, придумайте ему интересный призовой фонд. А текущие результаты записывайте на большом листе бумаге</a:t>
            </a:r>
            <a:r>
              <a:rPr lang="ru-RU" sz="7200" dirty="0" smtClean="0">
                <a:latin typeface="Times New Roman" pitchFamily="18" charset="0"/>
                <a:cs typeface="Times New Roman" pitchFamily="18" charset="0"/>
              </a:rPr>
              <a:t>.</a:t>
            </a:r>
          </a:p>
          <a:p>
            <a:pPr>
              <a:buNone/>
            </a:pPr>
            <a:endParaRPr lang="ru-RU" sz="3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388</Words>
  <Application>Microsoft Office PowerPoint</Application>
  <PresentationFormat>Экран (4:3)</PresentationFormat>
  <Paragraphs>70</Paragraphs>
  <Slides>9</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vt:lpstr>
      <vt:lpstr>  </vt:lpstr>
      <vt:lpstr>  </vt:lpstr>
      <vt:lpstr>  </vt:lpstr>
      <vt:lpstr>  </vt:lpstr>
      <vt:lpstr>  </vt:lpstr>
      <vt:lpstr>  </vt:lpstr>
      <vt:lpstr> </vt:lpstr>
      <vt:lpstr> Подвижные игры.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Пользователь Windows</cp:lastModifiedBy>
  <cp:revision>60</cp:revision>
  <dcterms:created xsi:type="dcterms:W3CDTF">2013-01-24T11:45:00Z</dcterms:created>
  <dcterms:modified xsi:type="dcterms:W3CDTF">2022-01-27T21:37:55Z</dcterms:modified>
</cp:coreProperties>
</file>