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82" r:id="rId7"/>
    <p:sldId id="279" r:id="rId8"/>
    <p:sldId id="258" r:id="rId9"/>
    <p:sldId id="277" r:id="rId10"/>
    <p:sldId id="262" r:id="rId11"/>
    <p:sldId id="278" r:id="rId12"/>
    <p:sldId id="283" r:id="rId13"/>
    <p:sldId id="281" r:id="rId14"/>
    <p:sldId id="280" r:id="rId15"/>
    <p:sldId id="269" r:id="rId16"/>
    <p:sldId id="274" r:id="rId17"/>
    <p:sldId id="275" r:id="rId1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2" autoAdjust="0"/>
    <p:restoredTop sz="94660"/>
  </p:normalViewPr>
  <p:slideViewPr>
    <p:cSldViewPr>
      <p:cViewPr varScale="1">
        <p:scale>
          <a:sx n="69" d="100"/>
          <a:sy n="69" d="100"/>
        </p:scale>
        <p:origin x="-1422" y="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A0B901-A26D-42CE-BEC9-A2689136B72B}" type="datetimeFigureOut">
              <a:rPr lang="ru-RU"/>
              <a:pPr>
                <a:defRPr/>
              </a:pPr>
              <a:t>15.12.2021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3109DE-6A60-4539-95B0-76466B828E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2FB9C0-013D-4078-8006-C42ED195E981}" type="datetimeFigureOut">
              <a:rPr lang="ru-RU"/>
              <a:pPr>
                <a:defRPr/>
              </a:pPr>
              <a:t>15.12.2021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C5BFBA-90AA-455E-BE93-A7F08E9EFB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BF68A3-18F1-4428-B039-876F75638E55}" type="datetimeFigureOut">
              <a:rPr lang="ru-RU"/>
              <a:pPr>
                <a:defRPr/>
              </a:pPr>
              <a:t>15.12.2021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D64936-6E09-48B1-9747-0050B1787B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EAF7C7-E988-4AE4-A4F7-5E23E5CF2D6A}" type="datetimeFigureOut">
              <a:rPr lang="ru-RU"/>
              <a:pPr>
                <a:defRPr/>
              </a:pPr>
              <a:t>15.12.2021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8B3161-8404-4F7D-AC3A-BD51ADADD5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DCE7BF-311C-459E-BAA3-BFEE7476A8CE}" type="datetimeFigureOut">
              <a:rPr lang="ru-RU"/>
              <a:pPr>
                <a:defRPr/>
              </a:pPr>
              <a:t>15.12.2021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311C00-351E-4D77-A594-E5B3C783A9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D4BEC5-36C3-4D4E-B123-57DC1D10D504}" type="datetimeFigureOut">
              <a:rPr lang="ru-RU"/>
              <a:pPr>
                <a:defRPr/>
              </a:pPr>
              <a:t>15.12.2021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CEEA00-DCC4-4FAA-83C1-5B8ADC0EA9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7D17A3-40E3-450B-8EEE-D7BF211E22FE}" type="datetimeFigureOut">
              <a:rPr lang="ru-RU"/>
              <a:pPr>
                <a:defRPr/>
              </a:pPr>
              <a:t>15.12.2021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75CFF9-D5E2-4167-B2AB-25176436B5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5A87BA-38C7-42A5-AD71-DC7912AC6CB8}" type="datetimeFigureOut">
              <a:rPr lang="ru-RU"/>
              <a:pPr>
                <a:defRPr/>
              </a:pPr>
              <a:t>15.12.2021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6D7196-7544-4F0F-89C6-848F30E809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A9F226-0F59-4DD5-960C-68F493CA694D}" type="datetimeFigureOut">
              <a:rPr lang="ru-RU"/>
              <a:pPr>
                <a:defRPr/>
              </a:pPr>
              <a:t>15.12.2021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E45C86-AD47-458A-BBD7-B11A1FE53C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58CA29-B96B-43E6-B9D7-A1D3DBA3335F}" type="datetimeFigureOut">
              <a:rPr lang="ru-RU"/>
              <a:pPr>
                <a:defRPr/>
              </a:pPr>
              <a:t>15.12.2021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EE8EF9-C19C-4D6E-B405-C19205CE6E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FD3B9F-9AAD-4682-85A5-036AEA04C26C}" type="datetimeFigureOut">
              <a:rPr lang="ru-RU"/>
              <a:pPr>
                <a:defRPr/>
              </a:pPr>
              <a:t>15.12.2021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A28062-4B87-4B29-AD03-241BD88844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F2ACC6A-B02F-4D58-AC48-1E98C437BBC2}" type="datetimeFigureOut">
              <a:rPr lang="ru-RU"/>
              <a:pPr>
                <a:defRPr/>
              </a:pPr>
              <a:t>15.12.2021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F168053-7AE0-4758-A2F0-D99833568E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microsoft.com/office/2007/relationships/hdphoto" Target="../media/hdphoto3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microsoft.com/office/2007/relationships/hdphoto" Target="../media/hdphoto2.wdp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png"/><Relationship Id="rId7" Type="http://schemas.openxmlformats.org/officeDocument/2006/relationships/image" Target="../media/image3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29.png"/><Relationship Id="rId4" Type="http://schemas.microsoft.com/office/2007/relationships/hdphoto" Target="../media/hdphoto4.wdp"/><Relationship Id="rId9" Type="http://schemas.microsoft.com/office/2007/relationships/hdphoto" Target="../media/hdphoto6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7392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964208" y="5373216"/>
            <a:ext cx="4103687" cy="1752600"/>
          </a:xfr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RelaxedModerately"/>
            <a:lightRig rig="balanced" dir="t">
              <a:rot lat="0" lon="0" rev="8700000"/>
            </a:lightRig>
          </a:scene3d>
          <a:sp3d>
            <a:bevelT w="190500" h="38100" prst="artDeco"/>
          </a:sp3d>
        </p:spPr>
        <p:txBody>
          <a:bodyPr>
            <a:normAutofit/>
          </a:bodyPr>
          <a:lstStyle/>
          <a:p>
            <a:pPr algn="l">
              <a:lnSpc>
                <a:spcPct val="80000"/>
              </a:lnSpc>
            </a:pPr>
            <a:r>
              <a:rPr lang="ru-RU" sz="2600" dirty="0" smtClean="0">
                <a:solidFill>
                  <a:srgbClr val="7030A0"/>
                </a:solidFill>
              </a:rPr>
              <a:t>Подготовила:</a:t>
            </a:r>
          </a:p>
          <a:p>
            <a:pPr algn="l">
              <a:lnSpc>
                <a:spcPct val="80000"/>
              </a:lnSpc>
            </a:pPr>
            <a:r>
              <a:rPr lang="ru-RU" sz="2600" dirty="0" smtClean="0">
                <a:solidFill>
                  <a:srgbClr val="7030A0"/>
                </a:solidFill>
              </a:rPr>
              <a:t>Муз. руководитель </a:t>
            </a:r>
          </a:p>
          <a:p>
            <a:pPr algn="l">
              <a:lnSpc>
                <a:spcPct val="80000"/>
              </a:lnSpc>
            </a:pPr>
            <a:r>
              <a:rPr lang="ru-RU" sz="2600" dirty="0" err="1" smtClean="0">
                <a:solidFill>
                  <a:srgbClr val="7030A0"/>
                </a:solidFill>
              </a:rPr>
              <a:t>Салчак</a:t>
            </a:r>
            <a:r>
              <a:rPr lang="ru-RU" sz="2600" dirty="0" smtClean="0">
                <a:solidFill>
                  <a:srgbClr val="7030A0"/>
                </a:solidFill>
              </a:rPr>
              <a:t> М. С.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523285" y="2348880"/>
            <a:ext cx="6620715" cy="1754326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«Моя мама – </a:t>
            </a:r>
          </a:p>
          <a:p>
            <a:pPr algn="ctr"/>
            <a:r>
              <a:rPr lang="ru-RU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л</a:t>
            </a:r>
            <a:r>
              <a:rPr lang="ru-RU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учшая на свете!»</a:t>
            </a:r>
            <a:endParaRPr lang="ru-RU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355976" y="1273225"/>
            <a:ext cx="3660076" cy="769441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ПРОЕКТ</a:t>
            </a:r>
            <a:endParaRPr lang="ru-RU" sz="4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05272" y="0"/>
            <a:ext cx="8838728" cy="646331"/>
          </a:xfrm>
          <a:prstGeom prst="rect">
            <a:avLst/>
          </a:prstGeom>
          <a:ln>
            <a:noFill/>
          </a:ln>
          <a:effectLst>
            <a:glow rad="101600">
              <a:schemeClr val="bg1">
                <a:alpha val="60000"/>
              </a:schemeClr>
            </a:glow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perspectiveAbove"/>
            <a:lightRig rig="brightRoom" dir="t">
              <a:rot lat="0" lon="0" rev="600000"/>
            </a:lightRig>
          </a:scene3d>
          <a:sp3d prstMaterial="metal">
            <a:bevelT w="38100" h="57150" prst="artDeco"/>
          </a:sp3d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ln w="3175">
                  <a:noFill/>
                </a:ln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</a:t>
            </a:r>
          </a:p>
          <a:p>
            <a:pPr lvl="0" algn="ctr"/>
            <a:r>
              <a:rPr lang="ru-RU" sz="1200" b="1" dirty="0">
                <a:ln w="3175">
                  <a:noFill/>
                </a:ln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ДЕТСКИЙ САД № 5 "РОДНИЧОК" КОМБИНИРОВАННОГО ВИДА </a:t>
            </a:r>
          </a:p>
          <a:p>
            <a:pPr lvl="0" algn="ctr"/>
            <a:r>
              <a:rPr lang="ru-RU" sz="1200" b="1" dirty="0">
                <a:ln w="3175">
                  <a:noFill/>
                </a:ln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С.САРЫГ-СЕП      КАА-ХЕМСКОГО РАЙОНА РЕСПУБЛИКИ ТЫВА</a:t>
            </a:r>
            <a:endParaRPr lang="ru-RU" sz="1200" dirty="0">
              <a:ln w="3175">
                <a:noFill/>
              </a:ln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51" r="7476"/>
          <a:stretch/>
        </p:blipFill>
        <p:spPr>
          <a:xfrm>
            <a:off x="0" y="8394"/>
            <a:ext cx="9180512" cy="6858000"/>
          </a:xfrm>
          <a:prstGeom prst="rect">
            <a:avLst/>
          </a:prstGeom>
        </p:spPr>
      </p:pic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>
          <a:xfrm>
            <a:off x="4571999" y="260648"/>
            <a:ext cx="4104458" cy="216024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perspectiveRelaxedModerately"/>
            <a:lightRig rig="threePt" dir="t"/>
          </a:scene3d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«Букет 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для 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мамы»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22" t="9900" r="3968" b="41745"/>
          <a:stretch/>
        </p:blipFill>
        <p:spPr>
          <a:xfrm>
            <a:off x="251520" y="1340768"/>
            <a:ext cx="4320479" cy="29523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perspectiveRigh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4" t="33488" r="3968" b="1"/>
          <a:stretch/>
        </p:blipFill>
        <p:spPr>
          <a:xfrm>
            <a:off x="3978277" y="3068960"/>
            <a:ext cx="4932039" cy="32988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perspectiveLef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827584" y="188641"/>
            <a:ext cx="47525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Аппликация</a:t>
            </a:r>
            <a:endParaRPr lang="ru-RU" sz="4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51" r="7476"/>
          <a:stretch/>
        </p:blipFill>
        <p:spPr>
          <a:xfrm>
            <a:off x="-8205" y="0"/>
            <a:ext cx="9143999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51629" y="19374"/>
            <a:ext cx="7584320" cy="830997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RelaxedModerately"/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Сюжетно-ролевые игры</a:t>
            </a:r>
            <a:endParaRPr lang="ru-RU" sz="48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60" t="28370" r="6213" b="1"/>
          <a:stretch/>
        </p:blipFill>
        <p:spPr>
          <a:xfrm>
            <a:off x="4455576" y="947629"/>
            <a:ext cx="3757849" cy="25650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41" b="25123"/>
          <a:stretch/>
        </p:blipFill>
        <p:spPr>
          <a:xfrm>
            <a:off x="5902812" y="3717032"/>
            <a:ext cx="2345281" cy="286167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7" r="64394" b="14041"/>
          <a:stretch/>
        </p:blipFill>
        <p:spPr>
          <a:xfrm>
            <a:off x="1187624" y="947629"/>
            <a:ext cx="2496235" cy="31123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789040"/>
            <a:ext cx="4794956" cy="26971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93928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51" r="7476"/>
          <a:stretch/>
        </p:blipFill>
        <p:spPr>
          <a:xfrm>
            <a:off x="-8205" y="0"/>
            <a:ext cx="9143999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9005" y="19374"/>
            <a:ext cx="9209572" cy="830997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RelaxedModerately"/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Консультация для родителей</a:t>
            </a:r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7"/>
          <a:stretch/>
        </p:blipFill>
        <p:spPr>
          <a:xfrm>
            <a:off x="827584" y="1809825"/>
            <a:ext cx="2952328" cy="477903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65"/>
          <a:stretch/>
        </p:blipFill>
        <p:spPr>
          <a:xfrm>
            <a:off x="5076056" y="1853015"/>
            <a:ext cx="3096344" cy="473584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1" name="Прямоугольник 10"/>
          <p:cNvSpPr/>
          <p:nvPr/>
        </p:nvSpPr>
        <p:spPr>
          <a:xfrm>
            <a:off x="1324896" y="854137"/>
            <a:ext cx="6644062" cy="70788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perspectiveAbove"/>
            <a:lightRig rig="threePt" dir="t"/>
          </a:scene3d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«Как похвалить ребенка»</a:t>
            </a:r>
            <a:endParaRPr lang="ru-RU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0487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51" r="7476"/>
          <a:stretch/>
        </p:blipFill>
        <p:spPr>
          <a:xfrm>
            <a:off x="-25926" y="-2767"/>
            <a:ext cx="9169926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860032" y="443461"/>
            <a:ext cx="3830343" cy="2308324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RelaxedModerately"/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Выставка </a:t>
            </a:r>
            <a:endParaRPr lang="ru-RU" sz="48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творческих </a:t>
            </a:r>
          </a:p>
          <a:p>
            <a:pPr algn="ctr"/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работ</a:t>
            </a:r>
            <a:endParaRPr lang="ru-RU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42" b="5182"/>
          <a:stretch/>
        </p:blipFill>
        <p:spPr>
          <a:xfrm>
            <a:off x="4063494" y="3140968"/>
            <a:ext cx="5110059" cy="3347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6693"/>
            <a:ext cx="4620399" cy="34680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4452913"/>
            <a:ext cx="2448272" cy="24050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395536" y="-99392"/>
            <a:ext cx="4355976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itchFamily="34" charset="0"/>
                <a:cs typeface="Arial" pitchFamily="34" charset="0"/>
              </a:rPr>
              <a:t>III </a:t>
            </a:r>
            <a:r>
              <a:rPr lang="ru-RU" sz="4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itchFamily="34" charset="0"/>
                <a:cs typeface="Arial" pitchFamily="34" charset="0"/>
              </a:rPr>
              <a:t>этап Итоговый</a:t>
            </a:r>
            <a:r>
              <a:rPr lang="ru-RU" sz="4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/>
            </a:r>
            <a:b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1312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51" r="7476"/>
          <a:stretch/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95536" y="248426"/>
            <a:ext cx="8461162" cy="830997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RelaxedModerately"/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Фотовыставка «Моя мама»</a:t>
            </a:r>
            <a:endParaRPr lang="ru-RU" sz="48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8" t="13704"/>
          <a:stretch/>
        </p:blipFill>
        <p:spPr>
          <a:xfrm>
            <a:off x="5940152" y="1841212"/>
            <a:ext cx="3080522" cy="4059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500"/>
          <a:stretch/>
        </p:blipFill>
        <p:spPr>
          <a:xfrm>
            <a:off x="3203848" y="1327849"/>
            <a:ext cx="2640691" cy="48480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41212"/>
            <a:ext cx="2977899" cy="39705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51695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51" r="7476"/>
          <a:stretch/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  <a:effectLst>
            <a:outerShdw blurRad="50800" dist="63500" dir="5400000" algn="t" rotWithShape="0">
              <a:prstClr val="black">
                <a:alpha val="40000"/>
              </a:prstClr>
            </a:outerShdw>
          </a:effectLst>
          <a:scene3d>
            <a:camera prst="perspectiveRelaxedModerately"/>
            <a:lightRig rig="threePt" dir="t"/>
          </a:scene3d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Развлечение </a:t>
            </a:r>
            <a:br>
              <a:rPr lang="ru-RU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</a:br>
            <a:r>
              <a:rPr lang="ru-RU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«Мама для мамонтёнка»</a:t>
            </a:r>
            <a:br>
              <a:rPr lang="ru-RU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</a:br>
            <a:r>
              <a:rPr lang="ru-RU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 </a:t>
            </a:r>
            <a:endParaRPr lang="ru-RU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40" y="2979185"/>
            <a:ext cx="2736304" cy="36484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73" t="917" b="18107"/>
          <a:stretch/>
        </p:blipFill>
        <p:spPr>
          <a:xfrm>
            <a:off x="3923037" y="3700439"/>
            <a:ext cx="4526873" cy="29269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8" t="6662" r="3538" b="4547"/>
          <a:stretch/>
        </p:blipFill>
        <p:spPr>
          <a:xfrm flipH="1">
            <a:off x="1259632" y="1492190"/>
            <a:ext cx="1705367" cy="12565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294039"/>
            <a:ext cx="3868152" cy="21758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Рисунок 4" descr="0_13c4c3_36f45943_XL[1]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7187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0" y="1601788"/>
            <a:ext cx="9036496" cy="5256212"/>
          </a:xfrm>
        </p:spPr>
        <p:txBody>
          <a:bodyPr rtlCol="0"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nstantia" pitchFamily="18" charset="0"/>
              </a:rPr>
              <a:t>На свете добрых слов </a:t>
            </a:r>
            <a:br>
              <a:rPr lang="ru-RU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nstantia" pitchFamily="18" charset="0"/>
              </a:rPr>
            </a:br>
            <a:r>
              <a:rPr lang="ru-RU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nstantia" pitchFamily="18" charset="0"/>
              </a:rPr>
              <a:t>живет немало, </a:t>
            </a:r>
            <a:br>
              <a:rPr lang="ru-RU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nstantia" pitchFamily="18" charset="0"/>
              </a:rPr>
            </a:br>
            <a:r>
              <a:rPr lang="ru-RU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nstantia" pitchFamily="18" charset="0"/>
              </a:rPr>
              <a:t>Но всех добрее и важней одно:</a:t>
            </a:r>
            <a:br>
              <a:rPr lang="ru-RU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nstantia" pitchFamily="18" charset="0"/>
              </a:rPr>
            </a:br>
            <a:r>
              <a:rPr lang="ru-RU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nstantia" pitchFamily="18" charset="0"/>
              </a:rPr>
              <a:t>Из двух слогов, простое слово «мама»</a:t>
            </a:r>
            <a:br>
              <a:rPr lang="ru-RU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nstantia" pitchFamily="18" charset="0"/>
              </a:rPr>
            </a:br>
            <a:r>
              <a:rPr lang="ru-RU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nstantia" pitchFamily="18" charset="0"/>
              </a:rPr>
              <a:t>И нет на свете слов дороже, </a:t>
            </a:r>
            <a:br>
              <a:rPr lang="ru-RU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nstantia" pitchFamily="18" charset="0"/>
              </a:rPr>
            </a:br>
            <a:r>
              <a:rPr lang="ru-RU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nstantia" pitchFamily="18" charset="0"/>
              </a:rPr>
              <a:t>чем оно. </a:t>
            </a:r>
            <a:br>
              <a:rPr lang="ru-RU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nstantia" pitchFamily="18" charset="0"/>
              </a:rPr>
            </a:br>
            <a:endParaRPr lang="ru-RU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nstant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552" y="0"/>
            <a:ext cx="9793088" cy="6858000"/>
          </a:xfrm>
          <a:prstGeom prst="rect">
            <a:avLst/>
          </a:prstGeom>
        </p:spPr>
      </p:pic>
      <p:sp>
        <p:nvSpPr>
          <p:cNvPr id="28673" name="Заголовок 1"/>
          <p:cNvSpPr>
            <a:spLocks noGrp="1"/>
          </p:cNvSpPr>
          <p:nvPr>
            <p:ph type="title"/>
          </p:nvPr>
        </p:nvSpPr>
        <p:spPr>
          <a:xfrm>
            <a:off x="-972616" y="-99392"/>
            <a:ext cx="11305256" cy="1584175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perspectiveRelaxedModerately"/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r>
              <a:rPr lang="ru-RU" sz="6000" b="1" i="1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Спасибо за внимание!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25" r="4326"/>
          <a:stretch/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perspectiveRelaxedModerately"/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r>
              <a:rPr lang="ru-RU" sz="4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itchFamily="34" charset="0"/>
                <a:cs typeface="Arial" pitchFamily="34" charset="0"/>
              </a:rPr>
              <a:t>Актуальность</a:t>
            </a:r>
          </a:p>
        </p:txBody>
      </p:sp>
      <p:sp>
        <p:nvSpPr>
          <p:cNvPr id="14339" name="Содержимое 2"/>
          <p:cNvSpPr>
            <a:spLocks noGrp="1"/>
          </p:cNvSpPr>
          <p:nvPr>
            <p:ph idx="1"/>
          </p:nvPr>
        </p:nvSpPr>
        <p:spPr>
          <a:xfrm>
            <a:off x="457199" y="1268760"/>
            <a:ext cx="8229600" cy="4927278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ru-RU" sz="2000" i="1" dirty="0" smtClean="0">
                <a:solidFill>
                  <a:schemeClr val="accent4">
                    <a:lumMod val="50000"/>
                  </a:schemeClr>
                </a:solidFill>
                <a:latin typeface="AllodsWest" panose="02000000000000000000" pitchFamily="2" charset="0"/>
                <a:cs typeface="Arial" panose="020B0604020202020204" pitchFamily="34" charset="0"/>
              </a:rPr>
              <a:t>Мама </a:t>
            </a:r>
            <a:r>
              <a:rPr lang="ru-RU" sz="2000" i="1" dirty="0">
                <a:solidFill>
                  <a:schemeClr val="accent4">
                    <a:lumMod val="50000"/>
                  </a:schemeClr>
                </a:solidFill>
                <a:latin typeface="AllodsWest" panose="02000000000000000000" pitchFamily="2" charset="0"/>
                <a:cs typeface="Arial" panose="020B0604020202020204" pitchFamily="34" charset="0"/>
              </a:rPr>
              <a:t>играет важную роль в жизни каждого человека, но в бешеном темпе современной жизни общение матери и ребёнка минимизируется из-за занятости мам и нехватки времени на духовное общение, душевную близость. А ведь отношения между ребёнком дошкольного возраста и </a:t>
            </a:r>
            <a:r>
              <a:rPr lang="ru-RU" sz="2000" i="1" dirty="0" smtClean="0">
                <a:solidFill>
                  <a:schemeClr val="accent4">
                    <a:lumMod val="50000"/>
                  </a:schemeClr>
                </a:solidFill>
                <a:latin typeface="AllodsWest" panose="02000000000000000000" pitchFamily="2" charset="0"/>
                <a:cs typeface="Arial" panose="020B0604020202020204" pitchFamily="34" charset="0"/>
              </a:rPr>
              <a:t>матерю </a:t>
            </a:r>
            <a:r>
              <a:rPr lang="ru-RU" sz="2000" i="1" dirty="0">
                <a:solidFill>
                  <a:schemeClr val="accent4">
                    <a:lumMod val="50000"/>
                  </a:schemeClr>
                </a:solidFill>
                <a:latin typeface="AllodsWest" panose="02000000000000000000" pitchFamily="2" charset="0"/>
                <a:cs typeface="Arial" panose="020B0604020202020204" pitchFamily="34" charset="0"/>
              </a:rPr>
              <a:t>имеет большое значение для развития личности ребёнка</a:t>
            </a:r>
            <a:r>
              <a:rPr lang="ru-RU" sz="2000" i="1" dirty="0" smtClean="0">
                <a:solidFill>
                  <a:schemeClr val="accent4">
                    <a:lumMod val="50000"/>
                  </a:schemeClr>
                </a:solidFill>
                <a:latin typeface="AllodsWest" panose="02000000000000000000" pitchFamily="2" charset="0"/>
                <a:cs typeface="Arial" panose="020B0604020202020204" pitchFamily="34" charset="0"/>
              </a:rPr>
              <a:t>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2000" i="1" dirty="0" smtClean="0">
                <a:solidFill>
                  <a:schemeClr val="accent4">
                    <a:lumMod val="50000"/>
                  </a:schemeClr>
                </a:solidFill>
                <a:latin typeface="AllodsWest" panose="02000000000000000000" pitchFamily="2" charset="0"/>
                <a:cs typeface="Arial" panose="020B0604020202020204" pitchFamily="34" charset="0"/>
              </a:rPr>
              <a:t>        Данный </a:t>
            </a:r>
            <a:r>
              <a:rPr lang="ru-RU" sz="2000" i="1" dirty="0">
                <a:solidFill>
                  <a:schemeClr val="accent4">
                    <a:lumMod val="50000"/>
                  </a:schemeClr>
                </a:solidFill>
                <a:latin typeface="AllodsWest" panose="02000000000000000000" pitchFamily="2" charset="0"/>
                <a:cs typeface="Arial" panose="020B0604020202020204" pitchFamily="34" charset="0"/>
              </a:rPr>
              <a:t>проект направлен на приобщение детей </a:t>
            </a:r>
            <a:endParaRPr lang="ru-RU" sz="2000" i="1" dirty="0" smtClean="0">
              <a:solidFill>
                <a:schemeClr val="accent4">
                  <a:lumMod val="50000"/>
                </a:schemeClr>
              </a:solidFill>
              <a:latin typeface="AllodsWest" panose="02000000000000000000" pitchFamily="2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ru-RU" sz="2000" i="1" dirty="0" smtClean="0">
                <a:solidFill>
                  <a:schemeClr val="accent4">
                    <a:lumMod val="50000"/>
                  </a:schemeClr>
                </a:solidFill>
                <a:latin typeface="AllodsWest" panose="02000000000000000000" pitchFamily="2" charset="0"/>
                <a:cs typeface="Arial" panose="020B0604020202020204" pitchFamily="34" charset="0"/>
              </a:rPr>
              <a:t>к </a:t>
            </a:r>
            <a:r>
              <a:rPr lang="ru-RU" sz="2000" i="1" dirty="0">
                <a:solidFill>
                  <a:schemeClr val="accent4">
                    <a:lumMod val="50000"/>
                  </a:schemeClr>
                </a:solidFill>
                <a:latin typeface="AllodsWest" panose="02000000000000000000" pitchFamily="2" charset="0"/>
                <a:cs typeface="Arial" panose="020B0604020202020204" pitchFamily="34" charset="0"/>
              </a:rPr>
              <a:t>общечеловеческим ценностям, любви к самому близкому и родному человеку – </a:t>
            </a:r>
            <a:r>
              <a:rPr lang="ru-RU" sz="2000" i="1" dirty="0" smtClean="0">
                <a:solidFill>
                  <a:schemeClr val="accent4">
                    <a:lumMod val="50000"/>
                  </a:schemeClr>
                </a:solidFill>
                <a:latin typeface="AllodsWest" panose="02000000000000000000" pitchFamily="2" charset="0"/>
                <a:cs typeface="Arial" panose="020B0604020202020204" pitchFamily="34" charset="0"/>
              </a:rPr>
              <a:t>маме.</a:t>
            </a:r>
            <a:r>
              <a:rPr lang="ru-RU" sz="2000" i="1" dirty="0">
                <a:solidFill>
                  <a:schemeClr val="accent4">
                    <a:lumMod val="50000"/>
                  </a:schemeClr>
                </a:solidFill>
                <a:latin typeface="AllodsWest" panose="02000000000000000000" pitchFamily="2" charset="0"/>
                <a:cs typeface="Arial" panose="020B0604020202020204" pitchFamily="34" charset="0"/>
              </a:rPr>
              <a:t/>
            </a:r>
            <a:br>
              <a:rPr lang="ru-RU" sz="2000" i="1" dirty="0">
                <a:solidFill>
                  <a:schemeClr val="accent4">
                    <a:lumMod val="50000"/>
                  </a:schemeClr>
                </a:solidFill>
                <a:latin typeface="AllodsWest" panose="02000000000000000000" pitchFamily="2" charset="0"/>
                <a:cs typeface="Arial" panose="020B0604020202020204" pitchFamily="34" charset="0"/>
              </a:rPr>
            </a:br>
            <a:endParaRPr lang="ru-RU" sz="2000" i="1" dirty="0" smtClean="0">
              <a:solidFill>
                <a:schemeClr val="accent4">
                  <a:lumMod val="50000"/>
                </a:schemeClr>
              </a:solidFill>
              <a:latin typeface="AllodsWest" panose="02000000000000000000" pitchFamily="2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25" r="14563"/>
          <a:stretch/>
        </p:blipFill>
        <p:spPr>
          <a:xfrm>
            <a:off x="0" y="-27384"/>
            <a:ext cx="9202294" cy="6885384"/>
          </a:xfrm>
          <a:prstGeom prst="rect">
            <a:avLst/>
          </a:prstGeom>
        </p:spPr>
      </p:pic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891906" y="118203"/>
            <a:ext cx="7139136" cy="1084982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perspectiveRelaxedModerately"/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r>
              <a:rPr lang="ru-RU" sz="4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Цель</a:t>
            </a:r>
          </a:p>
        </p:txBody>
      </p:sp>
      <p:sp>
        <p:nvSpPr>
          <p:cNvPr id="15363" name="Содержимое 2"/>
          <p:cNvSpPr>
            <a:spLocks noGrp="1"/>
          </p:cNvSpPr>
          <p:nvPr>
            <p:ph idx="1"/>
          </p:nvPr>
        </p:nvSpPr>
        <p:spPr>
          <a:xfrm>
            <a:off x="251520" y="2852936"/>
            <a:ext cx="8229600" cy="4525963"/>
          </a:xfrm>
        </p:spPr>
        <p:txBody>
          <a:bodyPr/>
          <a:lstStyle/>
          <a:p>
            <a:pPr algn="just">
              <a:buFont typeface="Arial" charset="0"/>
              <a:buNone/>
            </a:pPr>
            <a:r>
              <a:rPr lang="ru-RU" sz="2800" dirty="0" smtClean="0">
                <a:cs typeface="Times New Roman" pitchFamily="18" charset="0"/>
              </a:rPr>
              <a:t>    </a:t>
            </a:r>
            <a:endParaRPr lang="ru-RU" sz="2400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1159339"/>
            <a:ext cx="835292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i="1" dirty="0" smtClean="0">
                <a:latin typeface="AllodsWest" panose="02000000000000000000" pitchFamily="2" charset="0"/>
                <a:cs typeface="Arial" panose="020B0604020202020204" pitchFamily="34" charset="0"/>
              </a:rPr>
              <a:t>    </a:t>
            </a:r>
            <a:r>
              <a:rPr lang="ru-RU" sz="2000" i="1" dirty="0" smtClean="0">
                <a:solidFill>
                  <a:schemeClr val="accent4">
                    <a:lumMod val="50000"/>
                  </a:schemeClr>
                </a:solidFill>
                <a:latin typeface="AllodsWest" panose="02000000000000000000" pitchFamily="2" charset="0"/>
                <a:cs typeface="Arial" panose="020B0604020202020204" pitchFamily="34" charset="0"/>
              </a:rPr>
              <a:t>Сформировать </a:t>
            </a:r>
            <a:r>
              <a:rPr lang="ru-RU" sz="2000" i="1" dirty="0">
                <a:solidFill>
                  <a:schemeClr val="accent4">
                    <a:lumMod val="50000"/>
                  </a:schemeClr>
                </a:solidFill>
                <a:latin typeface="AllodsWest" panose="02000000000000000000" pitchFamily="2" charset="0"/>
                <a:cs typeface="Arial" panose="020B0604020202020204" pitchFamily="34" charset="0"/>
              </a:rPr>
              <a:t>осознанное понимание значимости матерей в жизни семьи и детей</a:t>
            </a:r>
            <a:r>
              <a:rPr lang="ru-RU" sz="2000" i="1" dirty="0" smtClean="0">
                <a:solidFill>
                  <a:schemeClr val="accent4">
                    <a:lumMod val="50000"/>
                  </a:schemeClr>
                </a:solidFill>
                <a:latin typeface="AllodsWest" panose="02000000000000000000" pitchFamily="2" charset="0"/>
                <a:cs typeface="Arial" panose="020B0604020202020204" pitchFamily="34" charset="0"/>
              </a:rPr>
              <a:t>.</a:t>
            </a:r>
            <a:r>
              <a:rPr lang="ru-RU" sz="2000" i="1" dirty="0">
                <a:solidFill>
                  <a:schemeClr val="accent4">
                    <a:lumMod val="50000"/>
                  </a:schemeClr>
                </a:solidFill>
                <a:latin typeface="AllodsWest" panose="02000000000000000000" pitchFamily="2" charset="0"/>
                <a:cs typeface="Arial" panose="020B0604020202020204" pitchFamily="34" charset="0"/>
              </a:rPr>
              <a:t> </a:t>
            </a:r>
            <a:r>
              <a:rPr lang="ru-RU" sz="2000" i="1" dirty="0" smtClean="0">
                <a:solidFill>
                  <a:schemeClr val="accent4">
                    <a:lumMod val="50000"/>
                  </a:schemeClr>
                </a:solidFill>
                <a:latin typeface="AllodsWest" panose="02000000000000000000" pitchFamily="2" charset="0"/>
                <a:cs typeface="Arial" panose="020B0604020202020204" pitchFamily="34" charset="0"/>
              </a:rPr>
              <a:t>Воспитание </a:t>
            </a:r>
            <a:r>
              <a:rPr lang="ru-RU" sz="2000" i="1" dirty="0">
                <a:solidFill>
                  <a:schemeClr val="accent4">
                    <a:lumMod val="50000"/>
                  </a:schemeClr>
                </a:solidFill>
                <a:latin typeface="AllodsWest" panose="02000000000000000000" pitchFamily="2" charset="0"/>
                <a:cs typeface="Arial" panose="020B0604020202020204" pitchFamily="34" charset="0"/>
              </a:rPr>
              <a:t>уважения, бережного и заботливого отношения к </a:t>
            </a:r>
            <a:r>
              <a:rPr lang="ru-RU" sz="2000" i="1" dirty="0" smtClean="0">
                <a:solidFill>
                  <a:schemeClr val="accent4">
                    <a:lumMod val="50000"/>
                  </a:schemeClr>
                </a:solidFill>
                <a:latin typeface="AllodsWest" panose="02000000000000000000" pitchFamily="2" charset="0"/>
                <a:cs typeface="Arial" panose="020B0604020202020204" pitchFamily="34" charset="0"/>
              </a:rPr>
              <a:t>матери.</a:t>
            </a:r>
            <a:r>
              <a:rPr lang="ru-RU" sz="2000" i="1" dirty="0">
                <a:solidFill>
                  <a:schemeClr val="accent4">
                    <a:lumMod val="50000"/>
                  </a:schemeClr>
                </a:solidFill>
                <a:latin typeface="AllodsWest" panose="02000000000000000000" pitchFamily="2" charset="0"/>
                <a:cs typeface="Arial" panose="020B0604020202020204" pitchFamily="34" charset="0"/>
              </a:rPr>
              <a:t/>
            </a:r>
            <a:br>
              <a:rPr lang="ru-RU" sz="2000" i="1" dirty="0">
                <a:solidFill>
                  <a:schemeClr val="accent4">
                    <a:lumMod val="50000"/>
                  </a:schemeClr>
                </a:solidFill>
                <a:latin typeface="AllodsWest" panose="02000000000000000000" pitchFamily="2" charset="0"/>
                <a:cs typeface="Arial" panose="020B0604020202020204" pitchFamily="34" charset="0"/>
              </a:rPr>
            </a:br>
            <a:endParaRPr lang="ru-RU" sz="2000" i="1" dirty="0">
              <a:solidFill>
                <a:schemeClr val="accent4">
                  <a:lumMod val="50000"/>
                </a:schemeClr>
              </a:solidFill>
              <a:latin typeface="AllodsWest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40365" y="3518685"/>
            <a:ext cx="8813449" cy="29364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300"/>
              </a:spcAft>
            </a:pPr>
            <a:r>
              <a:rPr lang="ru-RU" sz="2400" i="1" dirty="0" smtClean="0">
                <a:solidFill>
                  <a:schemeClr val="accent4">
                    <a:lumMod val="50000"/>
                  </a:schemeClr>
                </a:solidFill>
                <a:latin typeface="AllodsWest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ru-RU" sz="2000" i="1" dirty="0" smtClean="0">
                <a:solidFill>
                  <a:schemeClr val="accent4">
                    <a:lumMod val="50000"/>
                  </a:schemeClr>
                </a:solidFill>
                <a:latin typeface="AllodsWest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Познакомить </a:t>
            </a:r>
            <a:r>
              <a:rPr lang="ru-RU" sz="2000" i="1" dirty="0">
                <a:solidFill>
                  <a:schemeClr val="accent4">
                    <a:lumMod val="50000"/>
                  </a:schemeClr>
                </a:solidFill>
                <a:latin typeface="AllodsWest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детей с праздником - «День Матери»</a:t>
            </a:r>
            <a:br>
              <a:rPr lang="ru-RU" sz="2000" i="1" dirty="0">
                <a:solidFill>
                  <a:schemeClr val="accent4">
                    <a:lumMod val="50000"/>
                  </a:schemeClr>
                </a:solidFill>
                <a:latin typeface="AllodsWest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sz="2000" i="1" dirty="0" smtClean="0">
                <a:solidFill>
                  <a:schemeClr val="accent4">
                    <a:lumMod val="50000"/>
                  </a:schemeClr>
                </a:solidFill>
                <a:latin typeface="AllodsWest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- Дать </a:t>
            </a:r>
            <a:r>
              <a:rPr lang="ru-RU" sz="2000" i="1" dirty="0">
                <a:solidFill>
                  <a:schemeClr val="accent4">
                    <a:lumMod val="50000"/>
                  </a:schemeClr>
                </a:solidFill>
                <a:latin typeface="AllodsWest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знания детям о роли мамы в их жизни.</a:t>
            </a:r>
            <a:br>
              <a:rPr lang="ru-RU" sz="2000" i="1" dirty="0">
                <a:solidFill>
                  <a:schemeClr val="accent4">
                    <a:lumMod val="50000"/>
                  </a:schemeClr>
                </a:solidFill>
                <a:latin typeface="AllodsWest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sz="2000" i="1" dirty="0" smtClean="0">
                <a:solidFill>
                  <a:schemeClr val="accent4">
                    <a:lumMod val="50000"/>
                  </a:schemeClr>
                </a:solidFill>
                <a:latin typeface="AllodsWest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- Развивать </a:t>
            </a:r>
            <a:r>
              <a:rPr lang="ru-RU" sz="2000" i="1" dirty="0">
                <a:solidFill>
                  <a:schemeClr val="accent4">
                    <a:lumMod val="50000"/>
                  </a:schemeClr>
                </a:solidFill>
                <a:latin typeface="AllodsWest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интерес ребенка к своим близким.</a:t>
            </a:r>
            <a:br>
              <a:rPr lang="ru-RU" sz="2000" i="1" dirty="0">
                <a:solidFill>
                  <a:schemeClr val="accent4">
                    <a:lumMod val="50000"/>
                  </a:schemeClr>
                </a:solidFill>
                <a:latin typeface="AllodsWest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sz="2000" i="1" dirty="0" smtClean="0">
                <a:solidFill>
                  <a:schemeClr val="accent4">
                    <a:lumMod val="50000"/>
                  </a:schemeClr>
                </a:solidFill>
                <a:latin typeface="AllodsWest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- Воспитывать </a:t>
            </a:r>
            <a:r>
              <a:rPr lang="ru-RU" sz="2000" i="1" dirty="0">
                <a:solidFill>
                  <a:schemeClr val="accent4">
                    <a:lumMod val="50000"/>
                  </a:schemeClr>
                </a:solidFill>
                <a:latin typeface="AllodsWest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доброе, заботливое отношение к маме.</a:t>
            </a:r>
            <a:br>
              <a:rPr lang="ru-RU" sz="2000" i="1" dirty="0">
                <a:solidFill>
                  <a:schemeClr val="accent4">
                    <a:lumMod val="50000"/>
                  </a:schemeClr>
                </a:solidFill>
                <a:latin typeface="AllodsWest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sz="2000" i="1" dirty="0" smtClean="0">
                <a:solidFill>
                  <a:schemeClr val="accent4">
                    <a:lumMod val="50000"/>
                  </a:schemeClr>
                </a:solidFill>
                <a:latin typeface="AllodsWest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- Развивать </a:t>
            </a:r>
            <a:r>
              <a:rPr lang="ru-RU" sz="2000" i="1" dirty="0">
                <a:solidFill>
                  <a:schemeClr val="accent4">
                    <a:lumMod val="50000"/>
                  </a:schemeClr>
                </a:solidFill>
                <a:latin typeface="AllodsWest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творческие способности детей в продуктивной </a:t>
            </a:r>
            <a:r>
              <a:rPr lang="ru-RU" sz="2000" i="1" dirty="0" smtClean="0">
                <a:solidFill>
                  <a:schemeClr val="accent4">
                    <a:lumMod val="50000"/>
                  </a:schemeClr>
                </a:solidFill>
                <a:latin typeface="AllodsWest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 деятельности</a:t>
            </a:r>
            <a:r>
              <a:rPr lang="ru-RU" sz="2000" i="1" dirty="0">
                <a:solidFill>
                  <a:schemeClr val="accent4">
                    <a:lumMod val="50000"/>
                  </a:schemeClr>
                </a:solidFill>
                <a:latin typeface="AllodsWest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ru-RU" sz="2000" i="1" dirty="0">
              <a:solidFill>
                <a:schemeClr val="accent4">
                  <a:lumMod val="50000"/>
                </a:schemeClr>
              </a:solidFill>
              <a:effectLst/>
              <a:latin typeface="AllodsWest" panose="02000000000000000000" pitchFamily="2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347864" y="2636667"/>
            <a:ext cx="2368662" cy="83099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perspectiveRelaxedModerately"/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Задачи</a:t>
            </a:r>
            <a:endParaRPr lang="ru-RU" sz="48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2" r="747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>
          <a:xfrm>
            <a:off x="179512" y="404664"/>
            <a:ext cx="8712968" cy="936625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perspectiveRelaxedModerately"/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r>
              <a:rPr lang="ru-RU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Предполагаемые результаты: </a:t>
            </a:r>
            <a:br>
              <a:rPr lang="ru-RU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11" name="Содержимое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288032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ru-RU" sz="2000" i="1" dirty="0" smtClean="0">
                <a:solidFill>
                  <a:schemeClr val="accent4">
                    <a:lumMod val="50000"/>
                  </a:schemeClr>
                </a:solidFill>
                <a:latin typeface="AllodsWest" panose="02000000000000000000" pitchFamily="2" charset="0"/>
              </a:rPr>
              <a:t>Обогащение знаний детей о роли матери  в  жизни детей, через раскрытие образа матери в поэзии, живописи, музыке, художественной литературе.</a:t>
            </a:r>
          </a:p>
          <a:p>
            <a:pPr>
              <a:lnSpc>
                <a:spcPct val="150000"/>
              </a:lnSpc>
            </a:pPr>
            <a:r>
              <a:rPr lang="ru-RU" sz="2000" i="1" dirty="0" smtClean="0">
                <a:solidFill>
                  <a:schemeClr val="accent4">
                    <a:lumMod val="50000"/>
                  </a:schemeClr>
                </a:solidFill>
                <a:latin typeface="AllodsWest" panose="02000000000000000000" pitchFamily="2" charset="0"/>
              </a:rPr>
              <a:t>Воспитание заботливого и уважительного отношения к матери.</a:t>
            </a:r>
          </a:p>
          <a:p>
            <a:pPr>
              <a:lnSpc>
                <a:spcPct val="150000"/>
              </a:lnSpc>
            </a:pPr>
            <a:r>
              <a:rPr lang="ru-RU" sz="2000" i="1" dirty="0" smtClean="0">
                <a:solidFill>
                  <a:schemeClr val="accent4">
                    <a:lumMod val="50000"/>
                  </a:schemeClr>
                </a:solidFill>
                <a:latin typeface="AllodsWest" panose="02000000000000000000" pitchFamily="2" charset="0"/>
              </a:rPr>
              <a:t>Совершенствование уровня накопленных практических навыков детей и родителей.</a:t>
            </a:r>
          </a:p>
          <a:p>
            <a:endParaRPr lang="ru-RU" sz="2400" dirty="0" smtClean="0"/>
          </a:p>
        </p:txBody>
      </p:sp>
      <p:sp>
        <p:nvSpPr>
          <p:cNvPr id="3" name="Прямоугольник 2"/>
          <p:cNvSpPr/>
          <p:nvPr/>
        </p:nvSpPr>
        <p:spPr>
          <a:xfrm>
            <a:off x="791072" y="4221088"/>
            <a:ext cx="8352928" cy="1938992"/>
          </a:xfrm>
          <a:prstGeom prst="rect">
            <a:avLst/>
          </a:prstGeom>
          <a:ln>
            <a:noFill/>
          </a:ln>
          <a:effectLst>
            <a:glow rad="165100">
              <a:schemeClr val="accent1">
                <a:alpha val="31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  <a:reflection endPos="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Участники проекта:</a:t>
            </a:r>
            <a:r>
              <a:rPr lang="ru-RU" sz="20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lodsWest" panose="02000000000000000000" pitchFamily="2" charset="0"/>
                <a:cs typeface="Arial" panose="020B0604020202020204" pitchFamily="34" charset="0"/>
              </a:rPr>
              <a:t> </a:t>
            </a:r>
            <a:r>
              <a:rPr lang="ru-RU" sz="2000" i="1" dirty="0">
                <a:solidFill>
                  <a:schemeClr val="accent4">
                    <a:lumMod val="50000"/>
                  </a:schemeClr>
                </a:solidFill>
                <a:latin typeface="AllodsWest" panose="02000000000000000000" pitchFamily="2" charset="0"/>
                <a:cs typeface="Arial" panose="020B0604020202020204" pitchFamily="34" charset="0"/>
              </a:rPr>
              <a:t>дети </a:t>
            </a:r>
            <a:r>
              <a:rPr lang="ru-RU" sz="2000" i="1" dirty="0" smtClean="0">
                <a:solidFill>
                  <a:schemeClr val="accent4">
                    <a:lumMod val="50000"/>
                  </a:schemeClr>
                </a:solidFill>
                <a:latin typeface="AllodsWest" panose="02000000000000000000" pitchFamily="2" charset="0"/>
                <a:cs typeface="Arial" panose="020B0604020202020204" pitchFamily="34" charset="0"/>
              </a:rPr>
              <a:t>среднего </a:t>
            </a:r>
            <a:r>
              <a:rPr lang="ru-RU" sz="2000" i="1" dirty="0">
                <a:solidFill>
                  <a:schemeClr val="accent4">
                    <a:lumMod val="50000"/>
                  </a:schemeClr>
                </a:solidFill>
                <a:latin typeface="AllodsWest" panose="02000000000000000000" pitchFamily="2" charset="0"/>
                <a:cs typeface="Arial" panose="020B0604020202020204" pitchFamily="34" charset="0"/>
              </a:rPr>
              <a:t>дошкольного </a:t>
            </a:r>
            <a:r>
              <a:rPr lang="ru-RU" sz="2000" i="1" dirty="0" smtClean="0">
                <a:solidFill>
                  <a:schemeClr val="accent4">
                    <a:lumMod val="50000"/>
                  </a:schemeClr>
                </a:solidFill>
                <a:latin typeface="AllodsWest" panose="02000000000000000000" pitchFamily="2" charset="0"/>
                <a:cs typeface="Arial" panose="020B0604020202020204" pitchFamily="34" charset="0"/>
              </a:rPr>
              <a:t>возраста, воспитатели, родители. </a:t>
            </a:r>
            <a:endParaRPr lang="ru-RU" sz="2000" i="1" dirty="0">
              <a:solidFill>
                <a:schemeClr val="accent4">
                  <a:lumMod val="50000"/>
                </a:schemeClr>
              </a:solidFill>
              <a:latin typeface="AllodsWest" panose="02000000000000000000" pitchFamily="2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2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Тип проекта:</a:t>
            </a:r>
            <a:r>
              <a:rPr lang="ru-RU" sz="20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2000" i="1" dirty="0">
                <a:solidFill>
                  <a:schemeClr val="accent4">
                    <a:lumMod val="50000"/>
                  </a:schemeClr>
                </a:solidFill>
                <a:latin typeface="AllodsWest" panose="02000000000000000000" pitchFamily="2" charset="0"/>
                <a:cs typeface="Arial" panose="020B0604020202020204" pitchFamily="34" charset="0"/>
              </a:rPr>
              <a:t>творческий, групповой, краткосрочный.</a:t>
            </a:r>
          </a:p>
          <a:p>
            <a:pPr>
              <a:lnSpc>
                <a:spcPct val="150000"/>
              </a:lnSpc>
            </a:pPr>
            <a:r>
              <a:rPr lang="ru-RU" sz="2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Срок реализации проекта:</a:t>
            </a:r>
            <a:r>
              <a:rPr lang="ru-RU" sz="20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2000" i="1" dirty="0" smtClean="0">
                <a:solidFill>
                  <a:schemeClr val="accent4">
                    <a:lumMod val="50000"/>
                  </a:schemeClr>
                </a:solidFill>
                <a:latin typeface="AllodsWest" panose="02000000000000000000" pitchFamily="2" charset="0"/>
                <a:cs typeface="Arial" panose="020B0604020202020204" pitchFamily="34" charset="0"/>
              </a:rPr>
              <a:t>1 неделя</a:t>
            </a:r>
            <a:r>
              <a:rPr lang="ru-RU" sz="2000" i="1" dirty="0">
                <a:solidFill>
                  <a:schemeClr val="accent4">
                    <a:lumMod val="50000"/>
                  </a:schemeClr>
                </a:solidFill>
                <a:latin typeface="AllodsWest" panose="02000000000000000000" pitchFamily="2" charset="0"/>
                <a:cs typeface="Arial" panose="020B0604020202020204" pitchFamily="34" charset="0"/>
              </a:rPr>
              <a:t> </a:t>
            </a:r>
            <a:endParaRPr lang="ru-RU" sz="2000" b="0" i="1" dirty="0">
              <a:solidFill>
                <a:schemeClr val="accent4">
                  <a:lumMod val="50000"/>
                </a:schemeClr>
              </a:solidFill>
              <a:latin typeface="AllodsWest" panose="02000000000000000000" pitchFamily="2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51" r="7476"/>
          <a:stretch/>
        </p:blipFill>
        <p:spPr>
          <a:xfrm>
            <a:off x="1" y="0"/>
            <a:ext cx="9180512" cy="6858000"/>
          </a:xfrm>
          <a:prstGeom prst="rect">
            <a:avLst/>
          </a:prstGeom>
        </p:spPr>
      </p:pic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2" t="5920" r="1654" b="15716"/>
          <a:stretch/>
        </p:blipFill>
        <p:spPr>
          <a:xfrm rot="16200000">
            <a:off x="2263178" y="455578"/>
            <a:ext cx="4638332" cy="698477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1711674" y="681481"/>
            <a:ext cx="5771644" cy="769441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perspectiveRelaxedModerately"/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Подготовительный </a:t>
            </a:r>
            <a:endParaRPr lang="ru-RU" sz="4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729646" y="116632"/>
            <a:ext cx="17360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ru-RU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этап </a:t>
            </a:r>
            <a:endParaRPr lang="ru-RU" sz="4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51" r="7476"/>
          <a:stretch/>
        </p:blipFill>
        <p:spPr>
          <a:xfrm>
            <a:off x="-57302" y="-25535"/>
            <a:ext cx="9191541" cy="6916746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62" r="5680" b="672"/>
          <a:stretch/>
        </p:blipFill>
        <p:spPr>
          <a:xfrm>
            <a:off x="2283876" y="908720"/>
            <a:ext cx="4376883" cy="23222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4860032" y="116632"/>
            <a:ext cx="4389984" cy="1200329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perspectiveRelaxedModerately"/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Беседы с детьми </a:t>
            </a:r>
          </a:p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      </a:t>
            </a: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 </a:t>
            </a: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маме 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" name="Стрелка вниз 1"/>
          <p:cNvSpPr/>
          <p:nvPr/>
        </p:nvSpPr>
        <p:spPr>
          <a:xfrm>
            <a:off x="4598289" y="70913"/>
            <a:ext cx="45719" cy="4571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84" b="2458"/>
          <a:stretch/>
        </p:blipFill>
        <p:spPr>
          <a:xfrm>
            <a:off x="1619672" y="3352155"/>
            <a:ext cx="6098375" cy="24855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Прямоугольник 9"/>
          <p:cNvSpPr/>
          <p:nvPr/>
        </p:nvSpPr>
        <p:spPr>
          <a:xfrm>
            <a:off x="1023657" y="5690882"/>
            <a:ext cx="7194982" cy="1200329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RelaxedModerately"/>
            <a:lightRig rig="threePt" dir="t"/>
          </a:scene3d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Чтение и разучивание песен </a:t>
            </a:r>
          </a:p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и стихотворений о маме  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-57302" y="-61556"/>
            <a:ext cx="30243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II </a:t>
            </a:r>
            <a:r>
              <a:rPr lang="ru-RU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этап Основной</a:t>
            </a:r>
            <a:endParaRPr lang="ru-RU" sz="4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6982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51" r="7476"/>
          <a:stretch/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07504" y="0"/>
            <a:ext cx="4162998" cy="1323439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RelaxedModerately"/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Дидактические </a:t>
            </a:r>
          </a:p>
          <a:p>
            <a:pPr algn="ctr"/>
            <a:r>
              <a:rPr lang="ru-RU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игры</a:t>
            </a:r>
            <a:endParaRPr lang="ru-RU" sz="4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0" r="5170"/>
          <a:stretch/>
        </p:blipFill>
        <p:spPr>
          <a:xfrm>
            <a:off x="519353" y="1323439"/>
            <a:ext cx="3751149" cy="25852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2" t="30202" r="1666"/>
          <a:stretch/>
        </p:blipFill>
        <p:spPr>
          <a:xfrm>
            <a:off x="179512" y="4077072"/>
            <a:ext cx="4760138" cy="19862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107504" y="6063337"/>
            <a:ext cx="7331559" cy="64633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perspectiveRelaxedModerately"/>
            <a:lightRig rig="threePt" dir="t"/>
          </a:scene3d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Слушание колыбельных песен</a:t>
            </a:r>
            <a:endParaRPr lang="ru-RU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88"/>
          <a:stretch/>
        </p:blipFill>
        <p:spPr>
          <a:xfrm>
            <a:off x="4483991" y="1196752"/>
            <a:ext cx="4480497" cy="26965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4875043" y="188640"/>
            <a:ext cx="3808478" cy="132343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perspectiveRelaxedModerately"/>
            <a:lightRig rig="threePt" dir="t"/>
          </a:scene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Просмотр м/ф</a:t>
            </a:r>
            <a:endParaRPr lang="ru-RU" sz="4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/>
            <a:endParaRPr lang="ru-RU" sz="40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939650" y="4293096"/>
            <a:ext cx="4162357" cy="1200329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isometricOffAxis1Right"/>
            <a:lightRig rig="threePt" dir="t"/>
          </a:scene3d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«Мама </a:t>
            </a:r>
          </a:p>
          <a:p>
            <a:pPr algn="ctr"/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для мамонтёнка»</a:t>
            </a:r>
            <a:endParaRPr lang="ru-RU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23173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87" t="-399" r="10626"/>
          <a:stretch/>
        </p:blipFill>
        <p:spPr>
          <a:xfrm>
            <a:off x="-1782" y="-22448"/>
            <a:ext cx="9144000" cy="6957392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1520" y="96994"/>
            <a:ext cx="8760525" cy="833859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RelaxedModerately"/>
            <a:lightRig rig="threePt" dir="t"/>
          </a:scene3d>
        </p:spPr>
        <p:txBody>
          <a:bodyPr/>
          <a:lstStyle/>
          <a:p>
            <a:r>
              <a:rPr lang="ru-RU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Рисование (раскраска) </a:t>
            </a:r>
            <a:endParaRPr lang="ru-RU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202" y="2204865"/>
            <a:ext cx="3220262" cy="39604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0" t="17351" r="13129" b="11665"/>
          <a:stretch/>
        </p:blipFill>
        <p:spPr>
          <a:xfrm>
            <a:off x="323528" y="1048553"/>
            <a:ext cx="5440604" cy="36004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622012" y="5051814"/>
            <a:ext cx="4843635" cy="132343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isometricOffAxis2Left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«Моя самая красивая мама!» </a:t>
            </a:r>
            <a:endParaRPr lang="ru-RU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51" r="7476"/>
          <a:stretch/>
        </p:blipFill>
        <p:spPr>
          <a:xfrm>
            <a:off x="7686" y="0"/>
            <a:ext cx="9143999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532231" y="116632"/>
            <a:ext cx="6223114" cy="769441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RelaxedModerately"/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Украшение для мамы</a:t>
            </a:r>
            <a:endParaRPr lang="ru-RU" sz="4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31" t="2998" r="25388" b="1498"/>
          <a:stretch/>
        </p:blipFill>
        <p:spPr>
          <a:xfrm>
            <a:off x="467544" y="900419"/>
            <a:ext cx="4032448" cy="25459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79" r="1039" b="5499"/>
          <a:stretch/>
        </p:blipFill>
        <p:spPr>
          <a:xfrm>
            <a:off x="971600" y="3547104"/>
            <a:ext cx="5919886" cy="300031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0" t="6950"/>
          <a:stretch/>
        </p:blipFill>
        <p:spPr>
          <a:xfrm>
            <a:off x="4819417" y="1057246"/>
            <a:ext cx="3201688" cy="223224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956361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Начальная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1155</TotalTime>
  <Words>272</Words>
  <Application>Microsoft Office PowerPoint</Application>
  <PresentationFormat>Экран (4:3)</PresentationFormat>
  <Paragraphs>54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Актуальность</vt:lpstr>
      <vt:lpstr>Цель</vt:lpstr>
      <vt:lpstr>Предполагаемые результаты:  </vt:lpstr>
      <vt:lpstr>Презентация PowerPoint</vt:lpstr>
      <vt:lpstr>Презентация PowerPoint</vt:lpstr>
      <vt:lpstr>Презентация PowerPoint</vt:lpstr>
      <vt:lpstr>Рисование (раскраска) </vt:lpstr>
      <vt:lpstr>Презентация PowerPoint</vt:lpstr>
      <vt:lpstr>  «Букет  для мамы»</vt:lpstr>
      <vt:lpstr>Презентация PowerPoint</vt:lpstr>
      <vt:lpstr>Презентация PowerPoint</vt:lpstr>
      <vt:lpstr>Презентация PowerPoint</vt:lpstr>
      <vt:lpstr>Презентация PowerPoint</vt:lpstr>
      <vt:lpstr>Развлечение  «Мама для мамонтёнка»  </vt:lpstr>
      <vt:lpstr>На свете добрых слов  живет немало,  Но всех добрее и важней одно: Из двух слогов, простое слово «мама» И нет на свете слов дороже,  чем оно.  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" Моя мама лучшая на свете"</dc:title>
  <dc:creator>1</dc:creator>
  <cp:lastModifiedBy>Dom17</cp:lastModifiedBy>
  <cp:revision>74</cp:revision>
  <dcterms:created xsi:type="dcterms:W3CDTF">2013-11-17T14:19:50Z</dcterms:created>
  <dcterms:modified xsi:type="dcterms:W3CDTF">2021-12-15T05:59:46Z</dcterms:modified>
</cp:coreProperties>
</file>