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70596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78089"/>
            <a:ext cx="377348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84463" y="1893094"/>
            <a:ext cx="57606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Дистанционное  обучение </a:t>
            </a:r>
            <a:r>
              <a:rPr lang="ru-RU" sz="28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четвертая неделя января 2022 года</a:t>
            </a:r>
          </a:p>
          <a:p>
            <a:pPr lvl="0" algn="ctr"/>
            <a:r>
              <a:rPr lang="ru-RU" sz="28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ля </a:t>
            </a: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sz="28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4-5 лет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35" y="5103653"/>
            <a:ext cx="364648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27" y="1897464"/>
            <a:ext cx="2195736" cy="175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6087" y="2790048"/>
            <a:ext cx="1284488" cy="246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919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4762" y="474345"/>
            <a:ext cx="799288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Домашнее задание для родителей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ru-RU" dirty="0" smtClean="0"/>
              <a:t>Прочитайте </a:t>
            </a:r>
            <a:r>
              <a:rPr lang="ru-RU" dirty="0"/>
              <a:t>ребенку стихотворение. </a:t>
            </a:r>
            <a:endParaRPr lang="ru-RU" dirty="0" smtClean="0"/>
          </a:p>
          <a:p>
            <a:r>
              <a:rPr lang="ru-RU" b="1" dirty="0" smtClean="0"/>
              <a:t>Разговор </a:t>
            </a:r>
            <a:r>
              <a:rPr lang="ru-RU" b="1" dirty="0"/>
              <a:t>с мамой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Сын </a:t>
            </a:r>
            <a:r>
              <a:rPr lang="ru-RU" dirty="0"/>
              <a:t>зовет: - Агу, агу! </a:t>
            </a:r>
            <a:endParaRPr lang="ru-RU" dirty="0" smtClean="0"/>
          </a:p>
          <a:p>
            <a:r>
              <a:rPr lang="ru-RU" dirty="0" smtClean="0"/>
              <a:t>― </a:t>
            </a:r>
            <a:r>
              <a:rPr lang="ru-RU" dirty="0"/>
              <a:t>Мол, побудь со мною. </a:t>
            </a:r>
            <a:endParaRPr lang="ru-RU" dirty="0" smtClean="0"/>
          </a:p>
          <a:p>
            <a:r>
              <a:rPr lang="ru-RU" dirty="0" smtClean="0"/>
              <a:t>А </a:t>
            </a:r>
            <a:r>
              <a:rPr lang="ru-RU" dirty="0"/>
              <a:t>в ответ: ― Я не могу, </a:t>
            </a:r>
            <a:endParaRPr lang="ru-RU" dirty="0" smtClean="0"/>
          </a:p>
          <a:p>
            <a:r>
              <a:rPr lang="ru-RU" dirty="0" smtClean="0"/>
              <a:t>Я </a:t>
            </a:r>
            <a:r>
              <a:rPr lang="ru-RU" dirty="0"/>
              <a:t>посуду мою. </a:t>
            </a:r>
            <a:endParaRPr lang="ru-RU" dirty="0" smtClean="0"/>
          </a:p>
          <a:p>
            <a:r>
              <a:rPr lang="ru-RU" dirty="0" smtClean="0"/>
              <a:t>Но </a:t>
            </a:r>
            <a:r>
              <a:rPr lang="ru-RU" dirty="0"/>
              <a:t>опять: ― Агу, агу! </a:t>
            </a:r>
            <a:endParaRPr lang="ru-RU" dirty="0" smtClean="0"/>
          </a:p>
          <a:p>
            <a:r>
              <a:rPr lang="ru-RU" dirty="0" smtClean="0"/>
              <a:t>― </a:t>
            </a:r>
            <a:r>
              <a:rPr lang="ru-RU" dirty="0"/>
              <a:t>Слышно с новой силой. </a:t>
            </a:r>
            <a:endParaRPr lang="ru-RU" dirty="0" smtClean="0"/>
          </a:p>
          <a:p>
            <a:r>
              <a:rPr lang="ru-RU" dirty="0" smtClean="0"/>
              <a:t>И </a:t>
            </a:r>
            <a:r>
              <a:rPr lang="ru-RU" dirty="0"/>
              <a:t>в ответ: ― Бегу, бегу, </a:t>
            </a:r>
            <a:endParaRPr lang="ru-RU" dirty="0" smtClean="0"/>
          </a:p>
          <a:p>
            <a:r>
              <a:rPr lang="ru-RU" dirty="0" smtClean="0"/>
              <a:t>Не </a:t>
            </a:r>
            <a:r>
              <a:rPr lang="ru-RU" dirty="0"/>
              <a:t>сердись, мой милый! </a:t>
            </a:r>
            <a:r>
              <a:rPr lang="ru-RU" dirty="0" smtClean="0"/>
              <a:t>(</a:t>
            </a:r>
          </a:p>
          <a:p>
            <a:r>
              <a:rPr lang="ru-RU" dirty="0" smtClean="0"/>
              <a:t>А</a:t>
            </a:r>
            <a:r>
              <a:rPr lang="ru-RU" dirty="0"/>
              <a:t>. </a:t>
            </a:r>
            <a:r>
              <a:rPr lang="ru-RU" dirty="0" err="1"/>
              <a:t>Барто</a:t>
            </a:r>
            <a:r>
              <a:rPr lang="ru-RU" dirty="0"/>
              <a:t>) </a:t>
            </a:r>
            <a:endParaRPr lang="ru-RU" dirty="0" smtClean="0"/>
          </a:p>
          <a:p>
            <a:r>
              <a:rPr lang="ru-RU" dirty="0" smtClean="0"/>
              <a:t>2</a:t>
            </a:r>
            <a:r>
              <a:rPr lang="ru-RU" dirty="0"/>
              <a:t>. Спросите у ребенка, какое настроение было у малыша, когда он звал маму, а она не подходила к нему? (Рассерженное.) </a:t>
            </a:r>
            <a:endParaRPr lang="ru-RU" dirty="0" smtClean="0"/>
          </a:p>
          <a:p>
            <a:r>
              <a:rPr lang="ru-RU" dirty="0" smtClean="0"/>
              <a:t>3</a:t>
            </a:r>
            <a:r>
              <a:rPr lang="ru-RU" dirty="0"/>
              <a:t>. Спросите ребенка, бывали ли у него ситуации, когда он сам злился и из-за чего он злился. </a:t>
            </a:r>
            <a:endParaRPr lang="ru-RU" dirty="0" smtClean="0"/>
          </a:p>
          <a:p>
            <a:r>
              <a:rPr lang="ru-RU" dirty="0" smtClean="0"/>
              <a:t>4</a:t>
            </a:r>
            <a:r>
              <a:rPr lang="ru-RU" dirty="0"/>
              <a:t>. Попросите ребенка изобразить злость на лице: брови нахмурены, рот открыт и растянут в стороны, видны два ряда зубов. </a:t>
            </a:r>
            <a:endParaRPr lang="ru-RU" dirty="0" smtClean="0"/>
          </a:p>
          <a:p>
            <a:r>
              <a:rPr lang="ru-RU" dirty="0" smtClean="0"/>
              <a:t>5</a:t>
            </a:r>
            <a:r>
              <a:rPr lang="ru-RU" dirty="0"/>
              <a:t>. Выучите с ребенком стихотворение А. </a:t>
            </a:r>
            <a:r>
              <a:rPr lang="ru-RU" dirty="0" err="1"/>
              <a:t>Барто</a:t>
            </a:r>
            <a:r>
              <a:rPr lang="ru-RU" dirty="0"/>
              <a:t> «Разговор с мамой». </a:t>
            </a:r>
            <a:endParaRPr lang="ru-RU" dirty="0" smtClean="0"/>
          </a:p>
          <a:p>
            <a:r>
              <a:rPr lang="ru-RU" dirty="0" smtClean="0"/>
              <a:t>6</a:t>
            </a:r>
            <a:r>
              <a:rPr lang="ru-RU" dirty="0"/>
              <a:t>. Предложите ребенку нарисовать лицо рассерженного малыша и раскрасить его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00808"/>
            <a:ext cx="2952328" cy="225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623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" y="0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80728"/>
            <a:ext cx="6552728" cy="136815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B0F0"/>
                </a:solidFill>
                <a:latin typeface="Arial Black" pitchFamily="34" charset="0"/>
              </a:rPr>
              <a:t>Желаю успеха!</a:t>
            </a:r>
            <a:endParaRPr lang="ru-RU" sz="54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20888"/>
            <a:ext cx="4526424" cy="3032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080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" y="0"/>
            <a:ext cx="91163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69865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2132856"/>
            <a:ext cx="727280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i="1" dirty="0">
                <a:solidFill>
                  <a:srgbClr val="C00000"/>
                </a:solidFill>
                <a:latin typeface="Times New Roman"/>
                <a:ea typeface="Calibri"/>
              </a:rPr>
              <a:t>Уважаемые родители и 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>дети, </a:t>
            </a:r>
            <a:r>
              <a:rPr lang="ru-RU" sz="4000" b="1" i="1" dirty="0">
                <a:solidFill>
                  <a:srgbClr val="C00000"/>
                </a:solidFill>
                <a:latin typeface="Times New Roman"/>
                <a:ea typeface="Calibri"/>
              </a:rPr>
              <a:t>здравствуйте!</a:t>
            </a:r>
            <a:r>
              <a:rPr lang="ru-RU" sz="4000" i="1" dirty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sz="4000" i="1" dirty="0">
                <a:solidFill>
                  <a:srgbClr val="C00000"/>
                </a:solidFill>
                <a:latin typeface="Times New Roman"/>
                <a:ea typeface="Calibri"/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92321"/>
            <a:ext cx="70596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286034"/>
            <a:ext cx="3288230" cy="237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03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26" y="-49475"/>
            <a:ext cx="9155626" cy="689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78150" y="163921"/>
            <a:ext cx="611027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Roboto"/>
              </a:rPr>
              <a:t>Объясните ребёнку, что такое гнев.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Roboto"/>
              </a:rPr>
              <a:t>Гнев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— </a:t>
            </a:r>
            <a:r>
              <a:rPr lang="ru-RU" dirty="0" err="1" smtClean="0">
                <a:solidFill>
                  <a:srgbClr val="000000"/>
                </a:solidFill>
                <a:latin typeface="Roboto"/>
              </a:rPr>
              <a:t>злост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 ь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, сильное раздражение на кого-то или что-то. Испытывать гнев не приятно, но иногда такое случается с каждым. Это сильная эмоция, которая может доставить неприятности нам и другим людям. Важно объяснить детям как управлять гневом, уметь выражать его правильно. Если человек часто бывает злой, то ему трудно находить друзей, он часто бывает одинок.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67932" y="2903132"/>
            <a:ext cx="2092027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284" y="2815364"/>
            <a:ext cx="2980883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84" y="3798674"/>
            <a:ext cx="2173932" cy="304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048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1" y="0"/>
            <a:ext cx="9125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5469" y="261505"/>
            <a:ext cx="82809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 так, мы </a:t>
            </a:r>
            <a:r>
              <a:rPr lang="ru-RU" dirty="0"/>
              <a:t>с вами </a:t>
            </a:r>
            <a:r>
              <a:rPr lang="ru-RU" dirty="0" smtClean="0"/>
              <a:t>продолжаем </a:t>
            </a:r>
            <a:r>
              <a:rPr lang="ru-RU" dirty="0"/>
              <a:t>изучать настроения. </a:t>
            </a:r>
            <a:endParaRPr lang="ru-RU" dirty="0" smtClean="0"/>
          </a:p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      </a:t>
            </a:r>
            <a:r>
              <a:rPr lang="ru-RU" dirty="0" smtClean="0">
                <a:solidFill>
                  <a:srgbClr val="FF0000"/>
                </a:solidFill>
              </a:rPr>
              <a:t>               Прочитайте ребенку отрывок </a:t>
            </a:r>
            <a:r>
              <a:rPr lang="ru-RU" dirty="0">
                <a:solidFill>
                  <a:srgbClr val="FF0000"/>
                </a:solidFill>
              </a:rPr>
              <a:t>из сказки Л. Толстого «Три медведя». 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«... </a:t>
            </a:r>
            <a:r>
              <a:rPr lang="ru-RU" dirty="0"/>
              <a:t>А медведи пришли домой голодные и захотели обедать. Большой медведь взял свою чашку, взглянул и заревел страшным голосом: Кто хлебал в моей чашке? Настасья Петровна посмотрела свою чашку и зарычала не так громко: Кто хлебал в моей чашке? А Мишутка увидал свою пустую чашечку и запищал тонким голосом: Кто хлебал в моей чашке и все выхлебал?..» </a:t>
            </a:r>
            <a:endParaRPr lang="ru-RU" dirty="0" smtClean="0"/>
          </a:p>
          <a:p>
            <a:r>
              <a:rPr lang="ru-RU" dirty="0" smtClean="0"/>
              <a:t>Какое </a:t>
            </a:r>
            <a:r>
              <a:rPr lang="ru-RU" dirty="0"/>
              <a:t>настроение у медведей? </a:t>
            </a:r>
            <a:endParaRPr lang="ru-RU" dirty="0" smtClean="0"/>
          </a:p>
          <a:p>
            <a:r>
              <a:rPr lang="ru-RU" dirty="0" smtClean="0"/>
              <a:t>Ребёнок. Злое</a:t>
            </a:r>
            <a:r>
              <a:rPr lang="ru-RU" dirty="0"/>
              <a:t>, сердитое. </a:t>
            </a:r>
            <a:endParaRPr lang="ru-RU" dirty="0" smtClean="0"/>
          </a:p>
          <a:p>
            <a:r>
              <a:rPr lang="ru-RU" dirty="0" smtClean="0"/>
              <a:t>Взрослый. Почему </a:t>
            </a:r>
            <a:r>
              <a:rPr lang="ru-RU" dirty="0"/>
              <a:t>они сердятся? </a:t>
            </a:r>
            <a:endParaRPr lang="ru-RU" dirty="0" smtClean="0"/>
          </a:p>
          <a:p>
            <a:r>
              <a:rPr lang="ru-RU" dirty="0" smtClean="0"/>
              <a:t>Ребёнок. </a:t>
            </a:r>
            <a:r>
              <a:rPr lang="ru-RU" dirty="0"/>
              <a:t>Потому что они увидели, что кто-то пробрался в их дом, трогал их вещи и съел их обед. А они были голодные. </a:t>
            </a:r>
            <a:endParaRPr lang="ru-RU" dirty="0" smtClean="0"/>
          </a:p>
          <a:p>
            <a:r>
              <a:rPr lang="ru-RU" dirty="0" smtClean="0"/>
              <a:t>Родители. Давай мы с тобой разыграем </a:t>
            </a:r>
            <a:r>
              <a:rPr lang="ru-RU" dirty="0"/>
              <a:t>отрывок из сказки, где сердятся медведи, узнав о том, что кто-то пользовался их вещами. Кто будет Михаилом Ивановичем? Настасьей Петровной? Маленьким Мишуткой? (Дети </a:t>
            </a:r>
            <a:r>
              <a:rPr lang="ru-RU" dirty="0" smtClean="0"/>
              <a:t>и взрослые распределяют </a:t>
            </a:r>
            <a:r>
              <a:rPr lang="ru-RU" dirty="0"/>
              <a:t>роли.) </a:t>
            </a:r>
            <a:endParaRPr lang="ru-RU" dirty="0" smtClean="0"/>
          </a:p>
          <a:p>
            <a:r>
              <a:rPr lang="ru-RU" dirty="0" smtClean="0"/>
              <a:t>Обратите ваше </a:t>
            </a:r>
            <a:r>
              <a:rPr lang="ru-RU" dirty="0"/>
              <a:t>внимание на то, как по-разному выражают гнев медвежонок, медведица и медведь. </a:t>
            </a:r>
            <a:r>
              <a:rPr lang="ru-RU" dirty="0" smtClean="0"/>
              <a:t>(Разыграйте с ребёнком сценку</a:t>
            </a:r>
            <a:r>
              <a:rPr lang="ru-RU" dirty="0"/>
              <a:t>.)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43" y="5229200"/>
            <a:ext cx="2498956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16832"/>
            <a:ext cx="2127069" cy="115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480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8"/>
            <a:ext cx="9144000" cy="6860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485859"/>
            <a:ext cx="672551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Упражнение «Зеркало».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Спросите ребёнка, он когда-нибудь сердился? </a:t>
            </a:r>
            <a:r>
              <a:rPr lang="ru-RU" dirty="0"/>
              <a:t>(</a:t>
            </a:r>
            <a:r>
              <a:rPr lang="ru-RU" dirty="0" smtClean="0"/>
              <a:t>Ответы ребёнка и взрослого)</a:t>
            </a:r>
          </a:p>
          <a:p>
            <a:r>
              <a:rPr lang="ru-RU" dirty="0" smtClean="0"/>
              <a:t>Предложите ребёнку </a:t>
            </a:r>
            <a:r>
              <a:rPr lang="ru-RU" dirty="0"/>
              <a:t>изобразить свой гнев, сделать сердитое лицо. Но прежде </a:t>
            </a:r>
            <a:r>
              <a:rPr lang="ru-RU" dirty="0" smtClean="0"/>
              <a:t> рассмотрите </a:t>
            </a:r>
            <a:r>
              <a:rPr lang="ru-RU" dirty="0"/>
              <a:t>пиктограмму и рисунок с изображением злого мальчика. </a:t>
            </a:r>
            <a:r>
              <a:rPr lang="ru-RU" dirty="0" smtClean="0"/>
              <a:t>Посмотри: </a:t>
            </a:r>
            <a:r>
              <a:rPr lang="ru-RU" dirty="0"/>
              <a:t>брови нахмурены, рот открыт так, что видно два ряда зубов. А теперь </a:t>
            </a:r>
            <a:r>
              <a:rPr lang="ru-RU" dirty="0" smtClean="0"/>
              <a:t>изобразите </a:t>
            </a:r>
            <a:r>
              <a:rPr lang="ru-RU" dirty="0"/>
              <a:t>злость на своем лице, передавая друг другу </a:t>
            </a:r>
            <a:r>
              <a:rPr lang="ru-RU" dirty="0" smtClean="0"/>
              <a:t>зеркало</a:t>
            </a:r>
            <a:r>
              <a:rPr lang="ru-RU" dirty="0"/>
              <a:t>. </a:t>
            </a:r>
            <a:r>
              <a:rPr lang="ru-RU" dirty="0" smtClean="0"/>
              <a:t>(Ребёнок и взрослый  </a:t>
            </a:r>
            <a:r>
              <a:rPr lang="ru-RU" dirty="0"/>
              <a:t>выполняют мимические упражнения.) </a:t>
            </a:r>
            <a:endParaRPr lang="ru-RU" dirty="0" smtClean="0"/>
          </a:p>
          <a:p>
            <a:r>
              <a:rPr lang="ru-RU" dirty="0" smtClean="0"/>
              <a:t>Взрослый. </a:t>
            </a:r>
            <a:r>
              <a:rPr lang="ru-RU" dirty="0"/>
              <a:t>Люди могут иногда злиться друг на друга. И даже дети, играя, иногда сердятся, при этом обижая других. Но есть специальные игры, в которых ребенок может злиться, не причиняя вред другим. И сейчас мы </a:t>
            </a:r>
            <a:r>
              <a:rPr lang="ru-RU" dirty="0" smtClean="0"/>
              <a:t>поиграем </a:t>
            </a:r>
            <a:r>
              <a:rPr lang="ru-RU" dirty="0"/>
              <a:t>в одну из таких игр.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986" y="3647909"/>
            <a:ext cx="2062467" cy="2631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78" y="1668041"/>
            <a:ext cx="1796676" cy="175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479616"/>
            <a:ext cx="1728192" cy="217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3" y="4279682"/>
            <a:ext cx="1929802" cy="257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303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10"/>
            <a:ext cx="9183688" cy="682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404664"/>
            <a:ext cx="792088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Игра «Выбиваем пыль».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400" dirty="0" smtClean="0"/>
              <a:t>Возьмите </a:t>
            </a:r>
            <a:r>
              <a:rPr lang="ru-RU" sz="2400" dirty="0"/>
              <a:t>каждый по воображаемой подушке. Представьте себе, что она очень пыльная. А теперь, усердно колотя руками, постарайтесь хорошенько ее почистить. </a:t>
            </a:r>
            <a:r>
              <a:rPr lang="ru-RU" sz="2400" dirty="0" smtClean="0"/>
              <a:t>(Ребёнок выполняет </a:t>
            </a:r>
            <a:r>
              <a:rPr lang="ru-RU" sz="2400" dirty="0"/>
              <a:t>задание.) </a:t>
            </a:r>
            <a:endParaRPr lang="ru-RU" sz="2400" dirty="0" smtClean="0"/>
          </a:p>
          <a:p>
            <a:r>
              <a:rPr lang="ru-RU" sz="2400" dirty="0" smtClean="0"/>
              <a:t>Проделайте </a:t>
            </a:r>
            <a:r>
              <a:rPr lang="ru-RU" sz="2400" dirty="0"/>
              <a:t>гимнастику для лица.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37" y="2778558"/>
            <a:ext cx="4756214" cy="336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043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" y="0"/>
            <a:ext cx="91972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332656"/>
            <a:ext cx="81369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Упражнение «Тренируем эмоции». </a:t>
            </a:r>
            <a:endParaRPr lang="ru-RU" sz="2800" dirty="0" smtClean="0"/>
          </a:p>
          <a:p>
            <a:r>
              <a:rPr lang="ru-RU" dirty="0" smtClean="0"/>
              <a:t>Улыбнитесь</a:t>
            </a:r>
            <a:r>
              <a:rPr lang="ru-RU" dirty="0"/>
              <a:t>, как Буратино. </a:t>
            </a:r>
            <a:endParaRPr lang="ru-RU" dirty="0" smtClean="0"/>
          </a:p>
          <a:p>
            <a:r>
              <a:rPr lang="ru-RU" dirty="0" smtClean="0"/>
              <a:t>Удивитесь</a:t>
            </a:r>
            <a:r>
              <a:rPr lang="ru-RU" dirty="0"/>
              <a:t>, как ребенок, который увидел чудесный цветок. </a:t>
            </a:r>
            <a:endParaRPr lang="ru-RU" dirty="0" smtClean="0"/>
          </a:p>
          <a:p>
            <a:r>
              <a:rPr lang="ru-RU" dirty="0" smtClean="0"/>
              <a:t>Испугайтесь</a:t>
            </a:r>
            <a:r>
              <a:rPr lang="ru-RU" dirty="0"/>
              <a:t>, как заяц, увидевший волка. </a:t>
            </a:r>
            <a:endParaRPr lang="ru-RU" dirty="0" smtClean="0"/>
          </a:p>
          <a:p>
            <a:r>
              <a:rPr lang="ru-RU" dirty="0" smtClean="0"/>
              <a:t>Нахмурьтесь</a:t>
            </a:r>
            <a:r>
              <a:rPr lang="ru-RU" dirty="0"/>
              <a:t>, как осенняя </a:t>
            </a:r>
            <a:r>
              <a:rPr lang="ru-RU" dirty="0" smtClean="0"/>
              <a:t>туча</a:t>
            </a:r>
            <a:r>
              <a:rPr lang="ru-RU" dirty="0"/>
              <a:t>; рассерженный человек; злая волшебница. </a:t>
            </a:r>
            <a:r>
              <a:rPr lang="ru-RU" dirty="0" smtClean="0"/>
              <a:t>(Ребёнок и взрослый выполняют </a:t>
            </a:r>
            <a:r>
              <a:rPr lang="ru-RU" dirty="0"/>
              <a:t>мимическую гимнастику.) </a:t>
            </a:r>
            <a:endParaRPr lang="ru-RU" dirty="0" smtClean="0"/>
          </a:p>
          <a:p>
            <a:r>
              <a:rPr lang="ru-RU" dirty="0" smtClean="0"/>
              <a:t>Взрослый. </a:t>
            </a:r>
            <a:r>
              <a:rPr lang="ru-RU" dirty="0"/>
              <a:t>А сейчас </a:t>
            </a:r>
            <a:r>
              <a:rPr lang="ru-RU" dirty="0" smtClean="0"/>
              <a:t>встанем свободно</a:t>
            </a:r>
            <a:r>
              <a:rPr lang="ru-RU" dirty="0"/>
              <a:t>. Я буду читать </a:t>
            </a:r>
            <a:r>
              <a:rPr lang="ru-RU" dirty="0" smtClean="0"/>
              <a:t>стихотворение</a:t>
            </a:r>
            <a:r>
              <a:rPr lang="ru-RU" dirty="0"/>
              <a:t>, а </a:t>
            </a:r>
            <a:r>
              <a:rPr lang="ru-RU" dirty="0" smtClean="0"/>
              <a:t>ты показываешь </a:t>
            </a:r>
            <a:r>
              <a:rPr lang="ru-RU" dirty="0"/>
              <a:t>движения, о которых говорится в тексте. </a:t>
            </a:r>
            <a:endParaRPr lang="ru-RU" dirty="0" smtClean="0"/>
          </a:p>
          <a:p>
            <a:r>
              <a:rPr lang="ru-RU" dirty="0" smtClean="0"/>
              <a:t>Шел </a:t>
            </a:r>
            <a:r>
              <a:rPr lang="ru-RU" dirty="0"/>
              <a:t>король Боровик </a:t>
            </a:r>
            <a:r>
              <a:rPr lang="ru-RU" dirty="0" smtClean="0"/>
              <a:t>(Шагать </a:t>
            </a:r>
            <a:r>
              <a:rPr lang="ru-RU" dirty="0"/>
              <a:t>на </a:t>
            </a:r>
            <a:r>
              <a:rPr lang="ru-RU" dirty="0" smtClean="0"/>
              <a:t>месте). </a:t>
            </a:r>
          </a:p>
          <a:p>
            <a:r>
              <a:rPr lang="ru-RU" dirty="0" smtClean="0"/>
              <a:t>Через </a:t>
            </a:r>
            <a:r>
              <a:rPr lang="ru-RU" dirty="0"/>
              <a:t>лес напрямик. </a:t>
            </a:r>
            <a:endParaRPr lang="ru-RU" dirty="0" smtClean="0"/>
          </a:p>
          <a:p>
            <a:r>
              <a:rPr lang="ru-RU" dirty="0" smtClean="0"/>
              <a:t>Он </a:t>
            </a:r>
            <a:r>
              <a:rPr lang="ru-RU" dirty="0"/>
              <a:t>грозил кулаком </a:t>
            </a:r>
            <a:r>
              <a:rPr lang="ru-RU" dirty="0" smtClean="0"/>
              <a:t>(Погрозить кулаками). </a:t>
            </a:r>
          </a:p>
          <a:p>
            <a:r>
              <a:rPr lang="ru-RU" dirty="0" smtClean="0"/>
              <a:t>И </a:t>
            </a:r>
            <a:r>
              <a:rPr lang="ru-RU" dirty="0"/>
              <a:t>стучал каблуком. </a:t>
            </a:r>
            <a:r>
              <a:rPr lang="ru-RU" dirty="0" smtClean="0"/>
              <a:t>(Постучать ногой). </a:t>
            </a:r>
          </a:p>
          <a:p>
            <a:r>
              <a:rPr lang="ru-RU" dirty="0" smtClean="0"/>
              <a:t>Был </a:t>
            </a:r>
            <a:r>
              <a:rPr lang="ru-RU" dirty="0"/>
              <a:t>король Боровик не в духе: </a:t>
            </a:r>
            <a:r>
              <a:rPr lang="ru-RU" dirty="0" smtClean="0"/>
              <a:t>(Нахмурить брови). </a:t>
            </a:r>
          </a:p>
          <a:p>
            <a:r>
              <a:rPr lang="ru-RU" dirty="0" smtClean="0"/>
              <a:t>Короля </a:t>
            </a:r>
            <a:r>
              <a:rPr lang="ru-RU" dirty="0"/>
              <a:t>покусали мухи.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(</a:t>
            </a:r>
            <a:r>
              <a:rPr lang="ru-RU" dirty="0"/>
              <a:t>В.Приходько)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211" y="3401167"/>
            <a:ext cx="2448825" cy="266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036" y="1916832"/>
            <a:ext cx="119155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698334"/>
            <a:ext cx="2125012" cy="205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511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" y="0"/>
            <a:ext cx="9115044" cy="690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260648"/>
            <a:ext cx="813690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Рисунок «Оживите кружочки».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dirty="0" smtClean="0"/>
              <a:t>Попросите ребёнка нарисовать в </a:t>
            </a:r>
            <a:r>
              <a:rPr lang="ru-RU" dirty="0"/>
              <a:t>своих альбомах кружочек. </a:t>
            </a:r>
            <a:r>
              <a:rPr lang="ru-RU" dirty="0" smtClean="0"/>
              <a:t>(Ребёнок рисует</a:t>
            </a:r>
            <a:r>
              <a:rPr lang="ru-RU" dirty="0"/>
              <a:t>.) </a:t>
            </a:r>
            <a:endParaRPr lang="ru-RU" dirty="0" smtClean="0"/>
          </a:p>
          <a:p>
            <a:r>
              <a:rPr lang="ru-RU" dirty="0" smtClean="0"/>
              <a:t>А </a:t>
            </a:r>
            <a:r>
              <a:rPr lang="ru-RU" dirty="0"/>
              <a:t>теперь </a:t>
            </a:r>
            <a:r>
              <a:rPr lang="ru-RU" dirty="0" smtClean="0"/>
              <a:t>давай </a:t>
            </a:r>
            <a:r>
              <a:rPr lang="ru-RU" dirty="0"/>
              <a:t>оживим кружочки: нарисуем лицо рассерженного человека. </a:t>
            </a:r>
            <a:r>
              <a:rPr lang="ru-RU" dirty="0" smtClean="0"/>
              <a:t>(Изобразите</a:t>
            </a:r>
            <a:r>
              <a:rPr lang="ru-RU" dirty="0">
                <a:solidFill>
                  <a:prstClr val="black"/>
                </a:solidFill>
              </a:rPr>
              <a:t> рассерженного </a:t>
            </a:r>
            <a:r>
              <a:rPr lang="ru-RU" dirty="0" smtClean="0">
                <a:solidFill>
                  <a:prstClr val="black"/>
                </a:solidFill>
              </a:rPr>
              <a:t>человека). </a:t>
            </a:r>
            <a:endParaRPr lang="ru-RU" dirty="0" smtClean="0"/>
          </a:p>
          <a:p>
            <a:r>
              <a:rPr lang="ru-RU" dirty="0" smtClean="0"/>
              <a:t>Брови </a:t>
            </a:r>
            <a:r>
              <a:rPr lang="ru-RU" dirty="0"/>
              <a:t>нахмурены: изогнуты буквой «Г». </a:t>
            </a:r>
            <a:endParaRPr lang="ru-RU" dirty="0" smtClean="0"/>
          </a:p>
          <a:p>
            <a:r>
              <a:rPr lang="ru-RU" dirty="0" smtClean="0"/>
              <a:t>Рот </a:t>
            </a:r>
            <a:r>
              <a:rPr lang="ru-RU" dirty="0"/>
              <a:t>открыт, растянут в стороны, </a:t>
            </a:r>
            <a:r>
              <a:rPr lang="ru-RU" dirty="0" smtClean="0"/>
              <a:t>Видны </a:t>
            </a:r>
            <a:r>
              <a:rPr lang="ru-RU" dirty="0"/>
              <a:t>два ряда зубов. </a:t>
            </a:r>
            <a:endParaRPr lang="ru-RU" dirty="0" smtClean="0"/>
          </a:p>
          <a:p>
            <a:r>
              <a:rPr lang="ru-RU" dirty="0" smtClean="0"/>
              <a:t>Ребёнок сам рисует </a:t>
            </a:r>
            <a:r>
              <a:rPr lang="ru-RU" dirty="0"/>
              <a:t>глаза, нос, уши, волосы. </a:t>
            </a:r>
            <a:r>
              <a:rPr lang="ru-RU" dirty="0" smtClean="0"/>
              <a:t>(Родитель и ребёнок выполняют задание).</a:t>
            </a:r>
          </a:p>
          <a:p>
            <a:r>
              <a:rPr lang="ru-RU" dirty="0" smtClean="0"/>
              <a:t>Покажите </a:t>
            </a:r>
            <a:r>
              <a:rPr lang="ru-RU" dirty="0"/>
              <a:t>друг другу своих рассерженных человечков. </a:t>
            </a:r>
            <a:r>
              <a:rPr lang="ru-RU" dirty="0" smtClean="0"/>
              <a:t>Спросите ребёнка: какое </a:t>
            </a:r>
            <a:r>
              <a:rPr lang="ru-RU" dirty="0"/>
              <a:t>настроение мы изучали сегодня? </a:t>
            </a:r>
            <a:endParaRPr lang="ru-RU" dirty="0" smtClean="0"/>
          </a:p>
          <a:p>
            <a:r>
              <a:rPr lang="ru-RU" dirty="0" smtClean="0"/>
              <a:t>Ребёнок. </a:t>
            </a:r>
            <a:r>
              <a:rPr lang="ru-RU" dirty="0"/>
              <a:t>Злость, гнев. </a:t>
            </a:r>
            <a:endParaRPr lang="ru-RU" dirty="0" smtClean="0"/>
          </a:p>
          <a:p>
            <a:r>
              <a:rPr lang="ru-RU" dirty="0" smtClean="0"/>
              <a:t>Взрослый. </a:t>
            </a:r>
            <a:r>
              <a:rPr lang="ru-RU" dirty="0"/>
              <a:t>А как </a:t>
            </a:r>
            <a:r>
              <a:rPr lang="ru-RU" dirty="0" smtClean="0"/>
              <a:t>ты думаешь,  </a:t>
            </a:r>
            <a:r>
              <a:rPr lang="ru-RU" dirty="0"/>
              <a:t>это хорошее состояние или плохое? (</a:t>
            </a:r>
            <a:r>
              <a:rPr lang="ru-RU" dirty="0" smtClean="0"/>
              <a:t>Ответ ребёнка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835677"/>
            <a:ext cx="2018022" cy="299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43543"/>
            <a:ext cx="1652587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78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1152" y="404664"/>
            <a:ext cx="657912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Игра «Тух-тиби-тух».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Скажите ребёнку: </a:t>
            </a:r>
            <a:r>
              <a:rPr lang="ru-RU" dirty="0"/>
              <a:t>я научу </a:t>
            </a:r>
            <a:r>
              <a:rPr lang="ru-RU" dirty="0" smtClean="0"/>
              <a:t>тебя </a:t>
            </a:r>
            <a:r>
              <a:rPr lang="ru-RU" dirty="0"/>
              <a:t>волшебному заклинанию против плохого настроения, против обид и злости. Чтобы то слово подействовало по-настоящему, необходимо сделать следующее. </a:t>
            </a:r>
            <a:r>
              <a:rPr lang="ru-RU" dirty="0" smtClean="0"/>
              <a:t>Начни ходить </a:t>
            </a:r>
            <a:r>
              <a:rPr lang="ru-RU" dirty="0"/>
              <a:t>по комнате, ни с кем не разговаривая. Как только </a:t>
            </a:r>
            <a:r>
              <a:rPr lang="ru-RU" dirty="0" smtClean="0"/>
              <a:t>тебе захочется </a:t>
            </a:r>
            <a:r>
              <a:rPr lang="ru-RU" dirty="0"/>
              <a:t>поговорить, остановитесь напротив одного из </a:t>
            </a:r>
            <a:r>
              <a:rPr lang="ru-RU" dirty="0" smtClean="0"/>
              <a:t>членов семьи или в детском саду </a:t>
            </a:r>
            <a:r>
              <a:rPr lang="ru-RU" dirty="0"/>
              <a:t>и три раза сердито-пресердито произнесите волшебное слово: </a:t>
            </a:r>
            <a:r>
              <a:rPr lang="ru-RU" dirty="0" smtClean="0"/>
              <a:t>Тух-тиби- тух</a:t>
            </a:r>
            <a:r>
              <a:rPr lang="ru-RU" dirty="0"/>
              <a:t>!» После этого </a:t>
            </a:r>
            <a:r>
              <a:rPr lang="ru-RU" dirty="0" smtClean="0"/>
              <a:t>продолжай </a:t>
            </a:r>
            <a:r>
              <a:rPr lang="ru-RU" dirty="0"/>
              <a:t>прогуливаться по комнате. </a:t>
            </a:r>
            <a:r>
              <a:rPr lang="ru-RU" dirty="0" smtClean="0"/>
              <a:t>(Ребёнок выполняет </a:t>
            </a:r>
            <a:r>
              <a:rPr lang="ru-RU" dirty="0"/>
              <a:t>задание.) </a:t>
            </a:r>
            <a:endParaRPr lang="ru-RU" dirty="0" smtClean="0"/>
          </a:p>
          <a:p>
            <a:r>
              <a:rPr lang="ru-RU" dirty="0" smtClean="0"/>
              <a:t>Взрослый. Какое </a:t>
            </a:r>
            <a:r>
              <a:rPr lang="ru-RU" dirty="0"/>
              <a:t>настроение у </a:t>
            </a:r>
            <a:r>
              <a:rPr lang="ru-RU" dirty="0" smtClean="0"/>
              <a:t>тебя </a:t>
            </a:r>
            <a:r>
              <a:rPr lang="ru-RU" dirty="0"/>
              <a:t>стало после игры? </a:t>
            </a:r>
            <a:endParaRPr lang="ru-RU" dirty="0" smtClean="0"/>
          </a:p>
          <a:p>
            <a:r>
              <a:rPr lang="ru-RU" dirty="0" smtClean="0"/>
              <a:t>Ребёнок. </a:t>
            </a:r>
            <a:r>
              <a:rPr lang="ru-RU" dirty="0"/>
              <a:t>Веселое. </a:t>
            </a:r>
            <a:endParaRPr lang="ru-RU" dirty="0" smtClean="0"/>
          </a:p>
          <a:p>
            <a:r>
              <a:rPr lang="ru-RU" dirty="0" smtClean="0"/>
              <a:t>Взрослый. </a:t>
            </a:r>
            <a:r>
              <a:rPr lang="ru-RU" dirty="0"/>
              <a:t>Злость ушла, и всем стало радостно.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8" y="4527230"/>
            <a:ext cx="1756040" cy="221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19975"/>
            <a:ext cx="1790700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140968"/>
            <a:ext cx="225424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2455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950</Words>
  <Application>Microsoft Office PowerPoint</Application>
  <PresentationFormat>Экран (4:3)</PresentationFormat>
  <Paragraphs>65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Желаю успеха!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</dc:creator>
  <cp:lastModifiedBy>1037237</cp:lastModifiedBy>
  <cp:revision>28</cp:revision>
  <dcterms:created xsi:type="dcterms:W3CDTF">2021-01-02T11:36:57Z</dcterms:created>
  <dcterms:modified xsi:type="dcterms:W3CDTF">2022-01-26T11:16:57Z</dcterms:modified>
</cp:coreProperties>
</file>