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дистан.дом.зад\novogodnyaya-ramka-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55776" y="476672"/>
            <a:ext cx="40324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Times New Roman"/>
                <a:ea typeface="+mj-ea"/>
                <a:cs typeface="+mj-cs"/>
              </a:rPr>
              <a:t>МБДОУ д/с №5 «Родничок» комбинированного вида </a:t>
            </a:r>
            <a:r>
              <a:rPr lang="ru-RU" b="1" i="1" dirty="0" smtClean="0">
                <a:latin typeface="Times New Roman"/>
                <a:ea typeface="+mj-ea"/>
                <a:cs typeface="+mj-cs"/>
              </a:rPr>
              <a:t>с</a:t>
            </a:r>
            <a:r>
              <a:rPr lang="ru-RU" b="1" i="1" dirty="0">
                <a:latin typeface="Times New Roman"/>
                <a:ea typeface="+mj-ea"/>
                <a:cs typeface="+mj-cs"/>
              </a:rPr>
              <a:t>. Сарыг-Сеп Каа-Хемского района Республики Тыва</a:t>
            </a:r>
            <a:r>
              <a:rPr lang="ru-RU" b="1" i="1" dirty="0">
                <a:latin typeface="Times New Roman"/>
                <a:ea typeface="Times New Roman"/>
                <a:cs typeface="+mj-cs"/>
              </a:rPr>
              <a:t/>
            </a:r>
            <a:br>
              <a:rPr lang="ru-RU" b="1" i="1" dirty="0">
                <a:latin typeface="Times New Roman"/>
                <a:ea typeface="Times New Roman"/>
                <a:cs typeface="+mj-cs"/>
              </a:rPr>
            </a:br>
            <a:r>
              <a:rPr lang="ru-RU" b="1" i="1" dirty="0">
                <a:latin typeface="Times New Roman"/>
                <a:ea typeface="+mj-ea"/>
                <a:cs typeface="+mj-cs"/>
              </a:rPr>
              <a:t/>
            </a:r>
            <a:br>
              <a:rPr lang="ru-RU" b="1" i="1" dirty="0">
                <a:latin typeface="Times New Roman"/>
                <a:ea typeface="+mj-ea"/>
                <a:cs typeface="+mj-cs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196752"/>
            <a:ext cx="4248472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500" b="1" dirty="0" smtClean="0">
              <a:latin typeface="Times New Roman"/>
            </a:endParaRPr>
          </a:p>
          <a:p>
            <a:pPr lvl="0" algn="ctr"/>
            <a:endParaRPr lang="ru-RU" sz="2500" b="1" dirty="0" smtClean="0">
              <a:latin typeface="Times New Roman"/>
            </a:endParaRPr>
          </a:p>
          <a:p>
            <a:pPr lvl="0" algn="ctr"/>
            <a:r>
              <a:rPr lang="ru-RU" sz="2500" b="1" dirty="0" smtClean="0">
                <a:latin typeface="Times New Roman"/>
              </a:rPr>
              <a:t>Дистанционное </a:t>
            </a:r>
            <a:r>
              <a:rPr lang="ru-RU" sz="2500" b="1" dirty="0">
                <a:latin typeface="Times New Roman"/>
              </a:rPr>
              <a:t>обучение</a:t>
            </a:r>
            <a:endParaRPr lang="ru-RU" sz="2500" dirty="0">
              <a:latin typeface="Times New Roman"/>
              <a:ea typeface="Times New Roman"/>
            </a:endParaRPr>
          </a:p>
          <a:p>
            <a:pPr lvl="0" algn="ctr"/>
            <a:r>
              <a:rPr lang="ru-RU" sz="2500" b="1" dirty="0" smtClean="0">
                <a:latin typeface="Times New Roman"/>
              </a:rPr>
              <a:t>(</a:t>
            </a:r>
            <a:r>
              <a:rPr lang="ru-RU" sz="2500" b="1" dirty="0">
                <a:latin typeface="Times New Roman"/>
              </a:rPr>
              <a:t>с </a:t>
            </a:r>
            <a:r>
              <a:rPr lang="ru-RU" sz="2500" b="1" dirty="0" smtClean="0">
                <a:latin typeface="Times New Roman"/>
              </a:rPr>
              <a:t>26 </a:t>
            </a:r>
            <a:r>
              <a:rPr lang="ru-RU" sz="2500" b="1" dirty="0">
                <a:latin typeface="Times New Roman"/>
              </a:rPr>
              <a:t>по </a:t>
            </a:r>
            <a:r>
              <a:rPr lang="ru-RU" sz="2500" b="1" dirty="0" smtClean="0">
                <a:latin typeface="Times New Roman"/>
              </a:rPr>
              <a:t>28 января 2022 </a:t>
            </a:r>
            <a:r>
              <a:rPr lang="ru-RU" sz="2500" b="1" dirty="0">
                <a:latin typeface="Times New Roman"/>
              </a:rPr>
              <a:t>г.)</a:t>
            </a:r>
            <a:endParaRPr lang="ru-RU" sz="2500" dirty="0">
              <a:latin typeface="Times New Roman"/>
              <a:ea typeface="Times New Roman"/>
            </a:endParaRPr>
          </a:p>
          <a:p>
            <a:pPr lvl="0" algn="ctr"/>
            <a:r>
              <a:rPr lang="ru-RU" sz="2500" b="1" dirty="0" smtClean="0">
                <a:latin typeface="Times New Roman"/>
              </a:rPr>
              <a:t>Старшая </a:t>
            </a:r>
            <a:r>
              <a:rPr lang="ru-RU" sz="2500" b="1" dirty="0">
                <a:latin typeface="Times New Roman"/>
              </a:rPr>
              <a:t>группа</a:t>
            </a:r>
          </a:p>
          <a:p>
            <a:pPr lvl="0" algn="ctr"/>
            <a:r>
              <a:rPr lang="ru-RU" sz="2500" b="1" dirty="0" smtClean="0">
                <a:latin typeface="Times New Roman"/>
              </a:rPr>
              <a:t>«Дикие животные в зимнее время» </a:t>
            </a:r>
            <a:endParaRPr lang="ru-RU" sz="2500" b="1" dirty="0"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3203848" y="3788606"/>
            <a:ext cx="32403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200" b="1" dirty="0" smtClean="0">
              <a:latin typeface="Monotype Corsiva" pitchFamily="66" charset="0"/>
            </a:endParaRPr>
          </a:p>
          <a:p>
            <a:pPr lvl="0" algn="ctr"/>
            <a:r>
              <a:rPr lang="ru-RU" sz="2200" b="1" dirty="0" smtClean="0">
                <a:latin typeface="Monotype Corsiva" pitchFamily="66" charset="0"/>
              </a:rPr>
              <a:t>Подготовила </a:t>
            </a:r>
          </a:p>
          <a:p>
            <a:pPr lvl="0" algn="ctr"/>
            <a:r>
              <a:rPr lang="ru-RU" sz="2200" b="1" dirty="0" smtClean="0">
                <a:latin typeface="Monotype Corsiva" pitchFamily="66" charset="0"/>
              </a:rPr>
              <a:t>учитель-логопед </a:t>
            </a:r>
            <a:endParaRPr lang="ru-RU" sz="2200" b="1" dirty="0">
              <a:latin typeface="Monotype Corsiva" pitchFamily="66" charset="0"/>
            </a:endParaRPr>
          </a:p>
          <a:p>
            <a:pPr lvl="0" algn="ctr"/>
            <a:r>
              <a:rPr lang="ru-RU" sz="2200" b="1" dirty="0">
                <a:latin typeface="Monotype Corsiva" pitchFamily="66" charset="0"/>
              </a:rPr>
              <a:t>Агеева Елена Александровна</a:t>
            </a:r>
            <a:endParaRPr lang="ru-RU" sz="2200" b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9" y="-2096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16632"/>
            <a:ext cx="90364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Ответить на вопросы: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чей? чья? чьи? </a:t>
            </a:r>
            <a:r>
              <a:rPr lang="ru-RU" u="sng" dirty="0">
                <a:latin typeface="Times New Roman" pitchFamily="18" charset="0"/>
                <a:ea typeface="Times New Roman"/>
                <a:cs typeface="Times New Roman" pitchFamily="18" charset="0"/>
              </a:rPr>
              <a:t>Цель: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 образование притяжательных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прилагательных .</a:t>
            </a: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Чьи </a:t>
            </a: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уши?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 Уши зайца — .... (заячьи). Уши волка — ... Уши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белки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— ... Уши медведя — Уши лисы — ,..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2413635" algn="l"/>
              </a:tabLst>
            </a:pPr>
            <a:r>
              <a:rPr lang="ru-RU" b="1" i="1" dirty="0">
                <a:latin typeface="Times New Roman" pitchFamily="18" charset="0"/>
                <a:ea typeface="Calibri"/>
                <a:cs typeface="Times New Roman" pitchFamily="18" charset="0"/>
              </a:rPr>
              <a:t>Чей хвост?  Чья голова?	</a:t>
            </a:r>
            <a:endParaRPr lang="ru-RU" sz="1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70959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Symbol"/>
              <a:buChar char=""/>
            </a:pPr>
            <a:r>
              <a:rPr lang="ru-RU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b="1" dirty="0">
                <a:latin typeface="Times New Roman"/>
                <a:ea typeface="Times New Roman"/>
              </a:rPr>
              <a:t>Опиши животное».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                  План:</a:t>
            </a:r>
            <a:endParaRPr lang="ru-RU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Как называется животное?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Внешний вид: чем покрыто тело, особенности строения частей тела (головы,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туловища, лап и т.д.).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Особенности движения животного. (Как передвигается?)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Чем питается? (На кого охотится?)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Как называется жилище? (Где живет?)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Как называются детёныши?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2413635" algn="l"/>
              </a:tabLst>
            </a:pPr>
            <a:r>
              <a:rPr lang="ru-RU" b="1" i="1" dirty="0">
                <a:latin typeface="Times New Roman"/>
                <a:ea typeface="Times New Roman"/>
                <a:cs typeface="Times New Roman"/>
              </a:rPr>
              <a:t>	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51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70" y="0"/>
            <a:ext cx="92758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836712"/>
            <a:ext cx="7272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dirty="0">
                <a:solidFill>
                  <a:schemeClr val="accent2"/>
                </a:solidFill>
              </a:rPr>
              <a:t>Желаю успеха!</a:t>
            </a:r>
          </a:p>
          <a:p>
            <a:pPr lvl="0" algn="ctr"/>
            <a:endParaRPr lang="ru-RU" sz="5400" b="1" dirty="0">
              <a:solidFill>
                <a:schemeClr val="accent2"/>
              </a:solidFill>
            </a:endParaRPr>
          </a:p>
          <a:p>
            <a:pPr lvl="0" algn="ctr"/>
            <a:r>
              <a:rPr lang="ru-RU" sz="5400" b="1" dirty="0">
                <a:solidFill>
                  <a:schemeClr val="accent2"/>
                </a:solidFill>
              </a:rPr>
              <a:t>Спасибо  за работу!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0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8231" y="0"/>
            <a:ext cx="9402232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305146"/>
              </p:ext>
            </p:extLst>
          </p:nvPr>
        </p:nvGraphicFramePr>
        <p:xfrm>
          <a:off x="395536" y="332655"/>
          <a:ext cx="8064896" cy="5040561"/>
        </p:xfrm>
        <a:graphic>
          <a:graphicData uri="http://schemas.openxmlformats.org/drawingml/2006/table">
            <a:tbl>
              <a:tblPr firstRow="1" firstCol="1" bandRow="1"/>
              <a:tblGrid>
                <a:gridCol w="1671663"/>
                <a:gridCol w="4359965"/>
                <a:gridCol w="2033268"/>
              </a:tblGrid>
              <a:tr h="200338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Трубочка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Вытянуть губы вперед (зубы сжаты)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56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Трубочка - заборчик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Чередовать упражнения «Трубочка» и «Заборчик»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Чередовать 5 раз – «трубочка», 5 раз – «заборчик»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907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Накажем непослушный язычок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Широкий плоский кончик языка пошлепать губами, произносить «пя-пя-пя»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Повторить 10 раз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681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Лопаточка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Широкий плоский кончик языка положить на нижнюю губу, сказав один раз «пя». Язык не должен двигаться. Рот чуть-чуть приоткрыт.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Удерживать такое положение на счет до 10.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Повторить 2-3 раза.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53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Иголочка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Сделать узкий кончик языка, ребенку объяснить, как будто хочешь дотянуться до стола. Язык не должен двигаться. Рот чуть-чуть приоткрыт.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Удерживать такое положение на счет до 10. Повторить 2-3 раза.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53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Горка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Широко открыть рот, улыбнуться, показать зубы. Кончиком языка упереться в нижние зубы. Спинка языка поднимается вверх. Язык твердый, не «вываливается» за зубы.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Удерживать в таком положении на счет до 10. Повторить 2-3 раза.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7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Вкусное варенье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Широким плоским кончиком языка облизать верхнюю губу сверху вниз. При этом должны быть видны нижние зубы (зубы не прикусывают язык).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Повторить 3-5 раз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958" marR="69958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07704" y="107776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219"/>
            <a:ext cx="9144000" cy="686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9592" y="332656"/>
            <a:ext cx="7344816" cy="3547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Дыхательная гимнастика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2200" b="1" dirty="0">
                <a:latin typeface="Times New Roman" pitchFamily="18" charset="0"/>
                <a:ea typeface="Times New Roman"/>
                <a:cs typeface="Times New Roman" pitchFamily="18" charset="0"/>
              </a:rPr>
              <a:t>Голоса животных»</a:t>
            </a:r>
            <a:r>
              <a:rPr lang="ru-RU" sz="2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Ребёнок делает спокойный вдох носом, на выдохе произносит [у-у-у] – воет волк; изображает рычание медведя,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тявкание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лисы,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фырчание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ёжика…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ea typeface="Times New Roman"/>
                <a:cs typeface="Times New Roman" pitchFamily="18" charset="0"/>
              </a:rPr>
              <a:t>«Любопытный ёжик».</a:t>
            </a:r>
            <a:r>
              <a:rPr lang="ru-RU" sz="2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Поворачивать голову прямо – вправо, прямо - влево и одновременно делать вдох носом равными порциями. Медленно и плавно выдыхать через рот в сторону, произнося [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пф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]. </a:t>
            </a:r>
          </a:p>
        </p:txBody>
      </p:sp>
    </p:spTree>
    <p:extLst>
      <p:ext uri="{BB962C8B-B14F-4D97-AF65-F5344CB8AC3E}">
        <p14:creationId xmlns:p14="http://schemas.microsoft.com/office/powerpoint/2010/main" val="358355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332656"/>
            <a:ext cx="8064896" cy="4365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Задания для мелкой моторики</a:t>
            </a:r>
            <a:endParaRPr lang="ru-RU" sz="2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«Чудесный мешочек»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определить на ощупь резиновые игрушки.</a:t>
            </a:r>
            <a:endParaRPr lang="ru-RU" sz="1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«Подарок для мышек и мышат»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сортировка семечек тыквы и подсолнуха.</a:t>
            </a:r>
            <a:endParaRPr lang="ru-RU" sz="1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«Собери картинку»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- разрезные картинки из 4-6 частей 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белка,заяц,волк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и т.д.).</a:t>
            </a:r>
            <a:endParaRPr lang="ru-RU" sz="1400" dirty="0" smtClean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«Кто пришёл?»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рисуем на песке или манке следы, разные по величине.</a:t>
            </a:r>
            <a:endParaRPr lang="ru-RU" sz="1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«Угощение для зайцев»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лепка мелкой и крупной морковки.</a:t>
            </a:r>
            <a:endParaRPr lang="ru-RU" sz="1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«Ежи и ежата»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втыкание спичек (семечек) в большой или маленький пластилиновый комочек</a:t>
            </a:r>
            <a:endParaRPr lang="ru-RU" sz="14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623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38"/>
            <a:ext cx="92527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88640"/>
            <a:ext cx="8676456" cy="4719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buFont typeface="Symbol"/>
              <a:buChar char=""/>
            </a:pPr>
            <a:r>
              <a:rPr lang="ru-RU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Беседа по теме: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. Каких диких животных вы знаете?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2. Почему этих животных называют дикими?.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3. Как дикие животные готовятся к зиме? Зимуют?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4. Какое дикое животное считается самым хитрым? Пугливым? Трусливым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Д /И .« Кто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кем был?»</a:t>
            </a:r>
            <a:r>
              <a:rPr lang="ru-RU" sz="20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Закрепление названий детенышей животных.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Медведь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(медвежонком).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Ежик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(ежонком).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Лиса была...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(лисенком).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Лось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(лосенком).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Волк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(волчонком).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Барсук был 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(барсучонком).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Белка была...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(бельчонком).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Заяц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(зайчонком).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Кабан был... </a:t>
            </a:r>
            <a:r>
              <a:rPr lang="ru-RU" sz="2000" i="1" dirty="0">
                <a:latin typeface="Times New Roman" pitchFamily="18" charset="0"/>
                <a:ea typeface="Times New Roman"/>
                <a:cs typeface="Times New Roman" pitchFamily="18" charset="0"/>
              </a:rPr>
              <a:t>(поросенком).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68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059"/>
            <a:ext cx="9144000" cy="6869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b="1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«Один-много»</a:t>
            </a:r>
            <a:r>
              <a:rPr lang="ru-RU" b="1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Цель: образование множественного числа существительных.</a:t>
            </a:r>
            <a:r>
              <a:rPr lang="ru-RU" i="1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Одна лиса – много… (лис) и т.д.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i="1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spc="-5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2000" b="1" spc="25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 кого </a:t>
            </a:r>
            <a:r>
              <a:rPr lang="ru-RU" sz="2000" b="1" spc="5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какой </a:t>
            </a:r>
            <a:r>
              <a:rPr lang="ru-RU" sz="2000" b="1" spc="5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дом</a:t>
            </a:r>
            <a:r>
              <a:rPr lang="ru-RU" sz="2000" b="1" spc="50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?»</a:t>
            </a:r>
            <a:r>
              <a:rPr lang="ru-RU" spc="5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Берлога</a:t>
            </a:r>
            <a:r>
              <a:rPr lang="ru-RU" spc="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— дом ... (медведя). Дупло —дом ... (белки). Нора — дом ... (лисы). Логово — дом ... (волка). Под кустиком живёт… </a:t>
            </a:r>
            <a:r>
              <a:rPr lang="ru-RU" spc="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(заяц).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ru-RU" sz="2000" b="1" spc="50" dirty="0">
                <a:solidFill>
                  <a:srgbClr val="000000"/>
                </a:solidFill>
                <a:latin typeface="Times New Roman"/>
                <a:ea typeface="Times New Roman"/>
              </a:rPr>
              <a:t>Сказать правильно.</a:t>
            </a:r>
            <a:r>
              <a:rPr lang="ru-RU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Цель: согласование числительных с существительными.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две белки — стало пять ... (белок)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две лисы — стало пять ... (лис)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два зайца — стало пять ... (зайцев)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два волка — стало пять ... (волков)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два медведя — стало пять ... (медведей)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пять белок — осталось две ... (белки)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пять лис — осталось две ... (лисы)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пять зайцев — осталось два ... (зайца)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пять волков — осталось два ... (волка)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Было пять медведей — осталось два… </a:t>
            </a:r>
            <a:r>
              <a:rPr lang="ru-RU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pc="25" dirty="0">
                <a:solidFill>
                  <a:srgbClr val="000000"/>
                </a:solidFill>
                <a:latin typeface="Times New Roman"/>
                <a:ea typeface="Times New Roman"/>
              </a:rPr>
              <a:t>(медведя)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965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0"/>
            <a:ext cx="8748464" cy="5633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«Игра в слова».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Цель: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накопление словаря по теме «Дикие животные».,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-Хлопните в ладоши, услышав слово, подходящее зайцу (ежу, белке, волку, медведю).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971675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Словарь: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	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Рыжая, логово, скачет, медвежонок, маленький, пушистый, бегает, колючий,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зайчонок, короткохвостый, переваливается, нора, воет, белый, ловкая, злой,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пушистая, охотится, бельчонок, грызёт, лукавая, прыгает, длинноухий,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пугливый, дупло, косолапый, серый, берлога, неуклюжий, линяет, фыркает,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хищник, петляет.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После игры, для активизации памяти и речи детей можно предложить им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следующие задания: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Вспомните, какие слова, подходящие зайцу (ежу, белке, волку, лисе,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медведю), вы слышали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?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73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260648"/>
            <a:ext cx="7848872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180"/>
              </a:lnSpc>
              <a:spcAft>
                <a:spcPts val="0"/>
              </a:spcAft>
            </a:pPr>
            <a:endParaRPr lang="ru-RU" sz="2400" b="1" spc="25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lnSpc>
                <a:spcPts val="1180"/>
              </a:lnSpc>
              <a:spcAft>
                <a:spcPts val="0"/>
              </a:spcAft>
            </a:pPr>
            <a:endParaRPr lang="ru-RU" sz="2400" b="1" spc="25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lnSpc>
                <a:spcPts val="1180"/>
              </a:lnSpc>
              <a:spcAft>
                <a:spcPts val="0"/>
              </a:spcAft>
            </a:pPr>
            <a:endParaRPr lang="ru-RU" sz="2400" b="1" spc="25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lnSpc>
                <a:spcPts val="1180"/>
              </a:lnSpc>
              <a:spcAft>
                <a:spcPts val="0"/>
              </a:spcAft>
            </a:pPr>
            <a:endParaRPr lang="ru-RU" sz="2400" b="1" spc="25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>
              <a:lnSpc>
                <a:spcPts val="1180"/>
              </a:lnSpc>
              <a:spcAft>
                <a:spcPts val="0"/>
              </a:spcAft>
            </a:pPr>
            <a:r>
              <a:rPr lang="ru-RU" sz="2400" b="1" spc="25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2400" b="1" spc="5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Отгадай загадку»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28600" algn="ctr">
              <a:lnSpc>
                <a:spcPts val="1180"/>
              </a:lnSpc>
              <a:spcAft>
                <a:spcPts val="1000"/>
              </a:spcAft>
            </a:pPr>
            <a:r>
              <a:rPr lang="ru-RU" sz="2000" b="1" spc="5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Большой, бурый, лохматый, косолапый, неуклюжий. (Медведь.)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Серый, злой, зубастый, сердитый, голодный. (Волк.)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Хитрая, пушистая, рыжая, проворная. (Лиса.) 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Маленький, длинноухий, пугливый. (Заяц.)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Маленький, серенький, колючий. (ёжик)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Wingdings"/>
              <a:buChar char=""/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Маленькая, рыжая, проворная, грызёт орешки. (Белка)</a:t>
            </a:r>
            <a:endParaRPr lang="ru-RU" dirty="0"/>
          </a:p>
          <a:p>
            <a:pPr marL="457200">
              <a:lnSpc>
                <a:spcPct val="150000"/>
              </a:lnSpc>
            </a:pPr>
            <a:r>
              <a:rPr lang="ru-RU" spc="5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96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дмин\Desktop\дистан.дом.зад\1613676133_7-p-fon-dlya-novogodnei-prezentatsii-dlya-det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88" y="-257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206644"/>
            <a:ext cx="55446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ЯЦ – ЯЦ – ЯЦ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трусоватый заяц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СУ – СУ – СУ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белочка живет в лесу 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ЛО – ЛО – ЛО -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у белки теплое дупло 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ЖИ – ЖИ – ЖИ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в траве бегают ежи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ЖАТА – ЖАТА – ЖАТА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засыпают все ежата 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ЖИ – ЖИ - ЖИ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колючие ежи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2791967"/>
            <a:ext cx="496855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ЖУ – ЖУ – ЖУ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молока дадим ежу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ОСЬ – ОСЬ – ОСЬ –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очень сильный лось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ОЛЬ – ОЛЬ - ОЛЬ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лоси любят соль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СЯТА – СЯТА - СЯТА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длинноногие лосята  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ЛЕНИ – ЛЕНИ - ЛЕНИ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гордые олени </a:t>
            </a:r>
            <a:endParaRPr lang="ru-RU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/>
              <a:buChar char="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НЯТА – НЯТА – НЯТА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- убегают оленята 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262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717</Words>
  <Application>Microsoft Office PowerPoint</Application>
  <PresentationFormat>Экран (4:3)</PresentationFormat>
  <Paragraphs>114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Windows User</cp:lastModifiedBy>
  <cp:revision>8</cp:revision>
  <dcterms:created xsi:type="dcterms:W3CDTF">2022-01-27T05:22:38Z</dcterms:created>
  <dcterms:modified xsi:type="dcterms:W3CDTF">2022-01-27T07:45:29Z</dcterms:modified>
</cp:coreProperties>
</file>