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76" r:id="rId4"/>
    <p:sldId id="259" r:id="rId5"/>
    <p:sldId id="277" r:id="rId6"/>
    <p:sldId id="289" r:id="rId7"/>
    <p:sldId id="260" r:id="rId8"/>
    <p:sldId id="261" r:id="rId9"/>
    <p:sldId id="262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71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508B8"/>
    <a:srgbClr val="CC0099"/>
    <a:srgbClr val="FF0066"/>
    <a:srgbClr val="0000FF"/>
    <a:srgbClr val="842C71"/>
    <a:srgbClr val="C60A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14B8-7C79-40C9-BB68-CA39AA7F31D6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D0A28-9F23-44D4-91B0-DC5CE7EFA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372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Nezhniy\Nezh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6622504" cy="1251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05064"/>
            <a:ext cx="64008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Nezhniy\NezhnySl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0" y="6515100"/>
            <a:ext cx="153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BFBFBF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BFBFB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504"/>
            <a:ext cx="3044051" cy="235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444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muzyka-iz-k-f-sluzhebnyy-roman--melodi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-171400"/>
            <a:ext cx="8229600" cy="7128792"/>
          </a:xfr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00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ru-RU" sz="2000" dirty="0"/>
              <a:t>Муниципальное бюджетное дошкольное образовательное учреждение детский-сад №5 «Родничок» комбинированного вида </a:t>
            </a:r>
            <a:r>
              <a:rPr lang="ru-RU" sz="2000" dirty="0" err="1"/>
              <a:t>с.Сарыг-Сеп</a:t>
            </a:r>
            <a:r>
              <a:rPr lang="ru-RU" sz="2000" dirty="0"/>
              <a:t>  </a:t>
            </a:r>
            <a:r>
              <a:rPr lang="ru-RU" sz="2000" dirty="0" err="1"/>
              <a:t>Каа-Хемского</a:t>
            </a:r>
            <a:r>
              <a:rPr lang="ru-RU" sz="2000" dirty="0"/>
              <a:t> района Республики </a:t>
            </a:r>
            <a:r>
              <a:rPr lang="ru-RU" sz="2000" dirty="0" smtClean="0"/>
              <a:t>Тыва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b="1" spc="-1" dirty="0" smtClean="0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spc="-1" dirty="0" smtClean="0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(2 неделя (с 07 по 14 ноября 2022г.)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spc="-1" dirty="0" smtClean="0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группа раннего возраста</a:t>
            </a:r>
            <a:r>
              <a:rPr lang="ru-RU" sz="2800" b="1" i="1" dirty="0" smtClean="0">
                <a:solidFill>
                  <a:srgbClr val="CC0099"/>
                </a:solidFill>
              </a:rPr>
              <a:t>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00FF"/>
                </a:solidFill>
              </a:rPr>
              <a:t>По теме «Домашние животные»</a:t>
            </a:r>
          </a:p>
          <a:p>
            <a:pPr algn="ctr">
              <a:lnSpc>
                <a:spcPct val="100000"/>
              </a:lnSpc>
              <a:buNone/>
            </a:pPr>
            <a:endParaRPr lang="ru-RU" sz="2800" b="1" i="1" dirty="0" smtClean="0">
              <a:solidFill>
                <a:srgbClr val="CC0099"/>
              </a:solidFill>
            </a:endParaRPr>
          </a:p>
          <a:p>
            <a:pPr algn="r">
              <a:lnSpc>
                <a:spcPct val="100000"/>
              </a:lnSpc>
              <a:buNone/>
            </a:pPr>
            <a:r>
              <a:rPr lang="ru-RU" sz="2800" dirty="0" smtClean="0">
                <a:solidFill>
                  <a:srgbClr val="1508B8"/>
                </a:solidFill>
              </a:rPr>
              <a:t>Подготовила: </a:t>
            </a:r>
            <a:r>
              <a:rPr lang="ru-RU" sz="2800" dirty="0" err="1" smtClean="0">
                <a:solidFill>
                  <a:srgbClr val="1508B8"/>
                </a:solidFill>
              </a:rPr>
              <a:t>Кончук</a:t>
            </a:r>
            <a:r>
              <a:rPr lang="ru-RU" sz="2800" dirty="0" smtClean="0">
                <a:solidFill>
                  <a:srgbClr val="1508B8"/>
                </a:solidFill>
              </a:rPr>
              <a:t> А.Я</a:t>
            </a:r>
          </a:p>
          <a:p>
            <a:pPr algn="ctr">
              <a:lnSpc>
                <a:spcPct val="100000"/>
              </a:lnSpc>
              <a:buNone/>
            </a:pPr>
            <a:endParaRPr lang="ru-RU" sz="2800" b="1" i="1" dirty="0" smtClean="0">
              <a:solidFill>
                <a:srgbClr val="1508B8"/>
              </a:solidFill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solidFill>
                  <a:srgbClr val="CC0099"/>
                </a:solidFill>
              </a:rPr>
              <a:t>  </a:t>
            </a:r>
          </a:p>
          <a:p>
            <a:pPr algn="ctr">
              <a:lnSpc>
                <a:spcPct val="100000"/>
              </a:lnSpc>
              <a:buNone/>
            </a:pPr>
            <a:endParaRPr lang="ru-RU" sz="2800" b="1" i="1" dirty="0" smtClean="0">
              <a:solidFill>
                <a:srgbClr val="CC0099"/>
              </a:solidFill>
            </a:endParaRPr>
          </a:p>
          <a:p>
            <a:pPr algn="ctr">
              <a:lnSpc>
                <a:spcPct val="100000"/>
              </a:lnSpc>
              <a:buNone/>
            </a:pPr>
            <a:endParaRPr lang="ru-RU" sz="2800" b="1" i="1" dirty="0" smtClean="0">
              <a:solidFill>
                <a:srgbClr val="CC0099"/>
              </a:solidFill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solidFill>
                  <a:srgbClr val="CC0099"/>
                </a:solidFill>
              </a:rPr>
              <a:t>          </a:t>
            </a:r>
            <a:r>
              <a:rPr lang="ru-RU" sz="2800" dirty="0">
                <a:solidFill>
                  <a:srgbClr val="CC0099"/>
                </a:solidFill>
              </a:rPr>
              <a:t/>
            </a:r>
            <a:br>
              <a:rPr lang="ru-RU" sz="2800" dirty="0">
                <a:solidFill>
                  <a:srgbClr val="CC0099"/>
                </a:solidFill>
              </a:rPr>
            </a:br>
            <a:endParaRPr lang="ru-RU" sz="2800" dirty="0" smtClean="0">
              <a:solidFill>
                <a:srgbClr val="CC0099"/>
              </a:solidFill>
              <a:latin typeface="a_CopperGothCpsExp" pitchFamily="34" charset="-52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00FF"/>
              </a:solidFill>
              <a:latin typeface="a_CopperGothCpsExp" pitchFamily="34" charset="-52"/>
            </a:endParaRPr>
          </a:p>
          <a:p>
            <a:pPr marL="0" indent="0" algn="ctr">
              <a:buNone/>
            </a:pP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6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og-3god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7" y="642918"/>
            <a:ext cx="3786215" cy="4748569"/>
          </a:xfrm>
          <a:prstGeom prst="rect">
            <a:avLst/>
          </a:prstGeom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умеет лошадь?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- Вы умеете четко говорить слово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? Скажите. А теперь скажите слово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нет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У вас хорошо получилось, значит вы сможете поиграть со мной в интересную игру.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Я буду спрашивать вас о том, что умеет лошадь, а вы думайте и отвечайте: если лошадь умеет это делать, говорите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А если лошадь не умеет этого делать, говорите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нет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быстро скакать?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по небу летать?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травку жевать?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копытами стучать?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в игрушки играть?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Лошадь умеет громко ржать: иго-го?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0" y="3857628"/>
            <a:ext cx="47863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Будки для собак</a:t>
            </a:r>
            <a:r>
              <a:rPr lang="ru-RU" sz="1800" b="1" dirty="0" smtClean="0">
                <a:solidFill>
                  <a:srgbClr val="333333"/>
                </a:solidFill>
                <a:latin typeface="Calibri"/>
                <a:ea typeface="Times New Roman" pitchFamily="18" charset="0"/>
                <a:cs typeface="Arial" pitchFamily="34" charset="0"/>
              </a:rPr>
              <a:t>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Подберите подходящие по цвету крыши и двери собачьим будкам.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-Возьмите в руки картинку-собачку и посадите в будку красного цвета. Собака перебежала в зеленую будку.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og-3god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000612"/>
            <a:ext cx="2286016" cy="1857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9065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52149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Рассади кроликов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- Перед вами кролики. Покажите самого большого кролика, самого маленького, двух одинаковых кроликов. Кролики живут в клетках-домиках. Рассадите кроликов в подходящие по размеру клетки.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Кролики клипарт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00846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летки для кроликов, рисунок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5134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1508B8"/>
                </a:solidFill>
              </a:rPr>
              <a:t>Игры со строительным материалом</a:t>
            </a:r>
            <a:endParaRPr lang="ru-RU" sz="3200" b="1" dirty="0">
              <a:solidFill>
                <a:srgbClr val="1508B8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    Конструирование «На ферме»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- Разложите геометрические фигуры в соответствующие места на картинке. Куда вы положили круг? Овал? Квадрат? Треугольник? Прямоугольник?</a:t>
            </a:r>
          </a:p>
          <a:p>
            <a:endParaRPr lang="ru-RU" dirty="0"/>
          </a:p>
        </p:txBody>
      </p:sp>
      <p:pic>
        <p:nvPicPr>
          <p:cNvPr id="4" name="Рисунок 3" descr="Конструирование - на ферм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778674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7401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llo_html_m3406f2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3286100"/>
            <a:ext cx="621507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1508B8"/>
                </a:solidFill>
              </a:rPr>
              <a:t/>
            </a:r>
            <a:br>
              <a:rPr lang="ru-RU" sz="3600" b="1" dirty="0">
                <a:solidFill>
                  <a:srgbClr val="1508B8"/>
                </a:solidFill>
              </a:rPr>
            </a:br>
            <a:endParaRPr lang="ru-RU" sz="3600" dirty="0">
              <a:solidFill>
                <a:srgbClr val="1508B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73" y="1071546"/>
            <a:ext cx="1673127" cy="1723828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" y="357166"/>
            <a:ext cx="87154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71448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Конструирование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Забор для поросят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Возьмите бруски и постройте вокруг поросят забор. Вот так.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(Показ взрослого).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714620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Конструирование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Ферма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Проводится сооружение коллективной постройки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Ферма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и ее обыгрывание.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57356" y="0"/>
            <a:ext cx="2247482" cy="1828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3453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13" y="5705872"/>
            <a:ext cx="1616413" cy="1152128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357166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Развитие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842C7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движений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2000" b="1" dirty="0" smtClean="0">
              <a:solidFill>
                <a:srgbClr val="842C7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Подвижная игра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Карусели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842C7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Дети двигаются по кругу в темпе, соответствующем музыке и словам песни. </a:t>
            </a:r>
            <a:endParaRPr lang="ru-RU" sz="2000" dirty="0" smtClean="0">
              <a:solidFill>
                <a:srgbClr val="842C71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Подвижная игра «Вышли дети в садик»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(по стих.Л.Кондратенко)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Цель: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уточнить знания о голосах животных, учить действовать по сигналу.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Вышли дети в сад зеленый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Танцевать, танцевать.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err="1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Ля-ля</a:t>
            </a: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! Ля-ля-ля!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Стали</a:t>
            </a:r>
            <a:r>
              <a:rPr kumimoji="0" lang="ru-RU" sz="2000" u="none" strike="noStrike" cap="none" normalizeH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 гуси удивленно гоготать.(Га-га-га)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aseline="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Серый</a:t>
            </a: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 конь заржал в конюшне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«Иго-го! Иго-го!»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И корова удивилась: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«</a:t>
            </a:r>
            <a:r>
              <a:rPr kumimoji="0" lang="ru-RU" sz="2000" u="none" strike="noStrike" cap="none" normalizeH="0" baseline="0" dirty="0" err="1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Му-му-му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Что вы так развеселились?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Не</a:t>
            </a:r>
            <a:r>
              <a:rPr kumimoji="0" lang="ru-RU" sz="2000" u="none" strike="noStrike" cap="none" normalizeH="0" dirty="0" smtClean="0">
                <a:ln>
                  <a:noFill/>
                </a:ln>
                <a:solidFill>
                  <a:srgbClr val="842C71"/>
                </a:solidFill>
                <a:effectLst/>
                <a:latin typeface="Verdana" pitchFamily="34" charset="0"/>
                <a:cs typeface="Times New Roman" pitchFamily="18" charset="0"/>
              </a:rPr>
              <a:t> пойму, не пойму!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aseline="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ru-RU" sz="2000" i="1" baseline="0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дети</a:t>
            </a:r>
            <a:r>
              <a:rPr lang="ru-RU" sz="2000" i="1" dirty="0" smtClean="0">
                <a:solidFill>
                  <a:srgbClr val="842C71"/>
                </a:solidFill>
                <a:latin typeface="Verdana" pitchFamily="34" charset="0"/>
                <a:cs typeface="Times New Roman" pitchFamily="18" charset="0"/>
              </a:rPr>
              <a:t> разбегаются в стороны).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rgbClr val="842C7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979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8229600" cy="922337"/>
          </a:xfrm>
        </p:spPr>
        <p:txBody>
          <a:bodyPr/>
          <a:lstStyle/>
          <a:p>
            <a:r>
              <a:rPr lang="ru-RU" sz="2800" b="1" dirty="0" smtClean="0"/>
              <a:t>Изобразительная деятельность «На лугу»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Нарисуйте зеленым карандашом траву, синим карандашом нарисуйте воду в озере, наклейте на лугу фигурки домашних животных.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Рисование - на лугу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16"/>
            <a:ext cx="9144000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2786058"/>
            <a:ext cx="1616413" cy="1152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9824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satyy-nyan--osnovnaya-melodi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2448272" cy="2083634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14290"/>
            <a:ext cx="8229600" cy="471328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Игра с прищепками «Разноцветные рожки»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Какого цвета у козленка колокольчик, такого же цвета сделайте ему рожки из прищепок. (Затем можно предложить детям поменяться картинками).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92233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5400" b="1" dirty="0" smtClean="0">
                <a:solidFill>
                  <a:srgbClr val="CC0099"/>
                </a:solidFill>
                <a:latin typeface="Arial Black" pitchFamily="34" charset="0"/>
              </a:rPr>
              <a:t>Молодцы!</a:t>
            </a:r>
            <a:endParaRPr lang="ru-RU" sz="5400" b="1" dirty="0">
              <a:solidFill>
                <a:srgbClr val="CC0099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2000240"/>
            <a:ext cx="4929222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87727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</a:rPr>
              <a:t>   Ознакомление с окружающим миром и развитие речи</a:t>
            </a:r>
          </a:p>
          <a:p>
            <a:pPr>
              <a:buNone/>
            </a:pPr>
            <a:r>
              <a:rPr lang="ru-RU" sz="1800" b="1" dirty="0" smtClean="0"/>
              <a:t>     Цели: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   Продолжить знакомить детей с домашними животными и их детенышами.</a:t>
            </a:r>
            <a:br>
              <a:rPr lang="ru-RU" sz="1800" dirty="0" smtClean="0"/>
            </a:br>
            <a:r>
              <a:rPr lang="ru-RU" sz="1800" dirty="0" smtClean="0"/>
              <a:t>Обогатить словарь детей по теме.</a:t>
            </a:r>
            <a:br>
              <a:rPr lang="ru-RU" sz="1800" dirty="0" smtClean="0"/>
            </a:br>
            <a:r>
              <a:rPr lang="ru-RU" sz="1800" dirty="0" smtClean="0"/>
              <a:t>Формировать устойчивые представления о форме, цвете, количестве, величине, геометрических фигурах.</a:t>
            </a:r>
            <a:br>
              <a:rPr lang="ru-RU" sz="1800" dirty="0" smtClean="0"/>
            </a:br>
            <a:r>
              <a:rPr lang="ru-RU" sz="1800" dirty="0" smtClean="0"/>
              <a:t>Упражнять в звукоподражании, лепке, наклеивании, рисовании пальчиками и карандашами.</a:t>
            </a:r>
            <a:br>
              <a:rPr lang="ru-RU" sz="1800" dirty="0" smtClean="0"/>
            </a:br>
            <a:r>
              <a:rPr lang="ru-RU" sz="1800" dirty="0" smtClean="0"/>
              <a:t>Продолжать учить выполнять постройку из строительного материала по образцу, разрезать ножницами бумагу.</a:t>
            </a:r>
            <a:br>
              <a:rPr lang="ru-RU" sz="1800" dirty="0" smtClean="0"/>
            </a:br>
            <a:r>
              <a:rPr lang="ru-RU" sz="1800" dirty="0" smtClean="0"/>
              <a:t>Развивать мышление, зрительное и слуховое сосредоточение, мелкую моторику, координацию движений, чувство ритма.</a:t>
            </a:r>
            <a:br>
              <a:rPr lang="ru-RU" sz="1800" dirty="0" smtClean="0"/>
            </a:br>
            <a:r>
              <a:rPr lang="ru-RU" sz="1800" dirty="0" smtClean="0"/>
              <a:t>Учить детей выполнять коллективную постройку и обыгрывать ее.</a:t>
            </a:r>
          </a:p>
          <a:p>
            <a:pPr>
              <a:buNone/>
            </a:pPr>
            <a:r>
              <a:rPr lang="ru-RU" sz="2800" b="1" dirty="0">
                <a:solidFill>
                  <a:srgbClr val="0000FF"/>
                </a:solidFill>
              </a:rPr>
              <a:t/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ru-RU" sz="2800" b="1" dirty="0">
                <a:solidFill>
                  <a:srgbClr val="0000FF"/>
                </a:solidFill>
              </a:rPr>
              <a:t/>
            </a:r>
            <a:br>
              <a:rPr lang="ru-RU" sz="2800" b="1" dirty="0">
                <a:solidFill>
                  <a:srgbClr val="0000FF"/>
                </a:solidFill>
              </a:rPr>
            </a:br>
            <a:endParaRPr lang="ru-RU" sz="28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0000FF"/>
                </a:solidFill>
              </a:rPr>
              <a:t/>
            </a:r>
            <a:br>
              <a:rPr lang="ru-RU" sz="2800" dirty="0">
                <a:solidFill>
                  <a:srgbClr val="0000FF"/>
                </a:solidFill>
              </a:rPr>
            </a:b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1"/>
            <a:ext cx="9144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Оборудование: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Игрушки «домашние животные», сундучок, чудесный мешочек, музыкальные молоточки.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Цветные силуэтные картинки домашних животных и их темные тени.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Картинка-фон «На ферме», геометрические фигуры.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Полоски зеленой бумаги, ножницы.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Строительный материал: бруски и арки.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Картинка-заготовка для рисования (небо, луг, овал-озеро), карандаши синего и зеленого цвета, клей, силуэтные картинки домашних животных.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Разноцветные прищепки, цветные силуэтные картинки голов козлят с колокольчиками разного цвета на шее.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Картинка-фон с клетками разной величины, цветные силуэтные картинки кроликов соответствующей величины.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Пластилин белого цвет будок, вырезанные из картона, соответствующих цветов.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 SemiLight" pitchFamily="34" charset="0"/>
              </a:rPr>
              <a:t>Лист-фон, клей, детали аппликации: солнышко, кость, дверца от будки; пальчиковые краски, влажные салфетки.</a:t>
            </a:r>
            <a:br>
              <a:rPr lang="ru-RU" dirty="0" smtClean="0">
                <a:latin typeface="Bahnschrift SemiLight" pitchFamily="34" charset="0"/>
              </a:rPr>
            </a:br>
            <a:r>
              <a:rPr lang="ru-RU" dirty="0" smtClean="0">
                <a:latin typeface="Bahnschrift SemiLight" pitchFamily="34" charset="0"/>
              </a:rPr>
              <a:t>Картинка-фон с изображением будок разных цветов, треугольные крыши для будок, вырезанные из картона, соответствующих цветов.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Light" pitchFamily="34" charset="0"/>
                <a:ea typeface="Times New Roman" pitchFamily="18" charset="0"/>
                <a:cs typeface="Times New Roman" pitchFamily="18" charset="0"/>
              </a:rPr>
              <a:t>Аудиозапись: «Карусели», «Кто пасётся на лугу?».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581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2147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>
                <a:solidFill>
                  <a:srgbClr val="1508B8"/>
                </a:solidFill>
              </a:rPr>
              <a:t/>
            </a:r>
            <a:br>
              <a:rPr lang="ru-RU" dirty="0" smtClean="0">
                <a:solidFill>
                  <a:srgbClr val="1508B8"/>
                </a:solidFill>
              </a:rPr>
            </a:br>
            <a:endParaRPr lang="ru-RU" dirty="0">
              <a:solidFill>
                <a:srgbClr val="1508B8"/>
              </a:solidFill>
            </a:endParaRPr>
          </a:p>
        </p:txBody>
      </p:sp>
      <p:pic>
        <p:nvPicPr>
          <p:cNvPr id="5" name="Рисунок 4" descr="Юн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786322"/>
            <a:ext cx="2486025" cy="183832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08719"/>
            <a:ext cx="7571184" cy="4680521"/>
          </a:xfrm>
        </p:spPr>
        <p:txBody>
          <a:bodyPr/>
          <a:lstStyle/>
          <a:p>
            <a:r>
              <a:rPr lang="ru-RU" sz="2400" b="1" dirty="0" smtClean="0"/>
              <a:t>Игра-приветствие «Наши умные головки»</a:t>
            </a:r>
            <a:endParaRPr lang="ru-RU" sz="2400" dirty="0" smtClean="0"/>
          </a:p>
          <a:p>
            <a:r>
              <a:rPr lang="ru-RU" sz="2400" dirty="0" smtClean="0"/>
              <a:t>Наши умные головки</a:t>
            </a:r>
            <a:br>
              <a:rPr lang="ru-RU" sz="2400" dirty="0" smtClean="0"/>
            </a:br>
            <a:r>
              <a:rPr lang="ru-RU" sz="2400" dirty="0" smtClean="0"/>
              <a:t>Будут думать много, ловко.</a:t>
            </a:r>
            <a:br>
              <a:rPr lang="ru-RU" sz="2400" dirty="0" smtClean="0"/>
            </a:br>
            <a:r>
              <a:rPr lang="ru-RU" sz="2400" dirty="0" smtClean="0"/>
              <a:t>Ушки будут слушать,</a:t>
            </a:r>
            <a:br>
              <a:rPr lang="ru-RU" sz="2400" dirty="0" smtClean="0"/>
            </a:br>
            <a:r>
              <a:rPr lang="ru-RU" sz="2400" dirty="0" smtClean="0"/>
              <a:t>Ротик четко говорить.</a:t>
            </a:r>
            <a:br>
              <a:rPr lang="ru-RU" sz="2400" dirty="0" smtClean="0"/>
            </a:br>
            <a:r>
              <a:rPr lang="ru-RU" sz="2400" dirty="0" smtClean="0"/>
              <a:t>Ручки будут хлопать,</a:t>
            </a:r>
            <a:br>
              <a:rPr lang="ru-RU" sz="2400" dirty="0" smtClean="0"/>
            </a:br>
            <a:r>
              <a:rPr lang="ru-RU" sz="2400" dirty="0" smtClean="0"/>
              <a:t>Ножки будут топать.</a:t>
            </a:r>
            <a:br>
              <a:rPr lang="ru-RU" sz="2400" dirty="0" smtClean="0"/>
            </a:br>
            <a:r>
              <a:rPr lang="ru-RU" sz="2400" dirty="0" smtClean="0"/>
              <a:t>Спинки выпрямляются,</a:t>
            </a:r>
            <a:br>
              <a:rPr lang="ru-RU" sz="2400" dirty="0" smtClean="0"/>
            </a:br>
            <a:r>
              <a:rPr lang="ru-RU" sz="2400" dirty="0" smtClean="0"/>
              <a:t>Друг другу улыбаемся.</a:t>
            </a:r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2928934"/>
            <a:ext cx="2857500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/>
          <p:cNvSpPr>
            <a:spLocks noGrp="1"/>
          </p:cNvSpPr>
          <p:nvPr>
            <p:ph type="ctrTitle"/>
          </p:nvPr>
        </p:nvSpPr>
        <p:spPr>
          <a:xfrm>
            <a:off x="1042988" y="0"/>
            <a:ext cx="6623050" cy="594928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1508B8"/>
                </a:solidFill>
              </a:rPr>
              <a:t>Сюрпризный момент «Чудесный сундучок»</a:t>
            </a:r>
            <a:r>
              <a:rPr lang="ru-RU" sz="2400" b="1" dirty="0" smtClean="0">
                <a:solidFill>
                  <a:srgbClr val="CC0099"/>
                </a:solidFill>
              </a:rPr>
              <a:t/>
            </a:r>
            <a:br>
              <a:rPr lang="ru-RU" sz="2400" b="1" dirty="0" smtClean="0">
                <a:solidFill>
                  <a:srgbClr val="CC0099"/>
                </a:solidFill>
              </a:rPr>
            </a:br>
            <a:r>
              <a:rPr lang="ru-RU" sz="2400" dirty="0" smtClean="0">
                <a:solidFill>
                  <a:srgbClr val="1508B8"/>
                </a:solidFill>
              </a:rPr>
              <a:t>«Вот чудесный сундучок,</a:t>
            </a:r>
            <a:br>
              <a:rPr lang="ru-RU" sz="2400" dirty="0" smtClean="0">
                <a:solidFill>
                  <a:srgbClr val="1508B8"/>
                </a:solidFill>
              </a:rPr>
            </a:br>
            <a:r>
              <a:rPr lang="ru-RU" sz="2400" dirty="0" smtClean="0">
                <a:solidFill>
                  <a:srgbClr val="1508B8"/>
                </a:solidFill>
              </a:rPr>
              <a:t>Вам, ребята, он – дружок.</a:t>
            </a:r>
            <a:br>
              <a:rPr lang="ru-RU" sz="2400" dirty="0" smtClean="0">
                <a:solidFill>
                  <a:srgbClr val="1508B8"/>
                </a:solidFill>
              </a:rPr>
            </a:br>
            <a:r>
              <a:rPr lang="ru-RU" sz="2400" dirty="0" smtClean="0">
                <a:solidFill>
                  <a:srgbClr val="1508B8"/>
                </a:solidFill>
              </a:rPr>
              <a:t>Очень хочется узнать,</a:t>
            </a:r>
            <a:br>
              <a:rPr lang="ru-RU" sz="2400" dirty="0" smtClean="0">
                <a:solidFill>
                  <a:srgbClr val="1508B8"/>
                </a:solidFill>
              </a:rPr>
            </a:br>
            <a:r>
              <a:rPr lang="ru-RU" sz="2400" dirty="0" smtClean="0">
                <a:solidFill>
                  <a:srgbClr val="1508B8"/>
                </a:solidFill>
              </a:rPr>
              <a:t>Как, вы, любите играть!»</a:t>
            </a:r>
            <a:r>
              <a:rPr lang="ru-RU" sz="2400" b="1" dirty="0" smtClean="0">
                <a:solidFill>
                  <a:srgbClr val="CC0099"/>
                </a:solidFill>
              </a:rPr>
              <a:t/>
            </a:r>
            <a:br>
              <a:rPr lang="ru-RU" sz="2400" b="1" dirty="0" smtClean="0">
                <a:solidFill>
                  <a:srgbClr val="CC0099"/>
                </a:solidFill>
              </a:rPr>
            </a:br>
            <a:r>
              <a:rPr lang="ru-RU" sz="2400" b="1" dirty="0" smtClean="0">
                <a:solidFill>
                  <a:srgbClr val="CC0099"/>
                </a:solidFill>
              </a:rPr>
              <a:t/>
            </a:r>
            <a:br>
              <a:rPr lang="ru-RU" sz="2400" b="1" dirty="0" smtClean="0">
                <a:solidFill>
                  <a:srgbClr val="CC0099"/>
                </a:solidFill>
              </a:rPr>
            </a:br>
            <a:r>
              <a:rPr lang="ru-RU" sz="2400" b="1" dirty="0" smtClean="0">
                <a:solidFill>
                  <a:srgbClr val="CC0099"/>
                </a:solidFill>
              </a:rPr>
              <a:t> </a:t>
            </a:r>
            <a:endParaRPr lang="ru-RU" sz="2400" b="1" dirty="0">
              <a:solidFill>
                <a:srgbClr val="CC0099"/>
              </a:solidFill>
            </a:endParaRPr>
          </a:p>
        </p:txBody>
      </p:sp>
      <p:pic>
        <p:nvPicPr>
          <p:cNvPr id="3" name="Рисунок 2" descr="59f9b4a5eb5f2_unduk_vip_zolotoy_vmestimost_1000g._4850_r.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786142"/>
            <a:ext cx="3071858" cy="307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54795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42852"/>
            <a:ext cx="6622504" cy="1000132"/>
          </a:xfrm>
        </p:spPr>
        <p:txBody>
          <a:bodyPr/>
          <a:lstStyle/>
          <a:p>
            <a:r>
              <a:rPr lang="ru-RU" b="1" dirty="0" smtClean="0">
                <a:solidFill>
                  <a:srgbClr val="1508B8"/>
                </a:solidFill>
              </a:rPr>
              <a:t>«Чей детеныш?»</a:t>
            </a:r>
            <a:endParaRPr lang="ru-RU" b="1" dirty="0">
              <a:solidFill>
                <a:srgbClr val="1508B8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500174"/>
            <a:ext cx="8286808" cy="4857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14422"/>
            <a:ext cx="8358246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24288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Игры с дидактическим материалом</a:t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2116976" cy="1709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660687" cy="2200355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r>
              <a:rPr lang="ru-RU" b="1" dirty="0" smtClean="0"/>
              <a:t>Дидактическое упражнение «Найди тень»</a:t>
            </a:r>
            <a:endParaRPr lang="ru-RU" dirty="0" smtClean="0"/>
          </a:p>
          <a:p>
            <a:r>
              <a:rPr lang="ru-RU" dirty="0" smtClean="0"/>
              <a:t>- Назовите, какие домашние животные перед вами? Подберите тень каждому.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200" dirty="0">
                <a:solidFill>
                  <a:srgbClr val="1508B8"/>
                </a:solidFill>
              </a:rPr>
              <a:t/>
            </a:r>
            <a:br>
              <a:rPr lang="ru-RU" sz="3200" dirty="0">
                <a:solidFill>
                  <a:srgbClr val="1508B8"/>
                </a:solidFill>
              </a:rPr>
            </a:br>
            <a:endParaRPr lang="ru-RU" sz="3200" dirty="0">
              <a:solidFill>
                <a:srgbClr val="1508B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28611"/>
            <a:ext cx="1782198" cy="1584176"/>
          </a:xfrm>
          <a:prstGeom prst="rect">
            <a:avLst/>
          </a:prstGeom>
        </p:spPr>
      </p:pic>
      <p:pic>
        <p:nvPicPr>
          <p:cNvPr id="4" name="Рисунок 3" descr="Найди тень, домашние животные 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" y="4732338"/>
            <a:ext cx="1715435" cy="2053347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Дидактическая игра «Кто живет на ферме?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Дети опускают руку в чудесный мешочек и по очереди достают игрушки домашних животных, называют их.</a:t>
            </a:r>
          </a:p>
          <a:p>
            <a:pPr>
              <a:buNone/>
            </a:pPr>
            <a:r>
              <a:rPr lang="ru-RU" sz="2400" b="1" dirty="0" smtClean="0"/>
              <a:t>   Корова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У коровы есть рога</a:t>
            </a:r>
            <a:br>
              <a:rPr lang="ru-RU" sz="2400" dirty="0" smtClean="0"/>
            </a:br>
            <a:r>
              <a:rPr lang="ru-RU" sz="2400" dirty="0" smtClean="0"/>
              <a:t>И копыта на ногах.</a:t>
            </a:r>
            <a:br>
              <a:rPr lang="ru-RU" sz="2400" dirty="0" smtClean="0"/>
            </a:br>
            <a:r>
              <a:rPr lang="ru-RU" sz="2400" dirty="0" smtClean="0"/>
              <a:t>Травушку она жует,</a:t>
            </a:r>
            <a:br>
              <a:rPr lang="ru-RU" sz="2400" dirty="0" smtClean="0"/>
            </a:br>
            <a:r>
              <a:rPr lang="ru-RU" sz="2400" dirty="0" smtClean="0"/>
              <a:t>Деткам молочко дает. </a:t>
            </a:r>
            <a:br>
              <a:rPr lang="ru-RU" sz="2400" dirty="0" smtClean="0"/>
            </a:br>
            <a:r>
              <a:rPr lang="ru-RU" sz="2400" dirty="0" smtClean="0"/>
              <a:t>- У коровы ребенок называется «теленок». Теленок говорит: «</a:t>
            </a:r>
            <a:r>
              <a:rPr lang="ru-RU" sz="2400" dirty="0" err="1" smtClean="0"/>
              <a:t>Му-у-у</a:t>
            </a:r>
            <a:r>
              <a:rPr lang="ru-RU" sz="2400" dirty="0" smtClean="0"/>
              <a:t>». Скажите так, как говорит     теленок.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zhn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MirDetstva</Template>
  <TotalTime>559</TotalTime>
  <Words>453</Words>
  <Application>Microsoft Office PowerPoint</Application>
  <PresentationFormat>Экран (4:3)</PresentationFormat>
  <Paragraphs>82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Nezhny</vt:lpstr>
      <vt:lpstr>  </vt:lpstr>
      <vt:lpstr> </vt:lpstr>
      <vt:lpstr> </vt:lpstr>
      <vt:lpstr> </vt:lpstr>
      <vt:lpstr>Сюрпризный момент «Чудесный сундучок» «Вот чудесный сундучок, Вам, ребята, он – дружок. Очень хочется узнать, Как, вы, любите играть!»   </vt:lpstr>
      <vt:lpstr>«Чей детеныш?»</vt:lpstr>
      <vt:lpstr>Игры с дидактическим материалом </vt:lpstr>
      <vt:lpstr> </vt:lpstr>
      <vt:lpstr>Слайд 9</vt:lpstr>
      <vt:lpstr>Слайд 10</vt:lpstr>
      <vt:lpstr>Слайд 11</vt:lpstr>
      <vt:lpstr>Слайд 12</vt:lpstr>
      <vt:lpstr>Игры со строительным материалом</vt:lpstr>
      <vt:lpstr> </vt:lpstr>
      <vt:lpstr>Слайд 15</vt:lpstr>
      <vt:lpstr>Изобразительная деятельность «На лугу» - Нарисуйте зеленым карандашом траву, синим карандашом нарисуйте воду в озере, наклейте на лугу фигурки домашних животных. </vt:lpstr>
      <vt:lpstr>Слайд 17</vt:lpstr>
      <vt:lpstr>Молодцы!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 Windows</cp:lastModifiedBy>
  <cp:revision>92</cp:revision>
  <dcterms:created xsi:type="dcterms:W3CDTF">2017-02-04T15:48:10Z</dcterms:created>
  <dcterms:modified xsi:type="dcterms:W3CDTF">2022-02-04T18:03:00Z</dcterms:modified>
</cp:coreProperties>
</file>