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2" r:id="rId8"/>
    <p:sldId id="266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-55544"/>
            <a:ext cx="9291911" cy="69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24" y="548680"/>
            <a:ext cx="7059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582" y="1628800"/>
            <a:ext cx="54767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вторая неделя февраля 2022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3403598"/>
            <a:ext cx="6162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Занятие </a:t>
            </a:r>
            <a:endParaRPr lang="ru-RU" sz="32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Мой ласковый и нежный зверь»</a:t>
            </a:r>
            <a:endParaRPr lang="ru-RU" sz="3200" dirty="0">
              <a:effectLst/>
              <a:latin typeface="Arial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36464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7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623173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Что перепутал художник</a:t>
            </a:r>
            <a:endParaRPr lang="ru-RU" sz="3200" b="1" dirty="0">
              <a:solidFill>
                <a:srgbClr val="002060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76117" cy="493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Сегодня мы много говорили о животных. Как </a:t>
            </a:r>
            <a:r>
              <a:rPr lang="ru-RU" sz="2800" dirty="0" smtClean="0">
                <a:latin typeface="Times New Roman"/>
                <a:ea typeface="Times New Roman"/>
              </a:rPr>
              <a:t>людям</a:t>
            </a:r>
            <a:r>
              <a:rPr lang="ru-RU" sz="2800" dirty="0">
                <a:latin typeface="Times New Roman"/>
                <a:ea typeface="Times New Roman"/>
              </a:rPr>
              <a:t>, </a:t>
            </a:r>
            <a:r>
              <a:rPr lang="ru-RU" sz="2800" dirty="0" smtClean="0">
                <a:latin typeface="Times New Roman"/>
                <a:ea typeface="Times New Roman"/>
              </a:rPr>
              <a:t>так и животным </a:t>
            </a:r>
            <a:r>
              <a:rPr lang="ru-RU" sz="2800" dirty="0">
                <a:latin typeface="Times New Roman"/>
                <a:ea typeface="Times New Roman"/>
              </a:rPr>
              <a:t>приятно, когда им говорят ласковые слова, даже если это животное, на ваш взгляд, злое или страшное. Вспомните любое животное и скажите ему лас­ковое слово. Например, я скажу льву: «Ты такой сильный и сме­лый!» </a:t>
            </a:r>
            <a:r>
              <a:rPr lang="ru-RU" sz="2800" i="1" dirty="0">
                <a:latin typeface="Times New Roman"/>
                <a:ea typeface="Times New Roman"/>
              </a:rPr>
              <a:t>(Высказывания </a:t>
            </a:r>
            <a:r>
              <a:rPr lang="ru-RU" sz="2800" i="1" dirty="0" smtClean="0">
                <a:latin typeface="Times New Roman"/>
                <a:ea typeface="Times New Roman"/>
              </a:rPr>
              <a:t>ребёнка.)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Расскажи,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тебе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особенно запомнилось? Что нового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 уз­нал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 животных?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82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31" y="1556792"/>
            <a:ext cx="436403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6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20621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Уважаемые родители!</a:t>
            </a:r>
          </a:p>
          <a:p>
            <a:pPr lvl="0" algn="ctr"/>
            <a:endParaRPr lang="ru-RU" sz="32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Во время деятельности с ребенком, 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сделайте пожалуйста фотографии.</a:t>
            </a: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Отправить фотографии можно в группу</a:t>
            </a:r>
          </a:p>
          <a:p>
            <a:pPr lvl="0" algn="ctr"/>
            <a:r>
              <a:rPr lang="ru-RU" sz="3200" dirty="0" err="1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или лично воспитателю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7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Садитесь поудобнее, я включу вам аудиозапись, а вы постарайтесь догадаться, о чем пойдет речь се­годня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(звучит запись голосов животных).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Да, мы поговорим сегодня о животных. Голоса каких животных вы услышали?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(Ответы детей.)</a:t>
            </a:r>
            <a:endParaRPr lang="ru-RU" sz="2800" dirty="0"/>
          </a:p>
        </p:txBody>
      </p:sp>
      <p:pic>
        <p:nvPicPr>
          <p:cNvPr id="3" name="sob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02904" y="2819400"/>
            <a:ext cx="609600" cy="609600"/>
          </a:xfrm>
          <a:prstGeom prst="rect">
            <a:avLst/>
          </a:prstGeom>
        </p:spPr>
      </p:pic>
      <p:pic>
        <p:nvPicPr>
          <p:cNvPr id="4" name="koshk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64088" y="2996952"/>
            <a:ext cx="609600" cy="609600"/>
          </a:xfrm>
          <a:prstGeom prst="rect">
            <a:avLst/>
          </a:prstGeom>
        </p:spPr>
      </p:pic>
      <p:pic>
        <p:nvPicPr>
          <p:cNvPr id="5" name="d09cd18bd187d0b0d0b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22994" y="4046271"/>
            <a:ext cx="609600" cy="609600"/>
          </a:xfrm>
          <a:prstGeom prst="rect">
            <a:avLst/>
          </a:prstGeom>
        </p:spPr>
      </p:pic>
      <p:pic>
        <p:nvPicPr>
          <p:cNvPr id="6" name="01638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90006" y="4430363"/>
            <a:ext cx="609600" cy="609600"/>
          </a:xfrm>
          <a:prstGeom prst="rect">
            <a:avLst/>
          </a:prstGeom>
        </p:spPr>
      </p:pic>
      <p:pic>
        <p:nvPicPr>
          <p:cNvPr id="7" name="01638 (1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0" y="2867891"/>
            <a:ext cx="609600" cy="609600"/>
          </a:xfrm>
          <a:prstGeom prst="rect">
            <a:avLst/>
          </a:prstGeom>
        </p:spPr>
      </p:pic>
      <p:pic>
        <p:nvPicPr>
          <p:cNvPr id="8" name="sob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793" y="412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9734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Игра «Придумаем клички животным с картинки». 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А </a:t>
            </a:r>
            <a:r>
              <a:rPr lang="ru-RU" sz="2400" dirty="0">
                <a:latin typeface="Times New Roman"/>
                <a:ea typeface="Times New Roman"/>
              </a:rPr>
              <a:t>т</a:t>
            </a:r>
            <a:r>
              <a:rPr lang="ru-RU" sz="2400" dirty="0" smtClean="0">
                <a:latin typeface="Times New Roman"/>
                <a:ea typeface="Times New Roman"/>
              </a:rPr>
              <a:t>еперь (имя ребёнка) нужно </a:t>
            </a:r>
            <a:r>
              <a:rPr lang="ru-RU" sz="2400" dirty="0">
                <a:latin typeface="Times New Roman"/>
                <a:ea typeface="Times New Roman"/>
              </a:rPr>
              <a:t>придумать </a:t>
            </a:r>
            <a:r>
              <a:rPr lang="ru-RU" sz="2400" dirty="0" smtClean="0">
                <a:latin typeface="Times New Roman"/>
                <a:ea typeface="Times New Roman"/>
              </a:rPr>
              <a:t>животному </a:t>
            </a:r>
            <a:r>
              <a:rPr lang="ru-RU" sz="2400" dirty="0">
                <a:latin typeface="Times New Roman"/>
                <a:ea typeface="Times New Roman"/>
              </a:rPr>
              <a:t>имя, у животных оно называется кличкой. Кличку необходимо подбирать, опираясь на внешние данные и на внутренние качества животного. </a:t>
            </a:r>
            <a:r>
              <a:rPr lang="ru-RU" sz="2400" dirty="0" smtClean="0">
                <a:latin typeface="Times New Roman"/>
                <a:ea typeface="Times New Roman"/>
              </a:rPr>
              <a:t>Например кот</a:t>
            </a:r>
            <a:r>
              <a:rPr lang="ru-RU" sz="2400" dirty="0">
                <a:latin typeface="Times New Roman"/>
                <a:ea typeface="Times New Roman"/>
              </a:rPr>
              <a:t>, которого можно назвать </a:t>
            </a:r>
            <a:r>
              <a:rPr lang="ru-RU" sz="2400" dirty="0" smtClean="0">
                <a:latin typeface="Times New Roman"/>
                <a:ea typeface="Times New Roman"/>
              </a:rPr>
              <a:t>Пушок </a:t>
            </a:r>
            <a:r>
              <a:rPr lang="ru-RU" sz="2400" dirty="0">
                <a:latin typeface="Times New Roman"/>
                <a:ea typeface="Times New Roman"/>
              </a:rPr>
              <a:t>(потому что он пушис­тый), и Черныш (потому что мех у него черного цвета), и Мурлыка (ведь наверняка он мурлычет чудные песенки),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и </a:t>
            </a:r>
            <a:r>
              <a:rPr lang="ru-RU" sz="2400" dirty="0">
                <a:latin typeface="Times New Roman"/>
                <a:ea typeface="Times New Roman"/>
              </a:rPr>
              <a:t>Шустрик (потому что ему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все </a:t>
            </a:r>
            <a:r>
              <a:rPr lang="ru-RU" sz="2400" dirty="0">
                <a:latin typeface="Times New Roman"/>
                <a:ea typeface="Times New Roman"/>
              </a:rPr>
              <a:t>интересно, он быстро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бегает </a:t>
            </a:r>
            <a:r>
              <a:rPr lang="ru-RU" sz="2400" dirty="0">
                <a:latin typeface="Times New Roman"/>
                <a:ea typeface="Times New Roman"/>
              </a:rPr>
              <a:t>за ленточкой). </a:t>
            </a:r>
            <a:endParaRPr lang="ru-RU" sz="2400" dirty="0">
              <a:effectLst/>
              <a:latin typeface="Arial"/>
              <a:ea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7" y="2852936"/>
            <a:ext cx="40489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3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Игра «Большой </a:t>
            </a:r>
            <a:r>
              <a:rPr lang="ru-RU" sz="2800" b="1" dirty="0">
                <a:latin typeface="Times New Roman"/>
                <a:ea typeface="Times New Roman"/>
              </a:rPr>
              <a:t> ― </a:t>
            </a:r>
            <a:r>
              <a:rPr lang="ru-RU" sz="2800" b="1" i="1" dirty="0">
                <a:latin typeface="Times New Roman"/>
                <a:ea typeface="Times New Roman"/>
              </a:rPr>
              <a:t>маленький». </a:t>
            </a:r>
            <a:r>
              <a:rPr lang="ru-RU" dirty="0">
                <a:latin typeface="Times New Roman"/>
                <a:ea typeface="Times New Roman"/>
              </a:rPr>
              <a:t>А сейчас </a:t>
            </a:r>
            <a:r>
              <a:rPr lang="ru-RU" dirty="0" smtClean="0">
                <a:latin typeface="Times New Roman"/>
                <a:ea typeface="Times New Roman"/>
              </a:rPr>
              <a:t>вспомним</a:t>
            </a:r>
            <a:r>
              <a:rPr lang="ru-RU" dirty="0">
                <a:latin typeface="Times New Roman"/>
                <a:ea typeface="Times New Roman"/>
              </a:rPr>
              <a:t>, как дви­гаются животные. Для этого </a:t>
            </a:r>
            <a:r>
              <a:rPr lang="ru-RU" dirty="0" smtClean="0">
                <a:latin typeface="Times New Roman"/>
                <a:ea typeface="Times New Roman"/>
              </a:rPr>
              <a:t>один </a:t>
            </a:r>
            <a:r>
              <a:rPr lang="ru-RU" dirty="0">
                <a:latin typeface="Times New Roman"/>
                <a:ea typeface="Times New Roman"/>
              </a:rPr>
              <a:t>из пары будет изображать взрослое животное, другой ― его де­теныша. </a:t>
            </a:r>
            <a:r>
              <a:rPr lang="ru-RU" dirty="0" smtClean="0">
                <a:latin typeface="Times New Roman"/>
                <a:ea typeface="Times New Roman"/>
              </a:rPr>
              <a:t>Давай </a:t>
            </a:r>
            <a:r>
              <a:rPr lang="ru-RU" dirty="0">
                <a:latin typeface="Times New Roman"/>
                <a:ea typeface="Times New Roman"/>
              </a:rPr>
              <a:t>вспомним, что может делать взрослое животное?</a:t>
            </a:r>
            <a:endParaRPr lang="ru-RU" sz="11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Ответ ребёнка: Ласкать </a:t>
            </a:r>
            <a:r>
              <a:rPr lang="ru-RU" dirty="0">
                <a:latin typeface="Times New Roman"/>
                <a:ea typeface="Times New Roman"/>
              </a:rPr>
              <a:t>детеныша; учить добывать себе еду, если это дикое животное; жалеть, наказывать.</a:t>
            </a:r>
            <a:endParaRPr lang="ru-RU" sz="11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Все </a:t>
            </a:r>
            <a:r>
              <a:rPr lang="ru-RU" dirty="0">
                <a:latin typeface="Times New Roman"/>
                <a:ea typeface="Times New Roman"/>
              </a:rPr>
              <a:t>верно. А детеныш отвечает своим поведением на эти действия. </a:t>
            </a:r>
            <a:r>
              <a:rPr lang="ru-RU" i="1" dirty="0" smtClean="0">
                <a:latin typeface="Times New Roman"/>
                <a:ea typeface="Times New Roman"/>
              </a:rPr>
              <a:t>(работа  в </a:t>
            </a:r>
            <a:r>
              <a:rPr lang="ru-RU" i="1" dirty="0">
                <a:latin typeface="Times New Roman"/>
                <a:ea typeface="Times New Roman"/>
              </a:rPr>
              <a:t>парах, изображая </a:t>
            </a:r>
            <a:r>
              <a:rPr lang="ru-RU" i="1" dirty="0" smtClean="0">
                <a:latin typeface="Times New Roman"/>
                <a:ea typeface="Times New Roman"/>
              </a:rPr>
              <a:t>различных </a:t>
            </a:r>
            <a:r>
              <a:rPr lang="ru-RU" i="1" dirty="0">
                <a:latin typeface="Times New Roman"/>
                <a:ea typeface="Times New Roman"/>
              </a:rPr>
              <a:t>животных.)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  <p:pic>
        <p:nvPicPr>
          <p:cNvPr id="3" name="Рисунок 2" descr="https://image.jimcdn.com/app/cms/image/transf/none/path/s8409d7d47c0d629c/image/i5b08281a7d5b9129/version/1542836734/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7896"/>
            <a:ext cx="3672408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otsf.ru/wp-content/uploads/2020/10/6d99dab78e2d8f6c4034ba0b518584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5937"/>
            <a:ext cx="2520280" cy="18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orum.moya-semya.ru/uploads/monthly_2019_04/momboat.jpg.e94f9e88d1b4e9792c4de14e22f1c1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67" y="2636912"/>
            <a:ext cx="2257202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teatrzoo.ru/wp-content/uploads/2019/08/vse-o-kosulyah_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07282"/>
            <a:ext cx="2041178" cy="146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u.fishki.net/picsw/082011/31/bonus/druzhba/0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437112"/>
            <a:ext cx="2376265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87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4531" y="212735"/>
            <a:ext cx="74477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Игра «Я и животное».</a:t>
            </a:r>
            <a:endParaRPr lang="ru-RU" sz="2400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Имя ребёнка)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давай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немного пофантазируем. Представь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­,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к нам в комнату по очереди друг за другом входят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разные </a:t>
            </a:r>
            <a:r>
              <a:rPr lang="ru-RU" dirty="0" smtClean="0">
                <a:latin typeface="Times New Roman"/>
                <a:ea typeface="Times New Roman"/>
              </a:rPr>
              <a:t>животные</a:t>
            </a:r>
            <a:r>
              <a:rPr lang="ru-RU" dirty="0">
                <a:latin typeface="Times New Roman"/>
                <a:ea typeface="Times New Roman"/>
              </a:rPr>
              <a:t>. Они невидимые, видеть их могу только я в своих </a:t>
            </a:r>
            <a:r>
              <a:rPr lang="ru-RU" dirty="0" smtClean="0">
                <a:latin typeface="Times New Roman"/>
                <a:ea typeface="Times New Roman"/>
              </a:rPr>
              <a:t>волшебных </a:t>
            </a:r>
            <a:r>
              <a:rPr lang="ru-RU" dirty="0">
                <a:latin typeface="Times New Roman"/>
                <a:ea typeface="Times New Roman"/>
              </a:rPr>
              <a:t>очках. Я называю животное, а </a:t>
            </a:r>
            <a:r>
              <a:rPr lang="ru-RU" dirty="0" smtClean="0">
                <a:latin typeface="Times New Roman"/>
                <a:ea typeface="Times New Roman"/>
              </a:rPr>
              <a:t>ты представляешь, </a:t>
            </a:r>
            <a:r>
              <a:rPr lang="ru-RU" dirty="0">
                <a:latin typeface="Times New Roman"/>
                <a:ea typeface="Times New Roman"/>
              </a:rPr>
              <a:t>что оно оказалось рядом с вами, и реагируете на него. Например, я </a:t>
            </a:r>
            <a:r>
              <a:rPr lang="ru-RU" dirty="0" smtClean="0">
                <a:latin typeface="Times New Roman"/>
                <a:ea typeface="Times New Roman"/>
              </a:rPr>
              <a:t>говорю </a:t>
            </a:r>
            <a:r>
              <a:rPr lang="ru-RU" dirty="0">
                <a:latin typeface="Times New Roman"/>
                <a:ea typeface="Times New Roman"/>
              </a:rPr>
              <a:t>«змея». Наверняка, это животное, которого </a:t>
            </a:r>
            <a:r>
              <a:rPr lang="ru-RU" dirty="0" smtClean="0">
                <a:latin typeface="Times New Roman"/>
                <a:ea typeface="Times New Roman"/>
              </a:rPr>
              <a:t>ты боишься, </a:t>
            </a:r>
            <a:r>
              <a:rPr lang="ru-RU" dirty="0">
                <a:latin typeface="Times New Roman"/>
                <a:ea typeface="Times New Roman"/>
              </a:rPr>
              <a:t>или, по крайней мере, </a:t>
            </a:r>
            <a:r>
              <a:rPr lang="ru-RU" dirty="0" smtClean="0">
                <a:latin typeface="Times New Roman"/>
                <a:ea typeface="Times New Roman"/>
              </a:rPr>
              <a:t>опасаешься. </a:t>
            </a:r>
            <a:r>
              <a:rPr lang="ru-RU" dirty="0">
                <a:latin typeface="Times New Roman"/>
                <a:ea typeface="Times New Roman"/>
              </a:rPr>
              <a:t>И поэтому нужно сделать испуганное лицо, поджать ноги, чтобы нечаянно не наступить на нее. </a:t>
            </a:r>
            <a:r>
              <a:rPr lang="ru-RU" i="1" dirty="0">
                <a:latin typeface="Times New Roman"/>
                <a:ea typeface="Times New Roman"/>
              </a:rPr>
              <a:t>(Далее </a:t>
            </a:r>
            <a:r>
              <a:rPr lang="ru-RU" i="1" dirty="0" smtClean="0">
                <a:latin typeface="Times New Roman"/>
                <a:ea typeface="Times New Roman"/>
              </a:rPr>
              <a:t>называет </a:t>
            </a:r>
            <a:r>
              <a:rPr lang="ru-RU" i="1" dirty="0">
                <a:latin typeface="Times New Roman"/>
                <a:ea typeface="Times New Roman"/>
              </a:rPr>
              <a:t>животных. Это могут быть: кошка, собака, жираф, еж, хомячок, лев, лиса и др.)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  <p:pic>
        <p:nvPicPr>
          <p:cNvPr id="5" name="Рисунок 4" descr="https://ds05.infourok.ru/uploads/ex/0db0/0011c0ef-1ba57483/hello_html_m125b719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592288" cy="193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1.bp.blogspot.com/-uVm4c6ly9AE/YT26mjvrl5I/AAAAAAAAFec/P5zEjUqShywIs2ZSaOQWpmjQDvLfRnKkACLcBGAsYHQ/s1162/7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26" y="4666170"/>
            <a:ext cx="2744094" cy="16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thumbs.dreamstime.com/b/%D1%81%D0%B5%D1%80%D0%B4%D0%B8%D1%82%D0%B0%D1%8F-%D0%B7%D0%BC%D0%B5%D0%B9%D0%BA%D0%B0-127198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26" y="3223730"/>
            <a:ext cx="1942134" cy="144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07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060848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Игра «Изобрази действия по картинке».</a:t>
            </a:r>
            <a:endParaRPr lang="ru-RU" sz="2800" dirty="0">
              <a:latin typeface="Arial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74" y="476672"/>
            <a:ext cx="5532774" cy="576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0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623173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Пальчиковая гимнастика</a:t>
            </a:r>
            <a:endParaRPr lang="ru-RU" sz="3200" b="1" dirty="0">
              <a:solidFill>
                <a:srgbClr val="002060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4375"/>
            <a:ext cx="5472608" cy="401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6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325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Игра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«Чего не хватает?».</a:t>
            </a:r>
            <a:endParaRPr lang="ru-RU" sz="32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Сейчас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я попрошу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32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имя ребёнка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назвать чего не хватает у животного.</a:t>
            </a:r>
            <a:endParaRPr lang="ru-RU" sz="3200" dirty="0">
              <a:effectLst/>
              <a:latin typeface="Arial"/>
              <a:ea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3" y="2204864"/>
            <a:ext cx="2989578" cy="28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68" y="1884820"/>
            <a:ext cx="2529993" cy="33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4126"/>
            <a:ext cx="1728192" cy="30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620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478</Words>
  <Application>Microsoft Office PowerPoint</Application>
  <PresentationFormat>Экран (4:3)</PresentationFormat>
  <Paragraphs>28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14</cp:revision>
  <dcterms:created xsi:type="dcterms:W3CDTF">2022-02-06T11:50:47Z</dcterms:created>
  <dcterms:modified xsi:type="dcterms:W3CDTF">2022-02-06T14:26:28Z</dcterms:modified>
</cp:coreProperties>
</file>