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2435" y="2890391"/>
            <a:ext cx="61624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Занятие </a:t>
            </a:r>
            <a:endParaRPr lang="ru-RU" sz="3200" b="1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Мой ласковый и нежный зверь»</a:t>
            </a:r>
            <a:endParaRPr lang="ru-RU" sz="3200" dirty="0">
              <a:solidFill>
                <a:srgbClr val="002060"/>
              </a:solidFill>
              <a:effectLst/>
              <a:latin typeface="Arial"/>
              <a:ea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059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5896" y="1311913"/>
            <a:ext cx="504441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вторая неделя февраля 2022 года </a:t>
            </a: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78384"/>
            <a:ext cx="36464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6063"/>
            <a:ext cx="3130497" cy="235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40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66569"/>
            <a:ext cx="633670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Прочитайте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стихотворение.</a:t>
            </a:r>
            <a:endParaRPr lang="ru-RU" sz="11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Путаница</a:t>
            </a:r>
            <a:endParaRPr lang="ru-RU" sz="1100" b="1" dirty="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Гуси начали опять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По-гусиному кричать: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Га-га-га!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Кошки замурлыкали: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Мур-мур-мур!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Птицы зачирикали: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Чик-чирик!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Лошади заржали: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И-и-и!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Мухи зажужжали: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Ж-ж-ж!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Лягушата квакают: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Ква-ква-</a:t>
            </a:r>
            <a:r>
              <a:rPr lang="ru-RU" dirty="0" err="1">
                <a:latin typeface="Times New Roman"/>
                <a:ea typeface="Times New Roman"/>
              </a:rPr>
              <a:t>ква</a:t>
            </a:r>
            <a:r>
              <a:rPr lang="ru-RU" dirty="0">
                <a:latin typeface="Times New Roman"/>
                <a:ea typeface="Times New Roman"/>
              </a:rPr>
              <a:t>!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А утята крякают: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Кря-кря-кря!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Поросята хрюкают: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Хрю-хрю-хрю!</a:t>
            </a:r>
            <a:endParaRPr lang="ru-RU" sz="11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(К. Чуковский)</a:t>
            </a:r>
            <a:endParaRPr lang="ru-RU" sz="11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100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Догадались, о ком пойдет речь сегодня?</a:t>
            </a:r>
            <a:endParaRPr lang="ru-RU" sz="11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(Ответ ребёнка: О </a:t>
            </a:r>
            <a:r>
              <a:rPr lang="ru-RU" dirty="0">
                <a:latin typeface="Times New Roman"/>
                <a:ea typeface="Times New Roman"/>
              </a:rPr>
              <a:t>животных</a:t>
            </a:r>
            <a:r>
              <a:rPr lang="ru-RU" dirty="0" smtClean="0">
                <a:latin typeface="Times New Roman"/>
                <a:ea typeface="Times New Roman"/>
              </a:rPr>
              <a:t>.)</a:t>
            </a:r>
            <a:endParaRPr lang="ru-RU" sz="11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455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s://media.istockphoto.com/vectors/wolf-cartoon-vector-id485949145?k=20&amp;m=485949145&amp;s=612x612&amp;w=0&amp;h=0KeiAUrnhelc6k9cCInDkXsuWm8w5TA8x09zNR59IjY=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10" y="2724150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1" y="2862262"/>
            <a:ext cx="2259079" cy="169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8911"/>
            <a:ext cx="16525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fs00.infourok.ru/images/doc/224/25139/1/img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4556571"/>
            <a:ext cx="16891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00189"/>
            <a:ext cx="317023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32" y="4556571"/>
            <a:ext cx="16637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100" y="1052736"/>
            <a:ext cx="82193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изобразите печального зайчика, злого волка, веселого во­робья, удивленную лисицу, сердитого медведя, испуганную лягуш­ку. </a:t>
            </a:r>
            <a:r>
              <a:rPr lang="ru-RU" sz="2800" i="1" dirty="0">
                <a:latin typeface="Times New Roman"/>
                <a:ea typeface="Times New Roman"/>
              </a:rPr>
              <a:t>(Дети выполняют задание.)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9465" y="397218"/>
            <a:ext cx="602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Игра </a:t>
            </a:r>
            <a:r>
              <a:rPr lang="ru-RU" sz="3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«Разные настроения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6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7440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Игра «Мама и детеныш».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оиграйте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 игру «Мама и детеныш».</a:t>
            </a:r>
            <a:endParaRPr lang="ru-RU" sz="28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Один </a:t>
            </a:r>
            <a:r>
              <a:rPr lang="ru-RU" sz="2800" dirty="0">
                <a:latin typeface="Times New Roman"/>
                <a:ea typeface="Times New Roman"/>
              </a:rPr>
              <a:t>в паре будет выполнять роль мамы, другой </a:t>
            </a:r>
            <a:r>
              <a:rPr lang="ru-RU" sz="2800" dirty="0" smtClean="0">
                <a:latin typeface="Times New Roman"/>
                <a:ea typeface="Times New Roman"/>
              </a:rPr>
              <a:t>―детеныша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r>
              <a:rPr lang="ru-RU" sz="2800" i="1" dirty="0">
                <a:latin typeface="Times New Roman"/>
                <a:ea typeface="Times New Roman"/>
              </a:rPr>
              <a:t>(Затем можно поменяться ролями.) </a:t>
            </a:r>
            <a:r>
              <a:rPr lang="ru-RU" sz="2800" dirty="0">
                <a:latin typeface="Times New Roman"/>
                <a:ea typeface="Times New Roman"/>
              </a:rPr>
              <a:t>Да­вайте вспомним, что </a:t>
            </a:r>
            <a:r>
              <a:rPr lang="ru-RU" sz="2800" dirty="0" smtClean="0">
                <a:latin typeface="Times New Roman"/>
                <a:ea typeface="Times New Roman"/>
              </a:rPr>
              <a:t>может </a:t>
            </a:r>
            <a:r>
              <a:rPr lang="ru-RU" sz="2800" dirty="0">
                <a:latin typeface="Times New Roman"/>
                <a:ea typeface="Times New Roman"/>
              </a:rPr>
              <a:t>делать мама?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(Ответ ребёнка:) Ласкать</a:t>
            </a:r>
            <a:r>
              <a:rPr lang="ru-RU" sz="2800" dirty="0">
                <a:latin typeface="Times New Roman"/>
                <a:ea typeface="Times New Roman"/>
              </a:rPr>
              <a:t>, жалеть, учить, спасать детенышей, а иногда может и слегка наказать за плохое поведение.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У </a:t>
            </a:r>
            <a:r>
              <a:rPr lang="ru-RU" sz="2800" dirty="0">
                <a:latin typeface="Times New Roman"/>
                <a:ea typeface="Times New Roman"/>
              </a:rPr>
              <a:t>нас может быть семьи кошек, собак или других животных ― по вашему выбору. </a:t>
            </a:r>
            <a:r>
              <a:rPr lang="ru-RU" sz="2800" i="1" dirty="0" smtClean="0">
                <a:latin typeface="Times New Roman"/>
                <a:ea typeface="Times New Roman"/>
              </a:rPr>
              <a:t>Изо­бражаются детенышей </a:t>
            </a:r>
            <a:r>
              <a:rPr lang="ru-RU" sz="2800" i="1" dirty="0">
                <a:latin typeface="Times New Roman"/>
                <a:ea typeface="Times New Roman"/>
              </a:rPr>
              <a:t>животных и их мам.)</a:t>
            </a:r>
            <a:endParaRPr lang="ru-RU" sz="28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 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25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216" y="151179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/>
                <a:ea typeface="Times New Roman"/>
              </a:rPr>
              <a:t>Игра «Повстречались». </a:t>
            </a:r>
            <a:r>
              <a:rPr lang="ru-RU" sz="2800" dirty="0">
                <a:latin typeface="Times New Roman"/>
                <a:ea typeface="Times New Roman"/>
              </a:rPr>
              <a:t> Я буду называть </a:t>
            </a:r>
            <a:r>
              <a:rPr lang="ru-RU" sz="2800" dirty="0" smtClean="0">
                <a:latin typeface="Times New Roman"/>
                <a:ea typeface="Times New Roman"/>
              </a:rPr>
              <a:t>детенышей </a:t>
            </a:r>
            <a:r>
              <a:rPr lang="ru-RU" sz="2800" dirty="0">
                <a:latin typeface="Times New Roman"/>
                <a:ea typeface="Times New Roman"/>
              </a:rPr>
              <a:t>жи­вотных, а </a:t>
            </a:r>
            <a:r>
              <a:rPr lang="ru-RU" sz="2800" dirty="0" smtClean="0">
                <a:latin typeface="Times New Roman"/>
                <a:ea typeface="Times New Roman"/>
              </a:rPr>
              <a:t>ребёнок  говорит, </a:t>
            </a:r>
            <a:r>
              <a:rPr lang="ru-RU" sz="2800" dirty="0">
                <a:latin typeface="Times New Roman"/>
                <a:ea typeface="Times New Roman"/>
              </a:rPr>
              <a:t>как они кричат, и одновременно делайте пальчиковую гимнастику.</a:t>
            </a:r>
            <a:endParaRPr lang="ru-RU" sz="28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Повстречались </a:t>
            </a:r>
            <a:r>
              <a:rPr lang="ru-RU" sz="2800" dirty="0">
                <a:latin typeface="Times New Roman"/>
                <a:ea typeface="Times New Roman"/>
              </a:rPr>
              <a:t>два котика.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Ребёнок. </a:t>
            </a:r>
            <a:r>
              <a:rPr lang="ru-RU" sz="2800" dirty="0">
                <a:latin typeface="Times New Roman"/>
                <a:ea typeface="Times New Roman"/>
              </a:rPr>
              <a:t>Мяу-мяу! </a:t>
            </a:r>
            <a:r>
              <a:rPr lang="ru-RU" sz="2800" i="1" dirty="0">
                <a:latin typeface="Times New Roman"/>
                <a:ea typeface="Times New Roman"/>
              </a:rPr>
              <a:t>(Соединяют мизинцы обеих рук.)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Два </a:t>
            </a:r>
            <a:r>
              <a:rPr lang="ru-RU" sz="2800" dirty="0">
                <a:latin typeface="Times New Roman"/>
                <a:ea typeface="Times New Roman"/>
              </a:rPr>
              <a:t>щенка.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Ребёнок. </a:t>
            </a:r>
            <a:r>
              <a:rPr lang="ru-RU" sz="2800" dirty="0" smtClean="0">
                <a:latin typeface="Times New Roman"/>
                <a:ea typeface="Times New Roman"/>
              </a:rPr>
              <a:t>Гав-гав</a:t>
            </a:r>
            <a:r>
              <a:rPr lang="ru-RU" sz="2800" dirty="0">
                <a:latin typeface="Times New Roman"/>
                <a:ea typeface="Times New Roman"/>
              </a:rPr>
              <a:t>!</a:t>
            </a:r>
            <a:r>
              <a:rPr lang="ru-RU" sz="2800" i="1" dirty="0">
                <a:latin typeface="Times New Roman"/>
                <a:ea typeface="Times New Roman"/>
              </a:rPr>
              <a:t>(Соединяют безымянные пальцы.)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Педагог. Два жеребенка!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Ребёнок. </a:t>
            </a:r>
            <a:r>
              <a:rPr lang="ru-RU" sz="2800" dirty="0" smtClean="0">
                <a:latin typeface="Times New Roman"/>
                <a:ea typeface="Times New Roman"/>
              </a:rPr>
              <a:t>Иго-</a:t>
            </a:r>
            <a:r>
              <a:rPr lang="ru-RU" sz="2800" dirty="0" err="1" smtClean="0">
                <a:latin typeface="Times New Roman"/>
                <a:ea typeface="Times New Roman"/>
              </a:rPr>
              <a:t>го</a:t>
            </a:r>
            <a:r>
              <a:rPr lang="ru-RU" sz="2800" dirty="0">
                <a:latin typeface="Times New Roman"/>
                <a:ea typeface="Times New Roman"/>
              </a:rPr>
              <a:t>! </a:t>
            </a:r>
            <a:r>
              <a:rPr lang="ru-RU" sz="2800" i="1" dirty="0">
                <a:latin typeface="Times New Roman"/>
                <a:ea typeface="Times New Roman"/>
              </a:rPr>
              <a:t>(Соединяют средние пальцы.)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Два </a:t>
            </a:r>
            <a:r>
              <a:rPr lang="ru-RU" sz="2800" dirty="0">
                <a:latin typeface="Times New Roman"/>
                <a:ea typeface="Times New Roman"/>
              </a:rPr>
              <a:t>поросенка.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Ребёнок.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Хрю-хрю</a:t>
            </a:r>
            <a:r>
              <a:rPr lang="ru-RU" sz="2800" dirty="0">
                <a:latin typeface="Times New Roman"/>
                <a:ea typeface="Times New Roman"/>
              </a:rPr>
              <a:t>! </a:t>
            </a:r>
            <a:r>
              <a:rPr lang="ru-RU" sz="2800" i="1" dirty="0">
                <a:latin typeface="Times New Roman"/>
                <a:ea typeface="Times New Roman"/>
              </a:rPr>
              <a:t>(Соединяют указательные пальцы.)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Педагог. Два бычка.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Ребёнок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Му</a:t>
            </a:r>
            <a:r>
              <a:rPr lang="ru-RU" sz="2800" dirty="0">
                <a:latin typeface="Times New Roman"/>
                <a:ea typeface="Times New Roman"/>
              </a:rPr>
              <a:t>-у! </a:t>
            </a:r>
            <a:r>
              <a:rPr lang="ru-RU" sz="2800" i="1" dirty="0">
                <a:latin typeface="Times New Roman"/>
                <a:ea typeface="Times New Roman"/>
              </a:rPr>
              <a:t>(Соединяют большие пальцы.)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1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sz="2800" dirty="0">
                <a:latin typeface="Times New Roman"/>
                <a:ea typeface="Times New Roman"/>
              </a:rPr>
              <a:t>Нашим животным очень необходимы ласковые слова. </a:t>
            </a:r>
            <a:r>
              <a:rPr lang="ru-RU" sz="2800" dirty="0" smtClean="0">
                <a:latin typeface="Times New Roman"/>
                <a:ea typeface="Times New Roman"/>
              </a:rPr>
              <a:t>Давай скажем </a:t>
            </a:r>
            <a:r>
              <a:rPr lang="ru-RU" sz="2800" dirty="0">
                <a:latin typeface="Times New Roman"/>
                <a:ea typeface="Times New Roman"/>
              </a:rPr>
              <a:t>ласковые слова смешному котенку, доброй собаке, пугливому </a:t>
            </a:r>
            <a:endParaRPr lang="ru-RU" sz="28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зайчику </a:t>
            </a:r>
            <a:r>
              <a:rPr lang="ru-RU" sz="2800" i="1" dirty="0" smtClean="0">
                <a:latin typeface="Times New Roman"/>
                <a:ea typeface="Times New Roman"/>
              </a:rPr>
              <a:t>(Выполнение задания.)</a:t>
            </a:r>
            <a:endParaRPr lang="ru-RU" sz="28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 А теперь </a:t>
            </a:r>
            <a:r>
              <a:rPr lang="ru-RU" sz="2800" dirty="0" smtClean="0">
                <a:latin typeface="Times New Roman"/>
                <a:ea typeface="Times New Roman"/>
              </a:rPr>
              <a:t> ребёнок пусть нарисует </a:t>
            </a:r>
            <a:r>
              <a:rPr lang="ru-RU" sz="2800" dirty="0">
                <a:latin typeface="Times New Roman"/>
                <a:ea typeface="Times New Roman"/>
              </a:rPr>
              <a:t>любое животное, которое </a:t>
            </a:r>
            <a:r>
              <a:rPr lang="ru-RU" sz="2800" dirty="0" smtClean="0">
                <a:latin typeface="Times New Roman"/>
                <a:ea typeface="Times New Roman"/>
              </a:rPr>
              <a:t>нравится</a:t>
            </a:r>
            <a:r>
              <a:rPr lang="ru-RU" sz="2800" dirty="0">
                <a:latin typeface="Times New Roman"/>
                <a:ea typeface="Times New Roman"/>
              </a:rPr>
              <a:t>. Посмотрите внимательно на него и </a:t>
            </a:r>
            <a:r>
              <a:rPr lang="ru-RU" sz="2800" dirty="0" smtClean="0">
                <a:latin typeface="Times New Roman"/>
                <a:ea typeface="Times New Roman"/>
              </a:rPr>
              <a:t>расска­жите, </a:t>
            </a:r>
            <a:r>
              <a:rPr lang="ru-RU" sz="2800" dirty="0">
                <a:latin typeface="Times New Roman"/>
                <a:ea typeface="Times New Roman"/>
              </a:rPr>
              <a:t>как его зовут, какой </a:t>
            </a:r>
            <a:r>
              <a:rPr lang="ru-RU" sz="2800" i="1" dirty="0">
                <a:latin typeface="Times New Roman"/>
                <a:ea typeface="Times New Roman"/>
              </a:rPr>
              <a:t>он. </a:t>
            </a:r>
            <a:r>
              <a:rPr lang="ru-RU" sz="2800" i="1" dirty="0" smtClean="0">
                <a:latin typeface="Times New Roman"/>
                <a:ea typeface="Times New Roman"/>
              </a:rPr>
              <a:t>(Выполнение задания.)</a:t>
            </a:r>
            <a:endParaRPr lang="ru-RU" sz="28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983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482" y="836712"/>
            <a:ext cx="5485035" cy="487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61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272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9</cp:revision>
  <dcterms:created xsi:type="dcterms:W3CDTF">2022-02-06T09:33:20Z</dcterms:created>
  <dcterms:modified xsi:type="dcterms:W3CDTF">2022-02-06T10:43:11Z</dcterms:modified>
</cp:coreProperties>
</file>