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9" r:id="rId6"/>
    <p:sldId id="267" r:id="rId7"/>
    <p:sldId id="268" r:id="rId8"/>
    <p:sldId id="263" r:id="rId9"/>
    <p:sldId id="261" r:id="rId10"/>
    <p:sldId id="266" r:id="rId11"/>
    <p:sldId id="262" r:id="rId12"/>
    <p:sldId id="264" r:id="rId13"/>
    <p:sldId id="265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99A9D-28F3-4B2E-96B2-CE37E345C6D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A97A3-95B3-468E-92A2-B308ED466C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26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A97A3-95B3-468E-92A2-B308ED466CC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9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depositphotos_30966897-stock-illustration-card-on-the-mail-sub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556792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prstClr val="black"/>
                </a:solidFill>
                <a:latin typeface="Times New Roman"/>
              </a:rPr>
              <a:t>МБДОУ д/с №5 «Родничок» комбинированного вида </a:t>
            </a:r>
            <a:br>
              <a:rPr lang="ru-RU" b="1" i="1" dirty="0">
                <a:solidFill>
                  <a:prstClr val="black"/>
                </a:solidFill>
                <a:latin typeface="Times New Roman"/>
              </a:rPr>
            </a:br>
            <a:r>
              <a:rPr lang="ru-RU" b="1" i="1" dirty="0">
                <a:solidFill>
                  <a:prstClr val="black"/>
                </a:solidFill>
                <a:latin typeface="Times New Roman"/>
              </a:rPr>
              <a:t>с. Сарыг-Сеп Каа-Хемского района Республики Тыва</a:t>
            </a:r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ru-RU" b="1" i="1" dirty="0">
                <a:solidFill>
                  <a:prstClr val="black"/>
                </a:solidFill>
                <a:latin typeface="Times New Roman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305616"/>
            <a:ext cx="6174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Дистанционное обучение</a:t>
            </a:r>
            <a:endParaRPr lang="ru-RU" sz="28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(</a:t>
            </a:r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7 февраля 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по 14 </a:t>
            </a:r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февраля 2022 год)</a:t>
            </a:r>
          </a:p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подготовительная к школе  группа</a:t>
            </a:r>
          </a:p>
          <a:p>
            <a:pPr lvl="0" algn="ctr"/>
            <a:endParaRPr lang="ru-RU" sz="2800" b="1" dirty="0">
              <a:solidFill>
                <a:prstClr val="black"/>
              </a:solidFill>
              <a:latin typeface="Times New Roman"/>
            </a:endParaRPr>
          </a:p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« В мире 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профессий –Почтальон»</a:t>
            </a:r>
            <a:endParaRPr lang="ru-RU" sz="2800" b="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555776" y="5045274"/>
            <a:ext cx="58326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>
                <a:solidFill>
                  <a:prstClr val="black"/>
                </a:solidFill>
                <a:latin typeface="Monotype Corsiva" pitchFamily="66" charset="0"/>
              </a:rPr>
              <a:t>Подготовила </a:t>
            </a:r>
          </a:p>
          <a:p>
            <a:pPr lvl="0" algn="ctr"/>
            <a:r>
              <a:rPr lang="ru-RU" sz="2200" b="1" dirty="0">
                <a:solidFill>
                  <a:prstClr val="black"/>
                </a:solidFill>
                <a:latin typeface="Monotype Corsiva" pitchFamily="66" charset="0"/>
              </a:rPr>
              <a:t>учитель-логопед </a:t>
            </a:r>
          </a:p>
          <a:p>
            <a:pPr lvl="0" algn="ctr"/>
            <a:r>
              <a:rPr lang="ru-RU" sz="2200" b="1" dirty="0">
                <a:solidFill>
                  <a:prstClr val="black"/>
                </a:solidFill>
                <a:latin typeface="Monotype Corsiva" pitchFamily="66" charset="0"/>
              </a:rPr>
              <a:t>Агеева Елена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5560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Админ\Desktop\istockphoto-1263581227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2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Админ\Desktop\24181290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876256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3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\Desktop\istockphoto-1263581227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\Desktop\img14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43665"/>
            <a:ext cx="752432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424935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28600" algn="ctr">
              <a:lnSpc>
                <a:spcPct val="115000"/>
              </a:lnSpc>
            </a:pPr>
            <a:r>
              <a:rPr lang="ru-RU" sz="1400" b="1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 </a:t>
            </a:r>
            <a:r>
              <a:rPr lang="ru-RU" sz="2400" b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Составь</a:t>
            </a:r>
            <a:r>
              <a:rPr lang="ru-RU" sz="2400" b="1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рассказ «Путешествие письма» </a:t>
            </a:r>
            <a:r>
              <a:rPr lang="ru-RU" sz="2400" b="1" i="1" dirty="0" smtClean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1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\Desktop\istockphoto-1263581227-1024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дмин\Desktop\image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4870"/>
            <a:ext cx="5022304" cy="598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128" y="1268760"/>
            <a:ext cx="30243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 время деятельности с ребёнком, сделайте пожалуйста фотографии. </a:t>
            </a:r>
          </a:p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Отправьте фотографии Вашему воспитателю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дмин\Desktop\istockphoto-1263581227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" y="0"/>
            <a:ext cx="92915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дмин\Desktop\image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2088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Админ\Desktop\depositphotos_30966897-stock-illustration-card-on-the-mail-sub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914400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37" y="1916832"/>
            <a:ext cx="454311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8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depositphotos_30966897-stock-illustration-card-on-the-mail-sub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124267"/>
            <a:ext cx="4104456" cy="460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Дыхательная гимнастика 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marL="228600" lvl="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Трубач»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lvl="0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Ребёнок подносит к лицу сжатые кулачки, располагая их друг перед другом – «труба». На выдохе медленно дует в «трубу», произнося различные звуки ([у],[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ду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]…).</a:t>
            </a:r>
          </a:p>
          <a:p>
            <a:pPr marL="457200" lvl="0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«Лесорубы»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Ребёнок стоит. Ноги на ширине плеч, руки опущены и пальцы рук сцеплены «замком». Быстро поднять руки – вдох; наклониться вперёд, медленно опуская «тяжёлый топор», произнести «ух!» на длительном выдохе.</a:t>
            </a:r>
          </a:p>
          <a:p>
            <a:pPr marL="457200" lvl="0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«Гармошка»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>
              <a:lnSpc>
                <a:spcPct val="115000"/>
              </a:lnSpc>
              <a:spcAft>
                <a:spcPts val="1000"/>
              </a:spcAft>
            </a:pP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И.п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– стоять прямо, руки опустить. Положить ладони на животик, сделать глубокий вдох через нос. Задержать дыхание на 1-2 секунды. Выдох через рот.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124267"/>
            <a:ext cx="4355976" cy="5465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Артикуляционная гимнастика.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2065" marR="15875" lvl="0" indent="186055">
              <a:spcBef>
                <a:spcPts val="1275"/>
              </a:spcBef>
              <a:spcAft>
                <a:spcPts val="1000"/>
              </a:spcAft>
            </a:pPr>
            <a:r>
              <a:rPr lang="ru-RU" sz="1400" b="1" i="1" spc="2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Пыхтит паровоз.</a:t>
            </a:r>
            <a:r>
              <a:rPr lang="ru-RU" sz="1400" i="1" spc="2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spc="2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Укрепление губ при беззвучном произнесении </a:t>
            </a:r>
            <a:r>
              <a:rPr lang="ru-RU" sz="1400" spc="1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согласного  звука  </a:t>
            </a:r>
            <a:r>
              <a:rPr lang="ru-RU" sz="1400" i="1" spc="1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п-п-п-п-п  </a:t>
            </a:r>
            <a:r>
              <a:rPr lang="ru-RU" sz="1400" spc="1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Темп  произнесения  то убыстрять, то </a:t>
            </a:r>
            <a:r>
              <a:rPr lang="ru-RU" sz="1400" spc="3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замедлять.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255" marR="15875" lvl="0" indent="194310">
              <a:spcAft>
                <a:spcPts val="1000"/>
              </a:spcAft>
            </a:pPr>
            <a:r>
              <a:rPr lang="ru-RU" sz="1400" b="1" i="1" spc="1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Лодочка качается на волнах.</a:t>
            </a:r>
            <a:r>
              <a:rPr lang="ru-RU" sz="1400" i="1" spc="1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spc="1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Поставить указательные пальцы к  уголкам губ. Медленно поднимать и опускать уголки губ сначала с |</a:t>
            </a:r>
            <a:r>
              <a:rPr lang="ru-RU" sz="1400" spc="4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помощью пальцев, затем без их помощи.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indent="189865">
              <a:spcBef>
                <a:spcPts val="1275"/>
              </a:spcBef>
              <a:spcAft>
                <a:spcPts val="1000"/>
              </a:spcAft>
            </a:pPr>
            <a:r>
              <a:rPr lang="ru-RU" sz="1400" b="1" i="1" spc="1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Лодочка.</a:t>
            </a:r>
            <a:r>
              <a:rPr lang="ru-RU" sz="1400" i="1" spc="1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</a:t>
            </a:r>
            <a:r>
              <a:rPr lang="ru-RU" sz="1400" spc="1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Рот   открыт.   Язык </a:t>
            </a:r>
            <a:r>
              <a:rPr lang="ru-RU" sz="1400" spc="2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высунуть «лодочкой»   («же­лобком»),  держать непод­вижно.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02565" lvl="0">
              <a:spcAft>
                <a:spcPts val="1000"/>
              </a:spcAft>
            </a:pPr>
            <a:r>
              <a:rPr lang="ru-RU" sz="1400" b="1" i="1" spc="4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Гребем веслом</a:t>
            </a:r>
            <a:r>
              <a:rPr lang="ru-RU" sz="1400" i="1" spc="4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400" spc="4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Перемещать язык из одного угла рта в другой.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10185" lvl="0">
              <a:spcBef>
                <a:spcPts val="1115"/>
              </a:spcBef>
              <a:spcAft>
                <a:spcPts val="1000"/>
              </a:spcAft>
            </a:pPr>
            <a:r>
              <a:rPr lang="ru-RU" sz="1400" b="1" i="1" spc="3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Прокололась шина у машины.</a:t>
            </a:r>
            <a:r>
              <a:rPr lang="ru-RU" sz="1400" i="1" spc="3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spc="3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Произнесение звука </a:t>
            </a:r>
            <a:r>
              <a:rPr lang="ru-RU" sz="1400" i="1" spc="3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ш-ш-ш.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10185" lvl="0">
              <a:spcBef>
                <a:spcPts val="1115"/>
              </a:spcBef>
              <a:spcAft>
                <a:spcPts val="1000"/>
              </a:spcAft>
            </a:pPr>
            <a:r>
              <a:rPr lang="ru-RU" sz="1400" b="1" i="1" spc="2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Насос</a:t>
            </a:r>
            <a:r>
              <a:rPr lang="ru-RU" sz="1400" i="1" spc="2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400" spc="2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Произнесение звука </a:t>
            </a:r>
            <a:r>
              <a:rPr lang="ru-RU" sz="1400" i="1" spc="2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с-с-с-с.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6195" lvl="0" indent="202565">
              <a:spcBef>
                <a:spcPts val="700"/>
              </a:spcBef>
              <a:spcAft>
                <a:spcPts val="1000"/>
              </a:spcAft>
            </a:pPr>
            <a:r>
              <a:rPr lang="ru-RU" sz="1400" b="1" i="1" spc="1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Машины   едут   по  мокрой   мостовой</a:t>
            </a:r>
            <a:r>
              <a:rPr lang="ru-RU" sz="1400" i="1" spc="1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400" spc="1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Произнесение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слогов:   «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Ша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-шу-ши-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шо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depositphotos_30966897-stock-illustration-card-on-the-mail-sub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692697"/>
            <a:ext cx="421196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Пальчиковая гимнастика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Много есть профессий знатных, 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(Соединять пальцы правой руки с большим.)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 полезных, и приятных. 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(Соединять пальцы левой руки с большим.)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Повар, врач, маляр, учитель,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Продавец, шахтёр, строитель… 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(Последовательно соединять пальцы обеих рук с большим.)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Сразу всех не называю, 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(Сжимать и разжимать кулачки.)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Вам продолжить предлагаю. </a:t>
            </a: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(Вытянуть руки вперёд ладонями вверх.)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59148"/>
            <a:ext cx="4032448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Беседа с детьми:</a:t>
            </a: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Закрепить знания детей о разных профессиях и предметах, необходимых людям той или иной профессии.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Закрепить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знания детей о различных инструментах, предметах, которые нужны людям различных профессий. </a:t>
            </a: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Объяснить детям, что все инструменты придуманы людьми, чтобы лучше выполнять свою работу. </a:t>
            </a:r>
            <a:endParaRPr lang="ru-RU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32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109bd622969983de8e7474b43d1509e9--airmail-envelopes-envelope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784887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Рассказать детям .</a:t>
            </a:r>
            <a:endParaRPr lang="ru-RU" i="1" dirty="0" smtClean="0">
              <a:solidFill>
                <a:srgbClr val="181818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 </a:t>
            </a:r>
            <a:r>
              <a:rPr lang="ru-RU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такое почта, для чего она предназначена;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− названия разных почтовых отправлений (бланк, извещение, почтовый перевод, телеграмма, посылка, бандероль, письмо);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− кто работает на почте, чем занимаются почтальоны, телеграфисты и др.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204864"/>
            <a:ext cx="741682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Д/упражнение</a:t>
            </a:r>
            <a:r>
              <a:rPr lang="ru-RU" b="1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400" b="1" i="1" dirty="0" smtClean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Подбери слова признаки и слова действия»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Открытка (какая?) – </a:t>
            </a:r>
            <a:r>
              <a:rPr lang="ru-RU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поздравительная, праздничная, красочная, красивая, рекламная,…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Журнал (какой?) – </a:t>
            </a:r>
            <a:r>
              <a:rPr lang="ru-RU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блестящий, тонкий, деловой, развлекательный, детский, глянцевый,.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Почтовый </a:t>
            </a:r>
            <a:r>
              <a:rPr lang="ru-RU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работник (что делает?) – </a:t>
            </a:r>
            <a:r>
              <a:rPr lang="ru-RU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отправляет, упаковывает, штампует, сортирует, разбирает, доставляет, выписывает, телеграфирует, заполняет, заказывает, …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-228600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Д/упражнение  «Назови ласково»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письмо – </a:t>
            </a:r>
            <a:r>
              <a:rPr lang="ru-RU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письмецо  </a:t>
            </a:r>
            <a:r>
              <a:rPr lang="ru-RU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,конверт </a:t>
            </a:r>
            <a:r>
              <a:rPr lang="ru-RU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 </a:t>
            </a:r>
            <a:r>
              <a:rPr lang="ru-RU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конвертик</a:t>
            </a:r>
            <a:r>
              <a:rPr lang="ru-RU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 </a:t>
            </a:r>
            <a:r>
              <a:rPr lang="ru-RU" dirty="0" smtClean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ru-RU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 марка – </a:t>
            </a:r>
            <a:r>
              <a:rPr lang="ru-RU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марочка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журнал – </a:t>
            </a:r>
            <a:r>
              <a:rPr lang="ru-RU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журнальчик</a:t>
            </a:r>
            <a:r>
              <a:rPr lang="ru-RU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 </a:t>
            </a:r>
            <a:r>
              <a:rPr lang="ru-RU" dirty="0" smtClean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ru-RU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  </a:t>
            </a:r>
            <a:r>
              <a:rPr lang="ru-RU" dirty="0" smtClean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адрес </a:t>
            </a:r>
            <a:r>
              <a:rPr lang="ru-RU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 </a:t>
            </a:r>
            <a:r>
              <a:rPr lang="ru-RU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адресок </a:t>
            </a:r>
            <a:r>
              <a:rPr lang="ru-RU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ru-RU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   бандероль – </a:t>
            </a:r>
            <a:r>
              <a:rPr lang="ru-RU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бандеролька</a:t>
            </a:r>
            <a:r>
              <a:rPr lang="ru-RU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    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9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Админ\Desktop\istockphoto-1263581227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288"/>
            <a:ext cx="9144000" cy="68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2509" y="1268761"/>
            <a:ext cx="33033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Поупражняйтесь в объяснении значений слов. Постарайтесь составить как можно больше предложений к каждому изображению </a:t>
            </a: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это почтовое отделение, оно нужно для того, чтобы принимать и отправлять посылки, бандероли, письма, телеграммы и открытки, денежные переводы; для того, чтобы продавать газеты и журналы и т. д.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7844"/>
            <a:ext cx="4535487" cy="652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5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Админ\Desktop\istockphoto-1263581227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39"/>
            <a:ext cx="9164216" cy="680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98" y="32614"/>
            <a:ext cx="338931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0" y="1637666"/>
            <a:ext cx="3335337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02907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7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Админ\Desktop\istockphoto-1263581227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Почтовый ящик для чего</a:t>
            </a:r>
            <a:r>
              <a:rPr lang="ru-RU" sz="16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(для сборки писем или доставки почтовой корреспонденции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170237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64726" y="609601"/>
            <a:ext cx="29796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Что можно делать с посылкой?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(собирать, упаковывать, подписывать, отправлять, взвешивать , получать, распаковывать)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31373"/>
            <a:ext cx="4176464" cy="40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4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\Desktop\istockphoto-1263581227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1707"/>
            <a:ext cx="9144001" cy="69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дмин\Desktop\img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1" y="324865"/>
            <a:ext cx="8244408" cy="618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9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109bd622969983de8e7474b43d1509e9--airmail-envelopes-envelope-tem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" y="1911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79198"/>
            <a:ext cx="7704856" cy="460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28600">
              <a:lnSpc>
                <a:spcPct val="115000"/>
              </a:lnSpc>
            </a:pPr>
            <a:r>
              <a:rPr lang="ru-RU" sz="800" b="1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    </a:t>
            </a:r>
            <a:r>
              <a:rPr lang="ru-RU" b="1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Д/упражнение  </a:t>
            </a:r>
            <a:r>
              <a:rPr lang="ru-RU" b="1" i="1" dirty="0" smtClean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Один – много»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6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газета – </a:t>
            </a:r>
            <a:r>
              <a:rPr lang="ru-RU" sz="1600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газеты – газет</a:t>
            </a:r>
            <a:r>
              <a:rPr lang="ru-RU" sz="16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                            перевод – </a:t>
            </a:r>
            <a:r>
              <a:rPr lang="ru-RU" sz="1600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переводы – переводов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6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печать </a:t>
            </a:r>
            <a:r>
              <a:rPr lang="ru-RU" sz="1600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печати  − печатей</a:t>
            </a:r>
            <a:r>
              <a:rPr lang="ru-RU" sz="16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                     извещение </a:t>
            </a:r>
            <a:r>
              <a:rPr lang="ru-RU" sz="1600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извещения – извещений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6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посылка </a:t>
            </a:r>
            <a:r>
              <a:rPr lang="ru-RU" sz="1600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посылки – посылок</a:t>
            </a:r>
            <a:r>
              <a:rPr lang="ru-RU" sz="16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                  телеграмма – </a:t>
            </a:r>
            <a:r>
              <a:rPr lang="ru-RU" sz="1600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телеграммы – телеграмм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6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письмо – </a:t>
            </a:r>
            <a:r>
              <a:rPr lang="ru-RU" sz="1600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письма – писем</a:t>
            </a:r>
            <a:r>
              <a:rPr lang="ru-RU" sz="16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                          адресат – </a:t>
            </a:r>
            <a:r>
              <a:rPr lang="ru-RU" sz="1600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адресаты – адресатов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600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indent="-228600">
              <a:lnSpc>
                <a:spcPct val="115000"/>
              </a:lnSpc>
            </a:pPr>
            <a:r>
              <a:rPr lang="ru-RU" b="1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Д/упражнение 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Подбери словечки»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Почтовый – 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голубь, перевод, ящик …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Почтовая – 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открытка, посылка, марка, телеграмма,…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47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Почтовое – 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письмо, извещение, …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600" b="1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indent="-228600">
              <a:lnSpc>
                <a:spcPct val="115000"/>
              </a:lnSpc>
            </a:pPr>
            <a:r>
              <a:rPr lang="ru-RU" b="1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Д/упражнение </a:t>
            </a:r>
            <a:r>
              <a:rPr lang="ru-RU" b="1" i="1" dirty="0" smtClean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Скажи со словом "нет"»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6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почта – </a:t>
            </a:r>
            <a:r>
              <a:rPr lang="ru-RU" sz="1600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нет почты</a:t>
            </a:r>
            <a:r>
              <a:rPr lang="ru-RU" sz="16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   </a:t>
            </a:r>
            <a:r>
              <a:rPr lang="ru-RU" sz="1600" dirty="0" smtClean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бандероль – </a:t>
            </a:r>
            <a:r>
              <a:rPr lang="ru-RU" sz="1600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нет бандероли</a:t>
            </a:r>
            <a:r>
              <a:rPr lang="ru-RU" sz="16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     </a:t>
            </a:r>
            <a:endParaRPr lang="ru-RU" sz="1600" dirty="0" smtClean="0">
              <a:solidFill>
                <a:srgbClr val="181818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6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адрес – </a:t>
            </a:r>
            <a:r>
              <a:rPr lang="ru-RU" sz="1600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нет </a:t>
            </a:r>
            <a:r>
              <a:rPr lang="ru-RU" sz="1600" i="1" dirty="0" smtClean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адрес</a:t>
            </a:r>
          </a:p>
          <a:p>
            <a:pPr lvl="0">
              <a:lnSpc>
                <a:spcPct val="115000"/>
              </a:lnSpc>
            </a:pPr>
            <a:r>
              <a:rPr lang="ru-RU" sz="1600" dirty="0" smtClean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почтовый </a:t>
            </a:r>
            <a:r>
              <a:rPr lang="ru-RU" sz="1600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ящик  – </a:t>
            </a:r>
            <a:r>
              <a:rPr lang="ru-RU" sz="1600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нет почтового ящика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400" i="1" dirty="0">
                <a:solidFill>
                  <a:srgbClr val="18181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21661"/>
            <a:ext cx="7848872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40"/>
              </a:spcAft>
            </a:pPr>
            <a:endParaRPr lang="ru-RU" sz="1600" dirty="0" smtClean="0">
              <a:solidFill>
                <a:srgbClr val="11111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2040"/>
              </a:spcAft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--- Рассмотреть </a:t>
            </a:r>
            <a:r>
              <a:rPr lang="ru-RU" sz="1600" dirty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открытки, марки, письма из домашнего 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архива.</a:t>
            </a:r>
            <a:endParaRPr lang="ru-RU" sz="16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545</Words>
  <Application>Microsoft Office PowerPoint</Application>
  <PresentationFormat>Экран (4:3)</PresentationFormat>
  <Paragraphs>73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Windows User</cp:lastModifiedBy>
  <cp:revision>8</cp:revision>
  <dcterms:created xsi:type="dcterms:W3CDTF">2022-02-07T05:45:55Z</dcterms:created>
  <dcterms:modified xsi:type="dcterms:W3CDTF">2022-02-07T08:30:11Z</dcterms:modified>
</cp:coreProperties>
</file>