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1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8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3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9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1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1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0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6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2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7F99-233D-4590-BEFC-159AEB818C8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9E86-B65B-4910-ACB1-9877C0A3D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6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4"/>
          <a:stretch/>
        </p:blipFill>
        <p:spPr>
          <a:xfrm>
            <a:off x="-4999" y="-27384"/>
            <a:ext cx="9180512" cy="688538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440288"/>
            <a:ext cx="3229445" cy="1417712"/>
          </a:xfrm>
        </p:spPr>
        <p:txBody>
          <a:bodyPr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600" dirty="0" smtClean="0">
                <a:ln w="1270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Выполнила:</a:t>
            </a:r>
            <a:endParaRPr lang="ru-RU" sz="2600" dirty="0">
              <a:ln w="1270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lvl="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600" dirty="0">
                <a:ln w="1270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Муз. руководитель </a:t>
            </a:r>
          </a:p>
          <a:p>
            <a:pPr lvl="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600" dirty="0">
                <a:ln w="1270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Салчак М.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4999" y="2815143"/>
            <a:ext cx="9217024" cy="12003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«Ритм – волшебник»</a:t>
            </a:r>
            <a:endParaRPr lang="ru-RU" sz="7200" b="1" dirty="0">
              <a:ln w="31550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1844824"/>
            <a:ext cx="3384376" cy="1200329"/>
          </a:xfrm>
          <a:prstGeom prst="rect">
            <a:avLst/>
          </a:prstGeom>
          <a:noFill/>
          <a:scene3d>
            <a:camera prst="perspectiveRelaxedModerately"/>
            <a:lightRig rig="flat" dir="tl">
              <a:rot lat="0" lon="0" rev="6600000"/>
            </a:lightRig>
          </a:scene3d>
          <a:sp3d/>
        </p:spPr>
        <p:txBody>
          <a:bodyPr wrap="square" lIns="91440" tIns="45720" rIns="91440" bIns="45720">
            <a:spAutoFit/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Проект</a:t>
            </a:r>
            <a:endParaRPr lang="ru-RU" sz="7200" b="1" cap="none" spc="0" dirty="0">
              <a:ln w="11430"/>
              <a:solidFill>
                <a:srgbClr val="CC00CC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188640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МБДОУ д/с № 5 «Родничок»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комбинированного вида с. Сарыг-Сеп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3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260648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Актуальность</a:t>
            </a:r>
            <a:endParaRPr lang="ru-RU" b="1" cap="none" spc="0" dirty="0">
              <a:ln w="11430"/>
              <a:solidFill>
                <a:srgbClr val="CC00CC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538" y="980728"/>
            <a:ext cx="8316924" cy="5644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i="1" dirty="0" smtClean="0">
                <a:latin typeface="Gabriola" pitchFamily="82" charset="0"/>
              </a:rPr>
              <a:t>          </a:t>
            </a:r>
            <a:r>
              <a:rPr lang="ru-RU" sz="2600" dirty="0" smtClean="0">
                <a:latin typeface="Gabriola" pitchFamily="82" charset="0"/>
              </a:rPr>
              <a:t>Ритм </a:t>
            </a:r>
            <a:r>
              <a:rPr lang="ru-RU" sz="2600" dirty="0">
                <a:latin typeface="Gabriola" pitchFamily="82" charset="0"/>
              </a:rPr>
              <a:t>– это чередование различных длительностей звуков в музыке. Чувство ритма – это способность активно (двигательно) переживать музыку, чувствовать эмоционально выразительность музыкального ритма и точно его воспроизводить. Так как чувство ритма образует основу эмоционального восприятия музыки, для воспроизведения ритма применяют все виды музыкальной деятельности: восприятие музыки, пение, музыкально – ритмические движения, музыкальные игры, элементарное </a:t>
            </a:r>
            <a:r>
              <a:rPr lang="ru-RU" sz="2600" dirty="0" err="1">
                <a:latin typeface="Gabriola" pitchFamily="82" charset="0"/>
              </a:rPr>
              <a:t>музицирование</a:t>
            </a:r>
            <a:r>
              <a:rPr lang="ru-RU" sz="2600" dirty="0">
                <a:latin typeface="Gabriola" pitchFamily="82" charset="0"/>
              </a:rPr>
              <a:t> </a:t>
            </a:r>
            <a:r>
              <a:rPr lang="ru-RU" sz="2600" dirty="0" smtClean="0">
                <a:latin typeface="Gabriola" pitchFamily="82" charset="0"/>
              </a:rPr>
              <a:t>(</a:t>
            </a:r>
            <a:r>
              <a:rPr lang="ru-RU" sz="2600" dirty="0">
                <a:latin typeface="Gabriola" pitchFamily="82" charset="0"/>
              </a:rPr>
              <a:t>игра на детских музыкальных инструментах).</a:t>
            </a:r>
          </a:p>
          <a:p>
            <a:pPr marL="0" indent="0">
              <a:buNone/>
            </a:pPr>
            <a:r>
              <a:rPr lang="ru-RU" sz="2600" dirty="0" smtClean="0">
                <a:latin typeface="Gabriola" pitchFamily="82" charset="0"/>
              </a:rPr>
              <a:t>         Музыкальная </a:t>
            </a:r>
            <a:r>
              <a:rPr lang="ru-RU" sz="2600" dirty="0">
                <a:latin typeface="Gabriola" pitchFamily="82" charset="0"/>
              </a:rPr>
              <a:t>деятельность невозможна без развитого чувства музыкального ритма, которое является одной из основных музыкальных способностей ребёнка. На успешное развитие музыкальных способностей детей дошкольного возраста и направлен данный проект</a:t>
            </a:r>
            <a:r>
              <a:rPr lang="ru-RU" sz="2800" dirty="0">
                <a:latin typeface="Gabriola" pitchFamily="82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17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3500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Тип проекта: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llodsWest" panose="02000000000000000000" pitchFamily="2" charset="0"/>
                <a:cs typeface="Arial" panose="020B0604020202020204" pitchFamily="34" charset="0"/>
              </a:rPr>
              <a:t>информационно- творческий, групповой, краткосрочный.</a:t>
            </a:r>
          </a:p>
          <a:p>
            <a:pPr>
              <a:lnSpc>
                <a:spcPct val="150000"/>
              </a:lnSpc>
            </a:pPr>
            <a:endParaRPr lang="ru-RU" i="1" dirty="0">
              <a:solidFill>
                <a:schemeClr val="accent4">
                  <a:lumMod val="50000"/>
                </a:schemeClr>
              </a:solidFill>
              <a:latin typeface="AllodsWes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500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Участники проекта: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llodsWest" panose="02000000000000000000" pitchFamily="2" charset="0"/>
                <a:cs typeface="Arial" panose="020B0604020202020204" pitchFamily="34" charset="0"/>
              </a:rPr>
              <a:t>дети старшего дошкольного возраста,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llodsWest" panose="02000000000000000000" pitchFamily="2" charset="0"/>
                <a:cs typeface="Arial" panose="020B0604020202020204" pitchFamily="34" charset="0"/>
              </a:rPr>
              <a:t>воспитатели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AllodsWest" panose="02000000000000000000" pitchFamily="2" charset="0"/>
                <a:cs typeface="Arial" panose="020B0604020202020204" pitchFamily="34" charset="0"/>
              </a:rPr>
              <a:t>.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  <a:latin typeface="AllodsWes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i="1" dirty="0" smtClean="0">
              <a:solidFill>
                <a:schemeClr val="accent4">
                  <a:lumMod val="50000"/>
                </a:schemeClr>
              </a:solidFill>
              <a:latin typeface="AllodsWes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500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Длительность: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llodsWest" panose="02000000000000000000" pitchFamily="2" charset="0"/>
                <a:cs typeface="Arial" panose="020B0604020202020204" pitchFamily="34" charset="0"/>
              </a:rPr>
              <a:t>1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llodsWest" panose="02000000000000000000" pitchFamily="2" charset="0"/>
                <a:cs typeface="Arial" panose="020B0604020202020204" pitchFamily="34" charset="0"/>
              </a:rPr>
              <a:t>месяц.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llodsWest" panose="02000000000000000000" pitchFamily="2" charset="0"/>
                <a:cs typeface="Arial" panose="020B0604020202020204" pitchFamily="34" charset="0"/>
              </a:rPr>
              <a:t> </a:t>
            </a:r>
            <a:endParaRPr lang="ru-RU" b="0" i="1" dirty="0" smtClean="0">
              <a:solidFill>
                <a:schemeClr val="accent4">
                  <a:lumMod val="50000"/>
                </a:schemeClr>
              </a:solidFill>
              <a:latin typeface="AllodsWest" panose="02000000000000000000" pitchFamily="2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8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r="6901"/>
          <a:stretch/>
        </p:blipFill>
        <p:spPr>
          <a:xfrm>
            <a:off x="-8199" y="1"/>
            <a:ext cx="9170927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43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Цель</a:t>
            </a:r>
            <a:endParaRPr lang="ru-RU" sz="4000" dirty="0">
              <a:solidFill>
                <a:srgbClr val="CC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       </a:t>
            </a:r>
            <a:r>
              <a:rPr lang="ru-RU" sz="2800" dirty="0" smtClean="0">
                <a:latin typeface="Gabriola" pitchFamily="82" charset="0"/>
              </a:rPr>
              <a:t>Формирование </a:t>
            </a:r>
            <a:r>
              <a:rPr lang="ru-RU" sz="2800" dirty="0">
                <a:latin typeface="Gabriola" pitchFamily="82" charset="0"/>
              </a:rPr>
              <a:t>у детей осознанного отношения к ритму, как к одному из средств музыкальной выразительности.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1111" y="2060848"/>
            <a:ext cx="2933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+mj-ea"/>
                <a:cs typeface="+mj-cs"/>
              </a:rPr>
              <a:t>Задачи</a:t>
            </a:r>
            <a:endParaRPr lang="ru-RU" sz="4000" dirty="0">
              <a:solidFill>
                <a:srgbClr val="CC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832794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Учить детей слышать различные ритмические отношения в музыке и передавать их хлопками, голосом, движением.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Развивать эстетическое восприятие, музыкальную память, внимание.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Развивать выразительность танцевальных движений.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Добиваться чистого интонирования.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Добиваться ритмичной игры на музыкальных инструментах.</a:t>
            </a:r>
          </a:p>
        </p:txBody>
      </p:sp>
    </p:spTree>
    <p:extLst>
      <p:ext uri="{BB962C8B-B14F-4D97-AF65-F5344CB8AC3E}">
        <p14:creationId xmlns:p14="http://schemas.microsoft.com/office/powerpoint/2010/main" val="24034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FF33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 </a:t>
            </a:r>
            <a:r>
              <a:rPr lang="ru-RU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этап (подготовительный)</a:t>
            </a:r>
            <a:r>
              <a:rPr lang="ru-RU" dirty="0" smtClean="0">
                <a:solidFill>
                  <a:srgbClr val="CC00CC"/>
                </a:solidFill>
              </a:rPr>
              <a:t/>
            </a:r>
            <a:br>
              <a:rPr lang="ru-RU" dirty="0" smtClean="0">
                <a:solidFill>
                  <a:srgbClr val="CC00CC"/>
                </a:solidFill>
              </a:rPr>
            </a:br>
            <a:endParaRPr lang="ru-RU" dirty="0">
              <a:solidFill>
                <a:srgbClr val="CC00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128792" cy="5346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75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75240" cy="92211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II </a:t>
            </a:r>
            <a:r>
              <a:rPr lang="ru-RU" sz="4000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этап (основной)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5" b="20942"/>
          <a:stretch/>
        </p:blipFill>
        <p:spPr>
          <a:xfrm>
            <a:off x="4427984" y="980728"/>
            <a:ext cx="4286347" cy="324490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140968"/>
            <a:ext cx="4464496" cy="35292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1124744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rgbClr val="0070C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Ритм в музыке – это чередование  и соотношение различных музыкальных длительностей</a:t>
            </a:r>
            <a:endParaRPr lang="ru-RU" sz="2000" b="1" i="1" dirty="0">
              <a:ln>
                <a:solidFill>
                  <a:srgbClr val="0070C0"/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4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r="6649" b="3734"/>
          <a:stretch/>
        </p:blipFill>
        <p:spPr>
          <a:xfrm>
            <a:off x="528059" y="3284984"/>
            <a:ext cx="4043941" cy="32403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b="9853"/>
          <a:stretch/>
        </p:blipFill>
        <p:spPr>
          <a:xfrm>
            <a:off x="504056" y="307147"/>
            <a:ext cx="3635896" cy="26300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3" b="9159"/>
          <a:stretch/>
        </p:blipFill>
        <p:spPr>
          <a:xfrm>
            <a:off x="4469110" y="188640"/>
            <a:ext cx="4351362" cy="24045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424" r="16667"/>
          <a:stretch/>
        </p:blipFill>
        <p:spPr>
          <a:xfrm>
            <a:off x="5148064" y="2780928"/>
            <a:ext cx="3384376" cy="39604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052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78098"/>
          </a:xfrm>
        </p:spPr>
        <p:txBody>
          <a:bodyPr/>
          <a:lstStyle/>
          <a:p>
            <a:r>
              <a:rPr lang="en-US" sz="4000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III </a:t>
            </a:r>
            <a:r>
              <a:rPr lang="ru-RU" sz="4000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этап (заключительный)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/>
          <a:stretch/>
        </p:blipFill>
        <p:spPr>
          <a:xfrm>
            <a:off x="251521" y="3826442"/>
            <a:ext cx="4320480" cy="27709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72" y="3717032"/>
            <a:ext cx="3816424" cy="287508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Left"/>
            <a:lightRig rig="threePt" dir="t"/>
          </a:scene3d>
          <a:sp3d>
            <a:bevelT w="101600" prst="rible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6147" r="13978" b="13045"/>
          <a:stretch/>
        </p:blipFill>
        <p:spPr>
          <a:xfrm>
            <a:off x="899592" y="980216"/>
            <a:ext cx="3312368" cy="26190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6400" r="17121" b="9495"/>
          <a:stretch/>
        </p:blipFill>
        <p:spPr>
          <a:xfrm>
            <a:off x="4946581" y="1067000"/>
            <a:ext cx="3456384" cy="24454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40461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43927" r="11200" b="3422"/>
          <a:stretch/>
        </p:blipFill>
        <p:spPr>
          <a:xfrm>
            <a:off x="0" y="2132856"/>
            <a:ext cx="9144000" cy="472350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b="1" dirty="0" smtClean="0">
                <a:ln w="11430"/>
                <a:solidFill>
                  <a:srgbClr val="CC00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384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4707</TotalTime>
  <Words>243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Актуальность</vt:lpstr>
      <vt:lpstr>Презентация PowerPoint</vt:lpstr>
      <vt:lpstr>Цель</vt:lpstr>
      <vt:lpstr> I этап (подготовительный) </vt:lpstr>
      <vt:lpstr>II этап (основной)</vt:lpstr>
      <vt:lpstr>Презентация PowerPoint</vt:lpstr>
      <vt:lpstr>III этап (заключительный)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Dom17</dc:creator>
  <cp:lastModifiedBy>Dom17</cp:lastModifiedBy>
  <cp:revision>29</cp:revision>
  <dcterms:created xsi:type="dcterms:W3CDTF">2023-01-23T07:20:57Z</dcterms:created>
  <dcterms:modified xsi:type="dcterms:W3CDTF">2023-01-27T06:00:28Z</dcterms:modified>
</cp:coreProperties>
</file>