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71" r:id="rId14"/>
    <p:sldId id="273" r:id="rId15"/>
    <p:sldId id="266" r:id="rId16"/>
    <p:sldId id="272" r:id="rId17"/>
    <p:sldId id="267" r:id="rId18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798" y="2130426"/>
            <a:ext cx="7772398" cy="147002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598" y="3886200"/>
            <a:ext cx="6400797" cy="17525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398" y="274638"/>
            <a:ext cx="2057400" cy="5851524"/>
          </a:xfrm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198" y="274638"/>
            <a:ext cx="6019798" cy="585152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1" y="4406900"/>
            <a:ext cx="7772398" cy="136207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1" y="2906712"/>
            <a:ext cx="7772398" cy="150018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198" y="1600200"/>
            <a:ext cx="4038597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197" y="1600200"/>
            <a:ext cx="4038597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198" y="1535112"/>
            <a:ext cx="404018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198" y="2174873"/>
            <a:ext cx="40401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8" y="1535112"/>
            <a:ext cx="4041774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8" y="2174873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16.03.2023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16.03.2023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16.03.2023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3" y="273048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48" y="273052"/>
            <a:ext cx="5111748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3" y="1435102"/>
            <a:ext cx="3008313" cy="46910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7" y="4800600"/>
            <a:ext cx="5486398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7" y="612774"/>
            <a:ext cx="5486398" cy="41147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7" y="5367339"/>
            <a:ext cx="5486398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28A2AD-CA6C-4CEE-80DD-5B3591997DB0}" type="datetimeFigureOut">
              <a:rPr lang="ru-RU"/>
              <a:t>16.03.2023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0" y="1"/>
            <a:ext cx="9143998" cy="683894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0" y="30392"/>
                </a:moveTo>
                <a:lnTo>
                  <a:pt x="0" y="30392"/>
                </a:lnTo>
                <a:cubicBezTo>
                  <a:pt x="0" y="30392"/>
                  <a:pt x="30246" y="52055"/>
                  <a:pt x="43200" y="35131"/>
                </a:cubicBezTo>
                <a:lnTo>
                  <a:pt x="43200" y="0"/>
                </a:lnTo>
                <a:lnTo>
                  <a:pt x="0" y="0"/>
                </a:lnTo>
                <a:lnTo>
                  <a:pt x="0" y="30392"/>
                </a:ln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059"/>
          <p:cNvSpPr>
            <a:spLocks noGrp="1" noChangeArrowheads="1"/>
          </p:cNvSpPr>
          <p:nvPr userDrawn="1"/>
        </p:nvSpPr>
        <p:spPr bwMode="auto">
          <a:xfrm>
            <a:off x="0" y="1"/>
            <a:ext cx="9143998" cy="6838949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30392"/>
                </a:moveTo>
                <a:lnTo>
                  <a:pt x="-22" y="30392"/>
                </a:lnTo>
                <a:cubicBezTo>
                  <a:pt x="-22" y="30392"/>
                  <a:pt x="30330" y="52055"/>
                  <a:pt x="43245" y="35131"/>
                </a:cubicBezTo>
              </a:path>
            </a:pathLst>
          </a:custGeom>
          <a:solidFill>
            <a:srgbClr val="FFFFFF"/>
          </a:solidFill>
          <a:ln w="7560">
            <a:solidFill>
              <a:srgbClr val="FFFFFF"/>
            </a:solidFill>
            <a:round/>
            <a:headEnd/>
            <a:tailEnd/>
          </a:ln>
        </p:spPr>
      </p:sp>
      <p:sp>
        <p:nvSpPr>
          <p:cNvPr id="9" name="Shape 1060"/>
          <p:cNvSpPr>
            <a:spLocks noGrp="1" noChangeArrowheads="1"/>
          </p:cNvSpPr>
          <p:nvPr userDrawn="1"/>
        </p:nvSpPr>
        <p:spPr bwMode="auto">
          <a:xfrm>
            <a:off x="0" y="1"/>
            <a:ext cx="9143998" cy="6838949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9977"/>
                </a:moveTo>
                <a:lnTo>
                  <a:pt x="-22" y="29977"/>
                </a:lnTo>
                <a:cubicBezTo>
                  <a:pt x="-22" y="29977"/>
                  <a:pt x="29238" y="51595"/>
                  <a:pt x="43239" y="32973"/>
                </a:cubicBezTo>
              </a:path>
            </a:pathLst>
          </a:custGeom>
          <a:solidFill>
            <a:srgbClr val="FFFFFF"/>
          </a:solidFill>
          <a:ln w="6930">
            <a:solidFill>
              <a:srgbClr val="FFFFFF">
                <a:alpha val="0"/>
              </a:srgbClr>
            </a:solidFill>
            <a:round/>
            <a:headEnd/>
            <a:tailEnd/>
          </a:ln>
        </p:spPr>
      </p:sp>
      <p:sp>
        <p:nvSpPr>
          <p:cNvPr id="10" name="Shape 1061"/>
          <p:cNvSpPr>
            <a:spLocks noGrp="1" noChangeArrowheads="1"/>
          </p:cNvSpPr>
          <p:nvPr userDrawn="1"/>
        </p:nvSpPr>
        <p:spPr bwMode="auto">
          <a:xfrm>
            <a:off x="0" y="1"/>
            <a:ext cx="9143998" cy="6838949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9562"/>
                </a:moveTo>
                <a:lnTo>
                  <a:pt x="-22" y="29562"/>
                </a:lnTo>
                <a:cubicBezTo>
                  <a:pt x="-22" y="29562"/>
                  <a:pt x="28147" y="51135"/>
                  <a:pt x="43233" y="30816"/>
                </a:cubicBezTo>
              </a:path>
            </a:pathLst>
          </a:custGeom>
          <a:solidFill>
            <a:srgbClr val="FFFFFF"/>
          </a:solidFill>
          <a:ln w="6300">
            <a:solidFill>
              <a:srgbClr val="FFFFFF">
                <a:alpha val="77254"/>
              </a:srgbClr>
            </a:solidFill>
            <a:round/>
            <a:headEnd/>
            <a:tailEnd/>
          </a:ln>
        </p:spPr>
      </p:sp>
      <p:sp>
        <p:nvSpPr>
          <p:cNvPr id="11" name="Shape 1062"/>
          <p:cNvSpPr>
            <a:spLocks noGrp="1" noChangeArrowheads="1"/>
          </p:cNvSpPr>
          <p:nvPr userDrawn="1"/>
        </p:nvSpPr>
        <p:spPr bwMode="auto">
          <a:xfrm>
            <a:off x="0" y="1"/>
            <a:ext cx="9143998" cy="6838949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9147"/>
                </a:moveTo>
                <a:lnTo>
                  <a:pt x="-22" y="29147"/>
                </a:lnTo>
                <a:cubicBezTo>
                  <a:pt x="-22" y="29147"/>
                  <a:pt x="27056" y="50675"/>
                  <a:pt x="43228" y="28658"/>
                </a:cubicBezTo>
              </a:path>
            </a:pathLst>
          </a:custGeom>
          <a:solidFill>
            <a:srgbClr val="FFFFFF"/>
          </a:solidFill>
          <a:ln w="5670">
            <a:solidFill>
              <a:srgbClr val="FFFFFF">
                <a:alpha val="65882"/>
              </a:srgbClr>
            </a:solidFill>
            <a:round/>
            <a:headEnd/>
            <a:tailEnd/>
          </a:ln>
        </p:spPr>
      </p:sp>
      <p:sp>
        <p:nvSpPr>
          <p:cNvPr id="12" name="Shape 1063"/>
          <p:cNvSpPr>
            <a:spLocks noGrp="1" noChangeArrowheads="1"/>
          </p:cNvSpPr>
          <p:nvPr userDrawn="1"/>
        </p:nvSpPr>
        <p:spPr bwMode="auto">
          <a:xfrm>
            <a:off x="0" y="1"/>
            <a:ext cx="9143998" cy="6838949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8733"/>
                </a:moveTo>
                <a:lnTo>
                  <a:pt x="-22" y="28733"/>
                </a:lnTo>
                <a:cubicBezTo>
                  <a:pt x="-22" y="28733"/>
                  <a:pt x="25965" y="50214"/>
                  <a:pt x="43222" y="26500"/>
                </a:cubicBezTo>
              </a:path>
            </a:pathLst>
          </a:custGeom>
          <a:solidFill>
            <a:srgbClr val="FFFFFF"/>
          </a:solidFill>
          <a:ln w="5040">
            <a:solidFill>
              <a:srgbClr val="FFFFFF">
                <a:alpha val="54900"/>
              </a:srgbClr>
            </a:solidFill>
            <a:round/>
            <a:headEnd/>
            <a:tailEnd/>
          </a:ln>
        </p:spPr>
      </p:sp>
      <p:sp>
        <p:nvSpPr>
          <p:cNvPr id="13" name="Shape 1064"/>
          <p:cNvSpPr>
            <a:spLocks noGrp="1" noChangeArrowheads="1"/>
          </p:cNvSpPr>
          <p:nvPr userDrawn="1"/>
        </p:nvSpPr>
        <p:spPr bwMode="auto">
          <a:xfrm>
            <a:off x="0" y="1"/>
            <a:ext cx="9143998" cy="6838949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8319"/>
                </a:moveTo>
                <a:lnTo>
                  <a:pt x="-22" y="28319"/>
                </a:lnTo>
                <a:cubicBezTo>
                  <a:pt x="-22" y="28319"/>
                  <a:pt x="24873" y="49754"/>
                  <a:pt x="43216" y="24342"/>
                </a:cubicBezTo>
              </a:path>
            </a:pathLst>
          </a:custGeom>
          <a:solidFill>
            <a:srgbClr val="FFFFFF"/>
          </a:solidFill>
          <a:ln w="4410">
            <a:solidFill>
              <a:srgbClr val="FFFFFF">
                <a:alpha val="43529"/>
              </a:srgbClr>
            </a:solidFill>
            <a:round/>
            <a:headEnd/>
            <a:tailEnd/>
          </a:ln>
        </p:spPr>
      </p:sp>
      <p:sp>
        <p:nvSpPr>
          <p:cNvPr id="14" name="Shape 1065"/>
          <p:cNvSpPr>
            <a:spLocks noGrp="1" noChangeArrowheads="1"/>
          </p:cNvSpPr>
          <p:nvPr userDrawn="1"/>
        </p:nvSpPr>
        <p:spPr bwMode="auto">
          <a:xfrm>
            <a:off x="0" y="1"/>
            <a:ext cx="9143998" cy="6838949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7904"/>
                </a:moveTo>
                <a:lnTo>
                  <a:pt x="-22" y="27904"/>
                </a:lnTo>
                <a:cubicBezTo>
                  <a:pt x="-22" y="27904"/>
                  <a:pt x="23782" y="49294"/>
                  <a:pt x="43211" y="22185"/>
                </a:cubicBezTo>
              </a:path>
            </a:pathLst>
          </a:custGeom>
          <a:solidFill>
            <a:srgbClr val="FFFFFF"/>
          </a:solidFill>
          <a:ln w="3780">
            <a:solidFill>
              <a:srgbClr val="FFFFFF">
                <a:alpha val="32156"/>
              </a:srgbClr>
            </a:solidFill>
            <a:round/>
            <a:headEnd/>
            <a:tailEnd/>
          </a:ln>
        </p:spPr>
      </p:sp>
      <p:sp>
        <p:nvSpPr>
          <p:cNvPr id="15" name="Shape 1066"/>
          <p:cNvSpPr>
            <a:spLocks noGrp="1" noChangeArrowheads="1"/>
          </p:cNvSpPr>
          <p:nvPr userDrawn="1"/>
        </p:nvSpPr>
        <p:spPr bwMode="auto">
          <a:xfrm>
            <a:off x="0" y="1"/>
            <a:ext cx="9143998" cy="6838949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7489"/>
                </a:moveTo>
                <a:lnTo>
                  <a:pt x="-22" y="27489"/>
                </a:lnTo>
                <a:cubicBezTo>
                  <a:pt x="-22" y="27489"/>
                  <a:pt x="22691" y="48834"/>
                  <a:pt x="43205" y="20027"/>
                </a:cubicBezTo>
              </a:path>
            </a:pathLst>
          </a:custGeom>
          <a:solidFill>
            <a:srgbClr val="FFFFFF"/>
          </a:solidFill>
          <a:ln w="3150">
            <a:solidFill>
              <a:srgbClr val="FFFFFF">
                <a:alpha val="21176"/>
              </a:srgbClr>
            </a:solidFill>
            <a:round/>
            <a:headEnd/>
            <a:tailEnd/>
          </a:ln>
        </p:spPr>
      </p:sp>
      <p:sp>
        <p:nvSpPr>
          <p:cNvPr id="16" name="Shape 1067"/>
          <p:cNvSpPr>
            <a:spLocks noGrp="1" noChangeArrowheads="1"/>
          </p:cNvSpPr>
          <p:nvPr userDrawn="1"/>
        </p:nvSpPr>
        <p:spPr bwMode="auto">
          <a:xfrm>
            <a:off x="0" y="1"/>
            <a:ext cx="9143998" cy="6838949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-22" y="27075"/>
                </a:moveTo>
                <a:lnTo>
                  <a:pt x="-22" y="27075"/>
                </a:lnTo>
                <a:cubicBezTo>
                  <a:pt x="-22" y="27075"/>
                  <a:pt x="21600" y="48374"/>
                  <a:pt x="43200" y="17869"/>
                </a:cubicBezTo>
              </a:path>
            </a:pathLst>
          </a:custGeom>
          <a:solidFill>
            <a:srgbClr val="FFFFFF"/>
          </a:solidFill>
          <a:ln w="2520">
            <a:solidFill>
              <a:srgbClr val="FFFFFF">
                <a:alpha val="9803"/>
              </a:srgbClr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198" y="1600200"/>
            <a:ext cx="8229600" cy="452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198" y="6356350"/>
            <a:ext cx="213359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28A2AD-CA6C-4CEE-80DD-5B3591997DB0}" type="datetimeFigureOut">
              <a:rPr lang="ru-RU"/>
              <a:t>16.03.2023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198" y="6356350"/>
            <a:ext cx="2895597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198" y="6356350"/>
            <a:ext cx="213359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5014F7-E485-415F-A69C-6237A648DEF6}" type="slidenum">
              <a:rPr lang="ru-RU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8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6957226" name="Заголовок 1"/>
          <p:cNvSpPr>
            <a:spLocks noGrp="1"/>
          </p:cNvSpPr>
          <p:nvPr>
            <p:ph type="ctrTitle"/>
          </p:nvPr>
        </p:nvSpPr>
        <p:spPr bwMode="auto">
          <a:xfrm>
            <a:off x="323528" y="1124744"/>
            <a:ext cx="8496944" cy="23762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2200" b="0" dirty="0" smtClean="0"/>
              <a:t>МБДОУ д/с №5 «Родничок» комбинированного вида </a:t>
            </a:r>
            <a:br>
              <a:rPr lang="ru-RU" sz="2200" b="0" dirty="0" smtClean="0"/>
            </a:br>
            <a:r>
              <a:rPr lang="ru-RU" sz="2200" b="0" dirty="0" err="1" smtClean="0"/>
              <a:t>с.Сарыг-Сеп</a:t>
            </a:r>
            <a:r>
              <a:rPr lang="ru-RU" sz="2200" b="0" dirty="0" smtClean="0"/>
              <a:t> </a:t>
            </a: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dirty="0" smtClean="0"/>
              <a:t> </a:t>
            </a:r>
            <a:r>
              <a:rPr dirty="0"/>
              <a:t/>
            </a:r>
            <a:br>
              <a:rPr dirty="0"/>
            </a:br>
            <a:r>
              <a:rPr sz="4900" i="1" dirty="0" smtClean="0"/>
              <a:t>«</a:t>
            </a:r>
            <a:r>
              <a:rPr sz="49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Домашние</a:t>
            </a:r>
            <a:r>
              <a:rPr sz="4900" i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4900" i="1" dirty="0" err="1">
                <a:latin typeface="Aharoni" panose="02010803020104030203" pitchFamily="2" charset="-79"/>
                <a:cs typeface="Aharoni" panose="02010803020104030203" pitchFamily="2" charset="-79"/>
              </a:rPr>
              <a:t>любимцы</a:t>
            </a:r>
            <a:r>
              <a:rPr sz="4900" i="1" dirty="0">
                <a:latin typeface="Aharoni" panose="02010803020104030203" pitchFamily="2" charset="-79"/>
                <a:cs typeface="Aharoni" panose="02010803020104030203" pitchFamily="2" charset="-79"/>
              </a:rPr>
              <a:t>» </a:t>
            </a:r>
            <a:r>
              <a:rPr sz="4900" dirty="0">
                <a:latin typeface="Aharoni" panose="02010803020104030203" pitchFamily="2" charset="-79"/>
                <a:cs typeface="Aharoni" panose="02010803020104030203" pitchFamily="2" charset="-79"/>
              </a:rPr>
              <a:t>
</a:t>
            </a:r>
            <a:r>
              <a:rPr dirty="0"/>
              <a:t>
</a:t>
            </a:r>
          </a:p>
        </p:txBody>
      </p:sp>
      <p:sp>
        <p:nvSpPr>
          <p:cNvPr id="413103734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427985" y="4653136"/>
            <a:ext cx="3960440" cy="129614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defRPr/>
            </a:pPr>
            <a:r>
              <a:rPr dirty="0"/>
              <a:t> </a:t>
            </a:r>
            <a:r>
              <a:rPr lang="ru-RU" sz="1600" dirty="0" smtClean="0"/>
              <a:t>Выполнила</a:t>
            </a:r>
            <a:r>
              <a:rPr sz="1600" i="1" dirty="0" smtClean="0"/>
              <a:t>:</a:t>
            </a:r>
            <a:r>
              <a:rPr lang="ru-RU" sz="1600" i="1" dirty="0" smtClean="0"/>
              <a:t> </a:t>
            </a:r>
          </a:p>
          <a:p>
            <a:pPr algn="r">
              <a:defRPr/>
            </a:pPr>
            <a:r>
              <a:rPr lang="ru-RU" sz="1600" i="1" dirty="0"/>
              <a:t>В</a:t>
            </a:r>
            <a:r>
              <a:rPr sz="1600" i="1" dirty="0" err="1" smtClean="0"/>
              <a:t>оспитатель</a:t>
            </a:r>
            <a:r>
              <a:rPr sz="1600" i="1" dirty="0" smtClean="0"/>
              <a:t>:</a:t>
            </a:r>
            <a:r>
              <a:rPr lang="ru-RU" sz="1600" dirty="0" smtClean="0"/>
              <a:t> </a:t>
            </a:r>
            <a:r>
              <a:rPr sz="1600" dirty="0" err="1" smtClean="0"/>
              <a:t>Ховалыг</a:t>
            </a:r>
            <a:r>
              <a:rPr sz="1600" dirty="0" smtClean="0"/>
              <a:t> </a:t>
            </a:r>
            <a:r>
              <a:rPr sz="1600" dirty="0" err="1" smtClean="0"/>
              <a:t>Айсуу</a:t>
            </a:r>
            <a:r>
              <a:rPr lang="ru-RU" sz="1600" dirty="0" smtClean="0"/>
              <a:t> </a:t>
            </a:r>
          </a:p>
          <a:p>
            <a:pPr algn="r">
              <a:defRPr/>
            </a:pPr>
            <a:r>
              <a:rPr sz="1600" dirty="0" err="1" smtClean="0"/>
              <a:t>Довук-ооловн</a:t>
            </a:r>
            <a:r>
              <a:rPr lang="ru-RU" sz="1600" dirty="0" smtClean="0"/>
              <a:t>а. </a:t>
            </a:r>
          </a:p>
          <a:p>
            <a:pPr algn="r">
              <a:defRPr/>
            </a:pPr>
            <a:r>
              <a:rPr lang="ru-RU" sz="1600" dirty="0" smtClean="0"/>
              <a:t>1 младшая группа</a:t>
            </a:r>
            <a:endParaRPr sz="1600" dirty="0"/>
          </a:p>
        </p:txBody>
      </p:sp>
      <p:pic>
        <p:nvPicPr>
          <p:cNvPr id="1026" name="Picture 2" descr="C:\Users\bell\Desktop\1младшая\1646808641_48-kartinkin-net-p-koshechka-kartinki-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600400" cy="29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Дидактическая игра</a:t>
            </a:r>
            <a:br>
              <a:rPr lang="ru-RU" sz="3100" dirty="0" smtClean="0"/>
            </a:br>
            <a:r>
              <a:rPr lang="ru-RU" dirty="0" smtClean="0"/>
              <a:t>Найди собаку и кошку</a:t>
            </a:r>
            <a:endParaRPr lang="ru-RU" dirty="0"/>
          </a:p>
        </p:txBody>
      </p:sp>
      <p:pic>
        <p:nvPicPr>
          <p:cNvPr id="3075" name="Picture 3" descr="C:\Users\PK\Desktop\1младшая\IMG_20230124_091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384376" cy="35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K\Desktop\1младшая\IMG_20230124_091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396043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Дидактическая игра</a:t>
            </a:r>
            <a:br>
              <a:rPr lang="ru-RU" sz="2700" dirty="0" smtClean="0"/>
            </a:br>
            <a:r>
              <a:rPr lang="ru-RU" dirty="0" smtClean="0"/>
              <a:t>Собери пазл</a:t>
            </a:r>
            <a:endParaRPr lang="ru-RU" dirty="0"/>
          </a:p>
        </p:txBody>
      </p:sp>
      <p:pic>
        <p:nvPicPr>
          <p:cNvPr id="5122" name="Picture 2" descr="C:\Users\PK\Desktop\1младшая\IMG_20230123_100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24556"/>
            <a:ext cx="3168352" cy="315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K\Desktop\1младшая\IMG_20230123_10085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239408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K\Desktop\1младшая\IMG_20230123_100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6642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1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Рассматривание книжек</a:t>
            </a:r>
            <a:endParaRPr lang="ru-RU" dirty="0"/>
          </a:p>
        </p:txBody>
      </p:sp>
      <p:pic>
        <p:nvPicPr>
          <p:cNvPr id="2050" name="Picture 2" descr="C:\Users\PK\Desktop\1младшая\IMG_20230123_090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176464" cy="29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K\Desktop\1младшая\IMG_20230123_09054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93613"/>
            <a:ext cx="41764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3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 и много</a:t>
            </a:r>
            <a:endParaRPr lang="ru-RU" dirty="0"/>
          </a:p>
        </p:txBody>
      </p:sp>
      <p:pic>
        <p:nvPicPr>
          <p:cNvPr id="1026" name="Picture 2" descr="C:\Users\bell\Desktop\1младшая\IMG_20230123_093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92887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</a:t>
            </a:r>
            <a:br>
              <a:rPr lang="ru-RU" dirty="0" smtClean="0"/>
            </a:br>
            <a:r>
              <a:rPr lang="ru-RU" dirty="0" smtClean="0"/>
              <a:t>Собака</a:t>
            </a:r>
            <a:endParaRPr lang="ru-RU" dirty="0"/>
          </a:p>
        </p:txBody>
      </p:sp>
      <p:pic>
        <p:nvPicPr>
          <p:cNvPr id="2050" name="Picture 2" descr="C:\Users\bell\Desktop\Раскраска - собачка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320233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ell\Desktop\IMG_20230207_163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960440" cy="28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ell\Desktop\IMG_20230207_164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176464" cy="281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3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260648"/>
            <a:ext cx="8229600" cy="16084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 этап</a:t>
            </a:r>
            <a:br>
              <a:rPr lang="ru-RU" dirty="0" smtClean="0"/>
            </a:br>
            <a:r>
              <a:rPr lang="ru-RU" dirty="0" smtClean="0"/>
              <a:t>Заключительный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bell\Desktop\1младшая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484">
            <a:off x="638322" y="1885704"/>
            <a:ext cx="3283730" cy="35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ll\Desktop\1младшая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1721">
            <a:off x="4887029" y="2065839"/>
            <a:ext cx="3894112" cy="329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Подвижная игра</a:t>
            </a:r>
            <a:br>
              <a:rPr lang="ru-RU" sz="3200" dirty="0" smtClean="0"/>
            </a:br>
            <a:r>
              <a:rPr lang="ru-RU" sz="3200" dirty="0" smtClean="0"/>
              <a:t>Кошка и Мышки</a:t>
            </a:r>
            <a:endParaRPr lang="ru-RU" sz="3200" dirty="0"/>
          </a:p>
        </p:txBody>
      </p:sp>
      <p:pic>
        <p:nvPicPr>
          <p:cNvPr id="1026" name="Picture 2" descr="C:\Users\bell\Desktop\IMG_20230316_085825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9604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ell\Desktop\IMG_20230316_08590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62" y="1340768"/>
            <a:ext cx="369973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bell\Desktop\IMG_20230316_090009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4077072"/>
            <a:ext cx="3401725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8" y="476672"/>
            <a:ext cx="8229600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C:\Users\bell\Desktop\1младшая\2011e5ecf5f2b6cef96d6653015f693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62473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3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5084268" name="Заголовок 1"/>
          <p:cNvSpPr>
            <a:spLocks noGrp="1"/>
          </p:cNvSpPr>
          <p:nvPr>
            <p:ph type="ctrTitle"/>
          </p:nvPr>
        </p:nvSpPr>
        <p:spPr bwMode="auto">
          <a:xfrm rot="10799989" flipV="1">
            <a:off x="2411759" y="116646"/>
            <a:ext cx="3528390" cy="9498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2000" dirty="0" err="1" smtClean="0"/>
              <a:t>Актуальность</a:t>
            </a:r>
            <a:r>
              <a:rPr sz="2000" dirty="0" smtClean="0"/>
              <a:t>:</a:t>
            </a:r>
            <a:endParaRPr sz="2000" dirty="0"/>
          </a:p>
        </p:txBody>
      </p:sp>
      <p:sp>
        <p:nvSpPr>
          <p:cNvPr id="168739294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691680" y="1196752"/>
            <a:ext cx="6147954" cy="396044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2500" lnSpcReduction="20000"/>
          </a:bodyPr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>
              <a:defRPr/>
            </a:pPr>
            <a:r>
              <a:rPr lang="ru-RU" sz="2200" dirty="0"/>
              <a:t>Учёные считают что </a:t>
            </a:r>
            <a:endParaRPr lang="ru-RU" sz="2200" dirty="0" smtClean="0"/>
          </a:p>
          <a:p>
            <a:pPr algn="r">
              <a:defRPr/>
            </a:pPr>
            <a:r>
              <a:rPr lang="ru-RU" sz="2200" dirty="0" smtClean="0"/>
              <a:t>«</a:t>
            </a:r>
            <a:r>
              <a:rPr lang="ru-RU" sz="2200" dirty="0"/>
              <a:t>Не может быть добрым человек, который не любит животных, </a:t>
            </a:r>
            <a:r>
              <a:rPr lang="ru-RU" sz="2200" dirty="0" smtClean="0"/>
              <a:t>который </a:t>
            </a:r>
            <a:r>
              <a:rPr lang="ru-RU" sz="2200" dirty="0"/>
              <a:t>никогда не проявлял о них заботу».</a:t>
            </a:r>
          </a:p>
          <a:p>
            <a:pPr algn="r">
              <a:defRPr/>
            </a:pPr>
            <a:endParaRPr lang="ru-RU" sz="2200" dirty="0"/>
          </a:p>
          <a:p>
            <a:pPr algn="just">
              <a:defRPr/>
            </a:pPr>
            <a:r>
              <a:rPr sz="2200" dirty="0" err="1" smtClean="0"/>
              <a:t>Мир</a:t>
            </a:r>
            <a:r>
              <a:rPr sz="2200" dirty="0" smtClean="0"/>
              <a:t> </a:t>
            </a:r>
            <a:r>
              <a:rPr sz="2200" dirty="0" err="1"/>
              <a:t>животных</a:t>
            </a:r>
            <a:r>
              <a:rPr sz="2200" dirty="0"/>
              <a:t> </a:t>
            </a:r>
            <a:r>
              <a:rPr sz="2200" dirty="0" err="1"/>
              <a:t>необычайно</a:t>
            </a:r>
            <a:r>
              <a:rPr sz="2200" dirty="0"/>
              <a:t> </a:t>
            </a:r>
            <a:r>
              <a:rPr sz="2200" dirty="0" err="1"/>
              <a:t>разнообразен</a:t>
            </a:r>
            <a:r>
              <a:rPr sz="2200" dirty="0"/>
              <a:t> и </a:t>
            </a:r>
            <a:r>
              <a:rPr sz="2200" dirty="0" err="1"/>
              <a:t>привлекателен</a:t>
            </a:r>
            <a:r>
              <a:rPr sz="2200" dirty="0"/>
              <a:t> </a:t>
            </a:r>
            <a:r>
              <a:rPr sz="2200" dirty="0" err="1"/>
              <a:t>для</a:t>
            </a:r>
            <a:r>
              <a:rPr sz="2200" dirty="0"/>
              <a:t> </a:t>
            </a:r>
            <a:r>
              <a:rPr sz="2200" dirty="0" err="1"/>
              <a:t>детей</a:t>
            </a:r>
            <a:r>
              <a:rPr sz="2200" dirty="0"/>
              <a:t>. </a:t>
            </a:r>
            <a:endParaRPr lang="ru-RU" sz="2200" dirty="0" smtClean="0"/>
          </a:p>
          <a:p>
            <a:pPr algn="just">
              <a:defRPr/>
            </a:pPr>
            <a:r>
              <a:rPr sz="2200" dirty="0" err="1" smtClean="0"/>
              <a:t>Животные</a:t>
            </a:r>
            <a:r>
              <a:rPr sz="2200" dirty="0" smtClean="0"/>
              <a:t> </a:t>
            </a:r>
            <a:r>
              <a:rPr sz="2200" dirty="0" err="1"/>
              <a:t>становятся</a:t>
            </a:r>
            <a:r>
              <a:rPr sz="2200" dirty="0"/>
              <a:t> </a:t>
            </a:r>
            <a:r>
              <a:rPr sz="2200" dirty="0" err="1"/>
              <a:t>такой</a:t>
            </a:r>
            <a:r>
              <a:rPr sz="2200" dirty="0"/>
              <a:t> </a:t>
            </a:r>
            <a:r>
              <a:rPr sz="2200" dirty="0" err="1"/>
              <a:t>же</a:t>
            </a:r>
            <a:r>
              <a:rPr sz="2200" dirty="0"/>
              <a:t> </a:t>
            </a:r>
            <a:r>
              <a:rPr sz="2200" dirty="0" err="1"/>
              <a:t>неотъемлимой</a:t>
            </a:r>
            <a:r>
              <a:rPr sz="2200" dirty="0"/>
              <a:t> </a:t>
            </a:r>
            <a:r>
              <a:rPr sz="2200" dirty="0" err="1"/>
              <a:t>частью</a:t>
            </a:r>
            <a:r>
              <a:rPr sz="2200" dirty="0"/>
              <a:t> </a:t>
            </a:r>
            <a:r>
              <a:rPr sz="2200" dirty="0" err="1"/>
              <a:t>детства</a:t>
            </a:r>
            <a:r>
              <a:rPr sz="2200" dirty="0"/>
              <a:t> </a:t>
            </a:r>
            <a:r>
              <a:rPr sz="2200" dirty="0" err="1"/>
              <a:t>как</a:t>
            </a:r>
            <a:r>
              <a:rPr sz="2200" dirty="0"/>
              <a:t> и </a:t>
            </a:r>
            <a:r>
              <a:rPr sz="2200" dirty="0" err="1"/>
              <a:t>любимые</a:t>
            </a:r>
            <a:r>
              <a:rPr sz="2200" dirty="0"/>
              <a:t> </a:t>
            </a:r>
            <a:r>
              <a:rPr sz="2200" dirty="0" err="1"/>
              <a:t>игрушки</a:t>
            </a:r>
            <a:r>
              <a:rPr sz="2200" dirty="0"/>
              <a:t>. </a:t>
            </a:r>
            <a:endParaRPr lang="ru-RU" sz="2200" dirty="0" smtClean="0"/>
          </a:p>
          <a:p>
            <a:pPr algn="just">
              <a:defRPr/>
            </a:pPr>
            <a:r>
              <a:rPr sz="2200" dirty="0" err="1" smtClean="0"/>
              <a:t>Разнообразные</a:t>
            </a:r>
            <a:r>
              <a:rPr sz="2200" dirty="0" smtClean="0"/>
              <a:t> </a:t>
            </a:r>
            <a:r>
              <a:rPr sz="2200" dirty="0" err="1"/>
              <a:t>ситуации</a:t>
            </a:r>
            <a:r>
              <a:rPr sz="2200" dirty="0"/>
              <a:t> </a:t>
            </a:r>
            <a:r>
              <a:rPr sz="2200" dirty="0" err="1"/>
              <a:t>общения</a:t>
            </a:r>
            <a:r>
              <a:rPr sz="2200" dirty="0"/>
              <a:t> с </a:t>
            </a:r>
            <a:r>
              <a:rPr sz="2200" dirty="0" err="1"/>
              <a:t>домашними</a:t>
            </a:r>
            <a:r>
              <a:rPr sz="2200" dirty="0"/>
              <a:t> </a:t>
            </a:r>
            <a:r>
              <a:rPr sz="2200" dirty="0" err="1"/>
              <a:t>животными</a:t>
            </a:r>
            <a:r>
              <a:rPr sz="2200" dirty="0"/>
              <a:t> </a:t>
            </a:r>
            <a:r>
              <a:rPr sz="2200" dirty="0" err="1"/>
              <a:t>дают</a:t>
            </a:r>
            <a:r>
              <a:rPr sz="2200" dirty="0"/>
              <a:t> </a:t>
            </a:r>
            <a:r>
              <a:rPr sz="2200" dirty="0" err="1"/>
              <a:t>большой</a:t>
            </a:r>
            <a:r>
              <a:rPr sz="2200" dirty="0"/>
              <a:t> </a:t>
            </a:r>
            <a:r>
              <a:rPr sz="2200" dirty="0" err="1"/>
              <a:t>запас</a:t>
            </a:r>
            <a:r>
              <a:rPr sz="2200" dirty="0"/>
              <a:t> </a:t>
            </a:r>
            <a:r>
              <a:rPr sz="2200" dirty="0" err="1"/>
              <a:t>представлений</a:t>
            </a:r>
            <a:r>
              <a:rPr sz="2200" dirty="0"/>
              <a:t> </a:t>
            </a:r>
            <a:r>
              <a:rPr sz="2200" dirty="0" err="1"/>
              <a:t>об</a:t>
            </a:r>
            <a:r>
              <a:rPr sz="2200" dirty="0"/>
              <a:t> </a:t>
            </a:r>
            <a:r>
              <a:rPr sz="2200" dirty="0" err="1"/>
              <a:t>их</a:t>
            </a:r>
            <a:r>
              <a:rPr sz="2200" dirty="0"/>
              <a:t> </a:t>
            </a:r>
            <a:r>
              <a:rPr sz="2200" dirty="0" err="1"/>
              <a:t>особенностях</a:t>
            </a:r>
            <a:r>
              <a:rPr sz="2200" dirty="0"/>
              <a:t>, </a:t>
            </a:r>
            <a:r>
              <a:rPr sz="2200" dirty="0" err="1"/>
              <a:t>повадках</a:t>
            </a:r>
            <a:r>
              <a:rPr sz="2200" dirty="0"/>
              <a:t>, </a:t>
            </a:r>
            <a:r>
              <a:rPr sz="2200" dirty="0" err="1"/>
              <a:t>пробуждает</a:t>
            </a:r>
            <a:r>
              <a:rPr sz="2200" dirty="0"/>
              <a:t> </a:t>
            </a:r>
            <a:r>
              <a:rPr sz="2200" dirty="0" err="1"/>
              <a:t>интерес</a:t>
            </a:r>
            <a:r>
              <a:rPr sz="2200" dirty="0"/>
              <a:t>, </a:t>
            </a:r>
            <a:r>
              <a:rPr sz="2200" dirty="0" err="1"/>
              <a:t>любознательность</a:t>
            </a:r>
            <a:r>
              <a:rPr sz="2200" dirty="0"/>
              <a:t>, </a:t>
            </a:r>
            <a:r>
              <a:rPr sz="2200" dirty="0" err="1"/>
              <a:t>формируют</a:t>
            </a:r>
            <a:r>
              <a:rPr sz="2200" dirty="0"/>
              <a:t> </a:t>
            </a:r>
            <a:r>
              <a:rPr sz="2200" dirty="0" err="1"/>
              <a:t>навык</a:t>
            </a:r>
            <a:r>
              <a:rPr sz="2200" dirty="0"/>
              <a:t> </a:t>
            </a:r>
            <a:r>
              <a:rPr sz="2200" dirty="0" err="1"/>
              <a:t>взаимодействия</a:t>
            </a:r>
            <a:r>
              <a:rPr sz="2200" dirty="0"/>
              <a:t> с </a:t>
            </a:r>
            <a:r>
              <a:rPr sz="2200" dirty="0" err="1"/>
              <a:t>ними</a:t>
            </a:r>
            <a:r>
              <a:rPr sz="2200" dirty="0"/>
              <a:t>. </a:t>
            </a:r>
            <a:r>
              <a:rPr sz="2200" dirty="0" err="1"/>
              <a:t>Мир</a:t>
            </a:r>
            <a:r>
              <a:rPr sz="2200" dirty="0"/>
              <a:t> </a:t>
            </a:r>
            <a:r>
              <a:rPr sz="2200" dirty="0" err="1"/>
              <a:t>животных</a:t>
            </a:r>
            <a:r>
              <a:rPr sz="2200" dirty="0"/>
              <a:t> </a:t>
            </a:r>
            <a:r>
              <a:rPr sz="2200" dirty="0" err="1"/>
              <a:t>чрезвычайно</a:t>
            </a:r>
            <a:r>
              <a:rPr sz="2200" dirty="0"/>
              <a:t> </a:t>
            </a:r>
            <a:r>
              <a:rPr sz="2200" dirty="0" err="1"/>
              <a:t>привлекателен</a:t>
            </a:r>
            <a:r>
              <a:rPr sz="2200" dirty="0"/>
              <a:t>, </a:t>
            </a:r>
            <a:r>
              <a:rPr sz="2200" dirty="0" err="1"/>
              <a:t>животные</a:t>
            </a:r>
            <a:r>
              <a:rPr sz="2200" dirty="0"/>
              <a:t> в </a:t>
            </a:r>
            <a:r>
              <a:rPr sz="2200" dirty="0" err="1"/>
              <a:t>доме</a:t>
            </a:r>
            <a:r>
              <a:rPr sz="2200" dirty="0"/>
              <a:t> – </a:t>
            </a:r>
            <a:r>
              <a:rPr sz="2200" dirty="0" err="1"/>
              <a:t>важный</a:t>
            </a:r>
            <a:r>
              <a:rPr sz="2200" dirty="0"/>
              <a:t> </a:t>
            </a:r>
            <a:r>
              <a:rPr sz="2200" dirty="0" err="1"/>
              <a:t>фактор</a:t>
            </a:r>
            <a:r>
              <a:rPr sz="2200" dirty="0"/>
              <a:t> </a:t>
            </a:r>
            <a:r>
              <a:rPr sz="2200" dirty="0" err="1"/>
              <a:t>воспитания</a:t>
            </a:r>
            <a:r>
              <a:rPr sz="2200" dirty="0"/>
              <a:t>. </a:t>
            </a:r>
            <a:r>
              <a:rPr sz="2200" dirty="0" err="1"/>
              <a:t>Это</a:t>
            </a:r>
            <a:r>
              <a:rPr sz="2200" dirty="0"/>
              <a:t> </a:t>
            </a:r>
            <a:r>
              <a:rPr sz="2200" dirty="0" err="1"/>
              <a:t>не</a:t>
            </a:r>
            <a:r>
              <a:rPr sz="2200" dirty="0"/>
              <a:t> </a:t>
            </a:r>
            <a:r>
              <a:rPr sz="2200" dirty="0" err="1"/>
              <a:t>удивительно</a:t>
            </a:r>
            <a:r>
              <a:rPr sz="2200" dirty="0"/>
              <a:t>, </a:t>
            </a:r>
            <a:r>
              <a:rPr sz="2200" dirty="0" err="1"/>
              <a:t>ведь</a:t>
            </a:r>
            <a:r>
              <a:rPr sz="2200" dirty="0"/>
              <a:t> </a:t>
            </a:r>
            <a:r>
              <a:rPr sz="2200" dirty="0" err="1"/>
              <a:t>каждой</a:t>
            </a:r>
            <a:r>
              <a:rPr sz="2200" dirty="0"/>
              <a:t> </a:t>
            </a:r>
            <a:r>
              <a:rPr sz="2200" dirty="0" err="1"/>
              <a:t>матери</a:t>
            </a:r>
            <a:r>
              <a:rPr sz="2200" dirty="0"/>
              <a:t> и </a:t>
            </a:r>
            <a:r>
              <a:rPr sz="2200" dirty="0" err="1"/>
              <a:t>каждому</a:t>
            </a:r>
            <a:r>
              <a:rPr sz="2200" dirty="0"/>
              <a:t> </a:t>
            </a:r>
            <a:r>
              <a:rPr sz="2200" dirty="0" err="1"/>
              <a:t>отцу</a:t>
            </a:r>
            <a:r>
              <a:rPr sz="2200" dirty="0"/>
              <a:t> </a:t>
            </a:r>
            <a:r>
              <a:rPr sz="2200" dirty="0" err="1"/>
              <a:t>хочется</a:t>
            </a:r>
            <a:r>
              <a:rPr sz="2200" dirty="0"/>
              <a:t>, </a:t>
            </a:r>
            <a:r>
              <a:rPr sz="2200" dirty="0" err="1"/>
              <a:t>чтобы</a:t>
            </a:r>
            <a:r>
              <a:rPr sz="2200" dirty="0"/>
              <a:t> </a:t>
            </a:r>
            <a:r>
              <a:rPr sz="2200" dirty="0" err="1"/>
              <a:t>их</a:t>
            </a:r>
            <a:r>
              <a:rPr sz="2200" dirty="0"/>
              <a:t> </a:t>
            </a:r>
            <a:r>
              <a:rPr sz="2200" dirty="0" err="1"/>
              <a:t>дети</a:t>
            </a:r>
            <a:r>
              <a:rPr sz="2200" dirty="0"/>
              <a:t> </a:t>
            </a:r>
            <a:r>
              <a:rPr sz="2200" dirty="0" err="1"/>
              <a:t>были</a:t>
            </a:r>
            <a:r>
              <a:rPr sz="2200" dirty="0"/>
              <a:t> </a:t>
            </a:r>
            <a:r>
              <a:rPr sz="2200" dirty="0" err="1"/>
              <a:t>добрыми</a:t>
            </a:r>
            <a:r>
              <a:rPr sz="2200" dirty="0"/>
              <a:t>, </a:t>
            </a:r>
            <a:r>
              <a:rPr sz="2200" dirty="0" err="1"/>
              <a:t>сердечными</a:t>
            </a:r>
            <a:r>
              <a:rPr sz="2200" dirty="0"/>
              <a:t>, </a:t>
            </a:r>
            <a:r>
              <a:rPr sz="2200" dirty="0" err="1"/>
              <a:t>отзывчивыми</a:t>
            </a:r>
            <a:r>
              <a:rPr sz="18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8" y="620688"/>
            <a:ext cx="8229600" cy="550547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Тип проекта: </a:t>
            </a:r>
          </a:p>
          <a:p>
            <a:pPr marL="0" indent="0">
              <a:buNone/>
            </a:pPr>
            <a:r>
              <a:rPr lang="ru-RU" dirty="0" smtClean="0"/>
              <a:t>познавательно-информационный, групповой.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Участники: </a:t>
            </a:r>
            <a:r>
              <a:rPr lang="ru-RU" dirty="0" smtClean="0"/>
              <a:t>дети,  воспитатель, родители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Длительность: </a:t>
            </a:r>
            <a:r>
              <a:rPr lang="ru-RU" dirty="0" smtClean="0"/>
              <a:t>15.12.2022 до15.02.23</a:t>
            </a:r>
          </a:p>
        </p:txBody>
      </p:sp>
    </p:spTree>
    <p:extLst>
      <p:ext uri="{BB962C8B-B14F-4D97-AF65-F5344CB8AC3E}">
        <p14:creationId xmlns:p14="http://schemas.microsoft.com/office/powerpoint/2010/main" val="26176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643859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/>
              <a:t>Ц</a:t>
            </a:r>
            <a:r>
              <a:rPr dirty="0" err="1" smtClean="0"/>
              <a:t>ель</a:t>
            </a:r>
            <a:endParaRPr dirty="0"/>
          </a:p>
        </p:txBody>
      </p:sp>
      <p:sp>
        <p:nvSpPr>
          <p:cNvPr id="1837185827" name="Объект 2"/>
          <p:cNvSpPr>
            <a:spLocks noGrp="1"/>
          </p:cNvSpPr>
          <p:nvPr>
            <p:ph idx="1"/>
          </p:nvPr>
        </p:nvSpPr>
        <p:spPr bwMode="auto">
          <a:xfrm>
            <a:off x="899592" y="1600201"/>
            <a:ext cx="7787206" cy="377301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ru-RU" dirty="0"/>
              <a:t>П</a:t>
            </a:r>
            <a:r>
              <a:rPr lang="ru-RU" dirty="0" smtClean="0"/>
              <a:t>ознакомить  </a:t>
            </a:r>
            <a:r>
              <a:rPr lang="ru-RU" dirty="0"/>
              <a:t>с характерными особенностями внешнего вида, поведения, образа жизни домашних животных; познакомить с обобщающим понятием   «домашние животные» , учить узнавать их по описанию, развивать внимание, память, мышление. Установить  взаимосвязь и зависимость жизни животных от человека. Развивать интерес к домашним животным, желание помогать взрослым по уходу за ними; воспитывать заботливое отношение к животным.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180234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Задачи</a:t>
            </a:r>
            <a:r>
              <a:rPr dirty="0"/>
              <a:t> </a:t>
            </a:r>
          </a:p>
        </p:txBody>
      </p:sp>
      <p:sp>
        <p:nvSpPr>
          <p:cNvPr id="1722808175" name="Объект 2"/>
          <p:cNvSpPr>
            <a:spLocks noGrp="1"/>
          </p:cNvSpPr>
          <p:nvPr>
            <p:ph idx="1"/>
          </p:nvPr>
        </p:nvSpPr>
        <p:spPr bwMode="auto">
          <a:xfrm>
            <a:off x="911590" y="1556792"/>
            <a:ext cx="7775206" cy="396043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sz="2000" dirty="0" err="1" smtClean="0"/>
              <a:t>формировать</a:t>
            </a:r>
            <a:r>
              <a:rPr sz="2000" dirty="0" smtClean="0"/>
              <a:t> </a:t>
            </a:r>
            <a:r>
              <a:rPr sz="2000" dirty="0"/>
              <a:t>и </a:t>
            </a:r>
            <a:r>
              <a:rPr sz="2000" dirty="0" err="1"/>
              <a:t>расширять</a:t>
            </a:r>
            <a:r>
              <a:rPr sz="2000" dirty="0"/>
              <a:t> </a:t>
            </a:r>
            <a:r>
              <a:rPr sz="2000" dirty="0" err="1"/>
              <a:t>элементарные</a:t>
            </a:r>
            <a:r>
              <a:rPr sz="2000" dirty="0"/>
              <a:t> </a:t>
            </a:r>
            <a:r>
              <a:rPr sz="2000" dirty="0" err="1"/>
              <a:t>знания</a:t>
            </a:r>
            <a:r>
              <a:rPr sz="2000" dirty="0"/>
              <a:t> </a:t>
            </a:r>
            <a:r>
              <a:rPr sz="2000" dirty="0" err="1"/>
              <a:t>детей</a:t>
            </a:r>
            <a:r>
              <a:rPr sz="2000" dirty="0"/>
              <a:t> о </a:t>
            </a:r>
            <a:r>
              <a:rPr sz="2000" dirty="0" err="1"/>
              <a:t>домашних</a:t>
            </a:r>
            <a:r>
              <a:rPr sz="2000" dirty="0"/>
              <a:t> </a:t>
            </a:r>
            <a:r>
              <a:rPr sz="2000" dirty="0" err="1" smtClean="0"/>
              <a:t>любимцах</a:t>
            </a:r>
            <a:r>
              <a:rPr sz="2000" dirty="0" smtClean="0"/>
              <a:t>;</a:t>
            </a:r>
            <a:endParaRPr lang="ru-RU" sz="20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sz="2000" dirty="0" err="1" smtClean="0"/>
              <a:t>воспитывать</a:t>
            </a:r>
            <a:r>
              <a:rPr sz="2000" dirty="0" smtClean="0"/>
              <a:t> </a:t>
            </a:r>
            <a:r>
              <a:rPr sz="2000" dirty="0" err="1"/>
              <a:t>доброжелательное</a:t>
            </a:r>
            <a:r>
              <a:rPr sz="2000" dirty="0"/>
              <a:t> и </a:t>
            </a:r>
            <a:r>
              <a:rPr sz="2000" dirty="0" err="1"/>
              <a:t>заботливое</a:t>
            </a:r>
            <a:r>
              <a:rPr sz="2000" dirty="0"/>
              <a:t> </a:t>
            </a:r>
            <a:r>
              <a:rPr sz="2000" dirty="0" err="1"/>
              <a:t>отношение</a:t>
            </a:r>
            <a:r>
              <a:rPr sz="2000" dirty="0"/>
              <a:t> к </a:t>
            </a:r>
            <a:r>
              <a:rPr sz="2000" dirty="0" err="1"/>
              <a:t>животным</a:t>
            </a:r>
            <a:r>
              <a:rPr sz="2000" dirty="0"/>
              <a:t> </a:t>
            </a:r>
            <a:r>
              <a:rPr sz="2000" dirty="0" err="1"/>
              <a:t>живущим</a:t>
            </a:r>
            <a:r>
              <a:rPr sz="2000" dirty="0"/>
              <a:t> </a:t>
            </a:r>
            <a:r>
              <a:rPr sz="2000" dirty="0" err="1"/>
              <a:t>радом</a:t>
            </a:r>
            <a:r>
              <a:rPr sz="2000" dirty="0"/>
              <a:t> с </a:t>
            </a:r>
            <a:r>
              <a:rPr sz="2000" dirty="0" err="1"/>
              <a:t>нами</a:t>
            </a:r>
            <a:r>
              <a:rPr sz="2000" dirty="0"/>
              <a:t> (</a:t>
            </a:r>
            <a:r>
              <a:rPr sz="2000" dirty="0" err="1"/>
              <a:t>кошка</a:t>
            </a:r>
            <a:r>
              <a:rPr sz="2000" dirty="0"/>
              <a:t>, </a:t>
            </a:r>
            <a:r>
              <a:rPr sz="2000" dirty="0" err="1"/>
              <a:t>собака</a:t>
            </a:r>
            <a:r>
              <a:rPr sz="2000" dirty="0"/>
              <a:t>);</a:t>
            </a:r>
            <a:br>
              <a:rPr sz="2000" dirty="0"/>
            </a:b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sz="2000" dirty="0" err="1" smtClean="0"/>
              <a:t>развитие</a:t>
            </a:r>
            <a:r>
              <a:rPr sz="2000" dirty="0" smtClean="0"/>
              <a:t> </a:t>
            </a:r>
            <a:r>
              <a:rPr sz="2000" dirty="0" err="1"/>
              <a:t>речи</a:t>
            </a:r>
            <a:r>
              <a:rPr sz="2000" dirty="0"/>
              <a:t> </a:t>
            </a:r>
            <a:r>
              <a:rPr sz="2000" dirty="0" err="1"/>
              <a:t>детей</a:t>
            </a:r>
            <a:r>
              <a:rPr sz="2000" dirty="0"/>
              <a:t>;</a:t>
            </a:r>
            <a:br>
              <a:rPr sz="2000" dirty="0"/>
            </a:b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sz="2000" dirty="0" err="1" smtClean="0"/>
              <a:t>познакомить</a:t>
            </a:r>
            <a:r>
              <a:rPr sz="2000" dirty="0" smtClean="0"/>
              <a:t> </a:t>
            </a:r>
            <a:r>
              <a:rPr sz="2000" dirty="0"/>
              <a:t>с </a:t>
            </a:r>
            <a:r>
              <a:rPr sz="2000" dirty="0" err="1"/>
              <a:t>особенностями</a:t>
            </a:r>
            <a:r>
              <a:rPr sz="2000" dirty="0"/>
              <a:t> и </a:t>
            </a:r>
            <a:r>
              <a:rPr sz="2000" dirty="0" err="1"/>
              <a:t>потребностями</a:t>
            </a:r>
            <a:r>
              <a:rPr sz="2000" dirty="0"/>
              <a:t> </a:t>
            </a:r>
            <a:r>
              <a:rPr sz="2000" dirty="0" err="1"/>
              <a:t>животных</a:t>
            </a:r>
            <a:r>
              <a:rPr sz="2000" dirty="0"/>
              <a:t>, </a:t>
            </a:r>
            <a:r>
              <a:rPr sz="2000" dirty="0" err="1"/>
              <a:t>живущих</a:t>
            </a:r>
            <a:r>
              <a:rPr sz="2000" dirty="0"/>
              <a:t> у </a:t>
            </a:r>
            <a:r>
              <a:rPr sz="2000" dirty="0" err="1"/>
              <a:t>нас</a:t>
            </a:r>
            <a:r>
              <a:rPr sz="2000" dirty="0"/>
              <a:t> </a:t>
            </a:r>
            <a:r>
              <a:rPr sz="2000" dirty="0" err="1"/>
              <a:t>дома</a:t>
            </a:r>
            <a:r>
              <a:rPr sz="2000" dirty="0"/>
              <a:t>, </a:t>
            </a:r>
            <a:r>
              <a:rPr sz="2000" dirty="0" err="1"/>
              <a:t>научить</a:t>
            </a:r>
            <a:r>
              <a:rPr sz="2000" dirty="0"/>
              <a:t> </a:t>
            </a:r>
            <a:r>
              <a:rPr sz="2000" dirty="0" err="1"/>
              <a:t>элементарным</a:t>
            </a:r>
            <a:r>
              <a:rPr sz="2000" dirty="0"/>
              <a:t> </a:t>
            </a:r>
            <a:r>
              <a:rPr sz="2000" dirty="0" err="1"/>
              <a:t>правилам</a:t>
            </a:r>
            <a:r>
              <a:rPr sz="2000" dirty="0"/>
              <a:t> </a:t>
            </a:r>
            <a:r>
              <a:rPr sz="2000" dirty="0" err="1"/>
              <a:t>ухода</a:t>
            </a:r>
            <a:r>
              <a:rPr sz="2000" dirty="0"/>
              <a:t> </a:t>
            </a:r>
            <a:r>
              <a:rPr sz="2000" dirty="0" err="1"/>
              <a:t>за</a:t>
            </a:r>
            <a:r>
              <a:rPr sz="2000" dirty="0"/>
              <a:t> </a:t>
            </a:r>
            <a:r>
              <a:rPr sz="2000" dirty="0" err="1"/>
              <a:t>ними</a:t>
            </a:r>
            <a:r>
              <a:rPr sz="2000" dirty="0"/>
              <a:t>;</a:t>
            </a:r>
            <a:br>
              <a:rPr sz="2000" dirty="0"/>
            </a:br>
            <a:endParaRPr lang="ru-RU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sz="2000" dirty="0" err="1" smtClean="0"/>
              <a:t>поддерживать</a:t>
            </a:r>
            <a:r>
              <a:rPr sz="2000" dirty="0" smtClean="0"/>
              <a:t> </a:t>
            </a:r>
            <a:r>
              <a:rPr sz="2000" dirty="0" err="1"/>
              <a:t>любознательность</a:t>
            </a:r>
            <a:r>
              <a:rPr sz="2000" dirty="0"/>
              <a:t>, </a:t>
            </a:r>
            <a:r>
              <a:rPr sz="2000" dirty="0" err="1"/>
              <a:t>активность</a:t>
            </a:r>
            <a:r>
              <a:rPr sz="2000" dirty="0"/>
              <a:t> и </a:t>
            </a:r>
            <a:r>
              <a:rPr sz="2000" dirty="0" err="1"/>
              <a:t>самостоятельность</a:t>
            </a:r>
            <a:r>
              <a:rPr sz="2000" dirty="0"/>
              <a:t> </a:t>
            </a:r>
            <a:r>
              <a:rPr sz="2000" dirty="0" err="1"/>
              <a:t>детей</a:t>
            </a:r>
            <a:r>
              <a:rPr sz="2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824203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8" y="274637"/>
            <a:ext cx="8229600" cy="92211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1 этап</a:t>
            </a:r>
            <a:br>
              <a:rPr lang="ru-RU" dirty="0" smtClean="0"/>
            </a:br>
            <a:r>
              <a:rPr lang="ru-RU" sz="2700" dirty="0" smtClean="0"/>
              <a:t>подбор методической и художественной литературы </a:t>
            </a:r>
            <a:endParaRPr dirty="0"/>
          </a:p>
        </p:txBody>
      </p:sp>
      <p:pic>
        <p:nvPicPr>
          <p:cNvPr id="1029" name="Picture 5" descr="C:\Users\PK\Desktop\IMG_20230124_173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359">
            <a:off x="5011463" y="2348206"/>
            <a:ext cx="37564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ell\Desktop\IMG_20230313_1248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8962">
            <a:off x="649031" y="1929158"/>
            <a:ext cx="2937436" cy="37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 этап</a:t>
            </a:r>
            <a:br>
              <a:rPr lang="ru-RU" dirty="0" smtClean="0"/>
            </a:br>
            <a:r>
              <a:rPr lang="ru-RU" sz="3100" dirty="0" smtClean="0"/>
              <a:t>Рассматривание картинок</a:t>
            </a:r>
            <a:endParaRPr lang="ru-RU" sz="3100" dirty="0"/>
          </a:p>
        </p:txBody>
      </p:sp>
      <p:pic>
        <p:nvPicPr>
          <p:cNvPr id="1026" name="Picture 2" descr="C:\Users\PK\Desktop\1младшая\IMG_20230124_110856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6"/>
            <a:ext cx="37444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K\Desktop\1младшая\IMG_20230124_11103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68116"/>
            <a:ext cx="4392489" cy="24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K\Desktop\1младшая\IMG_20230124_111038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33056"/>
            <a:ext cx="5400600" cy="278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9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404781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198" y="274637"/>
            <a:ext cx="8229600" cy="92211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 smtClean="0"/>
              <a:t>Ознакомления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Кошкой и Собакой</a:t>
            </a:r>
            <a:endParaRPr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8647">
            <a:off x="387830" y="1438720"/>
            <a:ext cx="3481556" cy="377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PK\Desktop\1младшая\IMG_20230123_09420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8112">
            <a:off x="4532501" y="1673761"/>
            <a:ext cx="4092433" cy="321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Накорми питомца  </a:t>
            </a:r>
            <a:endParaRPr lang="ru-RU" dirty="0"/>
          </a:p>
        </p:txBody>
      </p:sp>
      <p:pic>
        <p:nvPicPr>
          <p:cNvPr id="4" name="Picture 2" descr="C:\Users\PK\Desktop\1младшая\IMG_20230124_093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737389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PK\Desktop\1младшая\IMG_20230124_093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1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259</Words>
  <Application>Microsoft Office PowerPoint</Application>
  <DocSecurity>0</DocSecurity>
  <PresentationFormat>Экран (4:3)</PresentationFormat>
  <Paragraphs>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</vt:lpstr>
      <vt:lpstr> МБДОУ д/с №5 «Родничок» комбинированного вида  с.Сарыг-Сеп    «Домашние любимцы» 
</vt:lpstr>
      <vt:lpstr>Актуальность:</vt:lpstr>
      <vt:lpstr>Презентация PowerPoint</vt:lpstr>
      <vt:lpstr>Цель</vt:lpstr>
      <vt:lpstr>Задачи </vt:lpstr>
      <vt:lpstr>1 этап подбор методической и художественной литературы </vt:lpstr>
      <vt:lpstr>2 этап Рассматривание картинок</vt:lpstr>
      <vt:lpstr>Ознакомления   Кошкой и Собакой</vt:lpstr>
      <vt:lpstr>Накорми питомца  </vt:lpstr>
      <vt:lpstr>Дидактическая игра Найди собаку и кошку</vt:lpstr>
      <vt:lpstr>Дидактическая игра Собери пазл</vt:lpstr>
      <vt:lpstr>Рассматривание книжек</vt:lpstr>
      <vt:lpstr>Один и много</vt:lpstr>
      <vt:lpstr>Рисование  Собака</vt:lpstr>
      <vt:lpstr>3 этап Заключительный  </vt:lpstr>
      <vt:lpstr>Подвижная игра Кошка и Мышки</vt:lpstr>
      <vt:lpstr>СПАСИБО ЗА ВНИМАНИЕ!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МБДОУ д/с №5 «Родничок» комбинированного вида  с.Сарыг-Сеп    
«Домашние любимцы» 
</dc:title>
  <dc:subject/>
  <dc:creator/>
  <cp:keywords/>
  <dc:description/>
  <cp:lastModifiedBy>Ирина</cp:lastModifiedBy>
  <cp:revision>50</cp:revision>
  <dcterms:created xsi:type="dcterms:W3CDTF">2012-12-03T06:56:55Z</dcterms:created>
  <dcterms:modified xsi:type="dcterms:W3CDTF">2023-03-16T07:02:55Z</dcterms:modified>
  <cp:category/>
  <dc:identifier/>
  <cp:contentStatus/>
  <dc:language/>
  <cp:version/>
</cp:coreProperties>
</file>