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79" r:id="rId13"/>
    <p:sldId id="266" r:id="rId14"/>
    <p:sldId id="280" r:id="rId15"/>
    <p:sldId id="281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7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9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84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6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449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3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1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6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7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2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9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4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7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0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1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046A-5C60-47AD-91D1-CBFAE75E747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BF4A83-BA87-4422-97F6-5CCD591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505300-75EF-44D6-802D-61BEAD7C6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712" y="435775"/>
            <a:ext cx="7766936" cy="1646302"/>
          </a:xfrm>
        </p:spPr>
        <p:txBody>
          <a:bodyPr/>
          <a:lstStyle/>
          <a:p>
            <a:pPr algn="ctr"/>
            <a:r>
              <a:rPr lang="ru-RU" dirty="0"/>
              <a:t>Педагогический проект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8A86FD-B3D4-4F19-9888-A643CF6BD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28999"/>
            <a:ext cx="7766936" cy="2076061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«Занимательная</a:t>
            </a:r>
          </a:p>
          <a:p>
            <a:pPr algn="ctr"/>
            <a:r>
              <a:rPr lang="ru-RU" sz="5400" dirty="0">
                <a:solidFill>
                  <a:schemeClr val="accent2"/>
                </a:solidFill>
              </a:rPr>
              <a:t>математика</a:t>
            </a:r>
            <a:r>
              <a:rPr lang="ru-RU" sz="5400" dirty="0" smtClean="0">
                <a:solidFill>
                  <a:schemeClr val="accent2"/>
                </a:solidFill>
              </a:rPr>
              <a:t>»</a:t>
            </a:r>
          </a:p>
          <a:p>
            <a:pPr algn="ctr"/>
            <a:endParaRPr lang="ru-RU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7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8EF353-BFF3-4F83-9101-EB1AABAA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7282"/>
            <a:ext cx="8596668" cy="1250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творчество:</a:t>
            </a:r>
            <a:r>
              <a:rPr lang="ru-RU" sz="27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«Цветик семицветик».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405C7C-4AAA-82A3-7E24-0EB6B099E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1945433"/>
            <a:ext cx="4342534" cy="4194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8F641C-D300-A419-5B14-BC37D0650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92" y="1945433"/>
            <a:ext cx="4889241" cy="4194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3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A28FD-FA9A-44C6-9521-CA2CF10F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2637"/>
            <a:ext cx="8596668" cy="1827763"/>
          </a:xfrm>
        </p:spPr>
        <p:txBody>
          <a:bodyPr>
            <a:noAutofit/>
          </a:bodyPr>
          <a:lstStyle/>
          <a:p>
            <a:pPr algn="ctr"/>
            <a:r>
              <a:rPr lang="ru-RU" sz="3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Рисование на тему:</a:t>
            </a:r>
            <a:r>
              <a:rPr lang="ru-RU" sz="5400" b="1" i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«Штриховка геометрических фигур»</a:t>
            </a:r>
            <a:endParaRPr lang="ru-RU" sz="54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F71F6BE-0692-16C4-26FC-506A34B8B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8694" y="3956181"/>
            <a:ext cx="2761861" cy="2799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47BEFF-EAF1-A14B-37E1-EE024984B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5" y="1688841"/>
            <a:ext cx="3666494" cy="3116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C4D3975-76D3-F47F-8266-8D45B82F7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73" y="1688841"/>
            <a:ext cx="4142792" cy="3116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14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0A8122-7684-5D7D-6F68-4056136A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88" y="0"/>
            <a:ext cx="8596668" cy="1362269"/>
          </a:xfrm>
        </p:spPr>
        <p:txBody>
          <a:bodyPr>
            <a:normAutofit/>
          </a:bodyPr>
          <a:lstStyle/>
          <a:p>
            <a:pPr algn="ctr"/>
            <a:r>
              <a:rPr lang="ru-RU" sz="3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Рисование на тему:</a:t>
            </a:r>
            <a:r>
              <a:rPr lang="ru-RU" sz="5400" b="1" i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«Штриховка геометрических фигур»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D038D9-9995-E803-4D7C-06BC8A7FA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2211355"/>
            <a:ext cx="4389188" cy="3946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4EE4E4-F266-C7E4-7C8D-23CD1AABD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87" y="2127380"/>
            <a:ext cx="4429570" cy="4030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07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7D3691-DD4A-48B3-BBD3-BDDA32A4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6612"/>
            <a:ext cx="8596668" cy="17437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творчество:</a:t>
            </a:r>
            <a:br>
              <a:rPr lang="ru-RU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«Веселые цифры»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45F352-A9B2-EB7D-4ECA-E167078FA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1" y="2037255"/>
            <a:ext cx="3152950" cy="3038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E48A3B-8B80-EB50-3859-17EFEBDD0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309" y="2037255"/>
            <a:ext cx="3513417" cy="3038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1B9300-D3C8-D598-F777-DD3093310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1"/>
            <a:ext cx="3389448" cy="313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122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DE2BDE-06C5-EACC-9AA3-71725EB9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3265"/>
            <a:ext cx="8596668" cy="169713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творчество:</a:t>
            </a:r>
            <a:br>
              <a:rPr lang="ru-RU" sz="3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sz="36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«Веселые цифры»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BF90B3C-2829-1696-4F89-EA0120BF5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2481348"/>
            <a:ext cx="3491165" cy="2547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2A7A2B-4900-9F55-E615-5D3AE1249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66" y="2481347"/>
            <a:ext cx="3334612" cy="2547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47CDD8E-B69C-9008-FD6C-5F0F1CE0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4086808"/>
            <a:ext cx="2668555" cy="2659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254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AEFF21-0866-675F-0DC0-8C0239AA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7282"/>
            <a:ext cx="8596668" cy="140892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творчество:</a:t>
            </a:r>
            <a:br>
              <a:rPr lang="ru-RU" sz="3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sz="32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«Веселые цифры»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A7C0B90-C2E9-6F3C-4342-0688AA211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6" y="2415774"/>
            <a:ext cx="3449611" cy="2613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0E86C6-68DB-F046-4A1D-7B18261D8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56" y="2415774"/>
            <a:ext cx="3449611" cy="2613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858C38-ADB7-3462-F970-A9E00E471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49" y="3013788"/>
            <a:ext cx="3321698" cy="3601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396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14828-9AAB-4111-BD3D-C7521C78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7282"/>
            <a:ext cx="8596668" cy="17531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Конструирование </a:t>
            </a:r>
            <a:b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«Построй город из геометрических фигур»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7C5ACE-6F42-3CC0-B1C6-A7A953100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2" y="2182203"/>
            <a:ext cx="3526971" cy="3089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0F9DFE-8526-A150-DB66-C7E962CE5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51" y="2182203"/>
            <a:ext cx="3910704" cy="3089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46CDDA-145E-663B-8956-8A31A5CD8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94" y="3881535"/>
            <a:ext cx="3079102" cy="2976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972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71603-ABCB-4BD4-B5DB-D5DEC68C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1298"/>
            <a:ext cx="8596668" cy="1809102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Конструирование </a:t>
            </a:r>
            <a:b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«Построй город из геометрических фигур»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D17C8F-35C7-B0D3-31D0-4537F482C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1" y="2267435"/>
            <a:ext cx="3573624" cy="2827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E2E3EF-7B6F-C9FB-EA33-100ACFE27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20" y="2267434"/>
            <a:ext cx="3834091" cy="2827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4AD451-C619-3AF3-D790-2C1F41D571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65" y="3545633"/>
            <a:ext cx="3434455" cy="3191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460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1411DF-46A8-4D18-B24F-FC68F727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Игры с палочками</a:t>
            </a:r>
            <a:b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«Цветные счетные палочки»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9829FA5-5FEC-BFB6-F93C-CB270F02E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1437" y="2015412"/>
            <a:ext cx="6428792" cy="4683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95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ABB12E-990B-4F02-83B6-5C236BB6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94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атематические знаки».</a:t>
            </a:r>
            <a:r>
              <a:rPr lang="ru-RU" sz="3600" dirty="0">
                <a:solidFill>
                  <a:schemeClr val="accent2"/>
                </a:solidFill>
              </a:rPr>
              <a:t/>
            </a:r>
            <a:br>
              <a:rPr lang="ru-RU" sz="3600" dirty="0">
                <a:solidFill>
                  <a:schemeClr val="accent2"/>
                </a:solidFill>
              </a:rPr>
            </a:br>
            <a:r>
              <a:rPr lang="ru-RU" sz="3600" dirty="0">
                <a:solidFill>
                  <a:schemeClr val="accent2"/>
                </a:solidFill>
              </a:rPr>
              <a:t/>
            </a:r>
            <a:br>
              <a:rPr lang="ru-RU" sz="3600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4F7531-EEA2-50E7-646C-0A0E53A59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3" y="2021917"/>
            <a:ext cx="2642553" cy="2904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2A7C7A0-FB76-79D2-84CA-7F1609384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55" y="1508734"/>
            <a:ext cx="3273897" cy="1920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E30C39-914F-D1F5-9E75-B38EE6581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331" y="2021918"/>
            <a:ext cx="2829662" cy="290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22B900-AE32-F64F-354A-FF0EB3D33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74" y="3673438"/>
            <a:ext cx="4002831" cy="3044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13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54B93-2566-4A06-B608-5A2F23FC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«</a:t>
            </a:r>
            <a:r>
              <a:rPr lang="ru-RU" sz="3600" dirty="0">
                <a:solidFill>
                  <a:schemeClr val="accent2"/>
                </a:solidFill>
              </a:rPr>
              <a:t>Занимательная математика</a:t>
            </a:r>
            <a:r>
              <a:rPr lang="ru-RU" sz="3600" dirty="0"/>
              <a:t>»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D08482-5D52-455E-A9D4-0D1DF48FF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МБДОУ детский сад №5 «Родничок» комбинированного вида с. </a:t>
            </a:r>
            <a:r>
              <a:rPr lang="ru-RU" sz="2800" dirty="0" err="1"/>
              <a:t>Сарыг-сеп</a:t>
            </a:r>
            <a:r>
              <a:rPr lang="ru-RU" sz="2800" dirty="0"/>
              <a:t> Каа-Хемского района Республики Тыва </a:t>
            </a:r>
          </a:p>
          <a:p>
            <a:pPr algn="ctr"/>
            <a:r>
              <a:rPr lang="ru-RU" sz="2800" dirty="0"/>
              <a:t>Выполнил: воспитатель Бердинская И.Н.</a:t>
            </a:r>
          </a:p>
          <a:p>
            <a:pPr algn="ctr"/>
            <a:r>
              <a:rPr lang="ru-RU" sz="2800" dirty="0"/>
              <a:t> 2023 год</a:t>
            </a:r>
          </a:p>
        </p:txBody>
      </p:sp>
    </p:spTree>
    <p:extLst>
      <p:ext uri="{BB962C8B-B14F-4D97-AF65-F5344CB8AC3E}">
        <p14:creationId xmlns:p14="http://schemas.microsoft.com/office/powerpoint/2010/main" val="794580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CA2254-C223-46C9-AACE-688C7C7B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2638"/>
            <a:ext cx="8596668" cy="951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часами, стрелками часов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69E90C1-4544-C368-F6B4-BE46AC246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436914"/>
            <a:ext cx="3601616" cy="4553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971E34A-A81D-8958-39BB-7FF86D604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55" y="1436914"/>
            <a:ext cx="3514457" cy="4553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10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BA1C63-2C20-409D-827E-90C0257C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317241"/>
            <a:ext cx="8596668" cy="15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3</a:t>
            </a:r>
            <a:r>
              <a:rPr lang="ru-RU" sz="2800" dirty="0" smtClean="0"/>
              <a:t> </a:t>
            </a:r>
            <a:r>
              <a:rPr lang="ru-RU" sz="2800" dirty="0"/>
              <a:t>этап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 </a:t>
            </a:r>
            <a:r>
              <a:rPr lang="ru-RU" sz="3100" b="1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  <a:r>
              <a:rPr lang="ru-RU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«Торопись, да не ошибись».</a:t>
            </a:r>
            <a:r>
              <a:rPr lang="ru-RU" sz="31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E42BDE-64B5-2F0E-8D8C-86E6F098D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4" y="1875453"/>
            <a:ext cx="4292084" cy="3900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EB23858-2260-6690-85BD-20F1A4E9C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65" y="1875453"/>
            <a:ext cx="4292084" cy="3900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680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6CE60D-FCB3-4F0B-A21A-AA38FDA4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1298"/>
            <a:ext cx="8596668" cy="180910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 подвижная игра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«Торопись, да не ошибись».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21A298-1891-3CE9-95C6-BB701A82F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1930400"/>
            <a:ext cx="4460032" cy="236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ED1BBB-47AA-FEA9-C29F-17F96D20C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1" y="3974841"/>
            <a:ext cx="3270078" cy="2649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B54F17-BED5-EF62-6CF8-35D6E948E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65" y="3974841"/>
            <a:ext cx="3270078" cy="2649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32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5AEDBA-4290-C76A-118D-FCE5C4E16D62}"/>
              </a:ext>
            </a:extLst>
          </p:cNvPr>
          <p:cNvSpPr txBox="1"/>
          <p:nvPr/>
        </p:nvSpPr>
        <p:spPr>
          <a:xfrm>
            <a:off x="587829" y="233266"/>
            <a:ext cx="8565501" cy="5545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/>
            <a:r>
              <a:rPr lang="ru-RU" sz="2400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Анализ результативности проекта:</a:t>
            </a:r>
          </a:p>
          <a:p>
            <a:pPr indent="228600" algn="l"/>
            <a:endParaRPr lang="ru-RU" sz="2400" b="1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pPr indent="228600" algn="l"/>
            <a:endParaRPr lang="ru-RU" sz="2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indent="228600" algn="l"/>
            <a:r>
              <a:rPr lang="ru-RU" sz="2400" b="0" i="0" u="sng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 результате итоговой диагностики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 выявлена  положительная динамика роста математического развития детей.</a:t>
            </a:r>
            <a:endParaRPr lang="ru-RU" sz="2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1125"/>
              </a:spcBef>
              <a:spcAft>
                <a:spcPts val="1125"/>
              </a:spcAft>
            </a:pPr>
            <a:r>
              <a:rPr lang="ru-RU" sz="24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• Дети проявляют познавательную активность, творческую инициативу, стараются преодолевать трудности в совместной с воспитателем и самостоятельной деятельности.</a:t>
            </a:r>
            <a:endParaRPr lang="ru-RU" sz="2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indent="228600" algn="l"/>
            <a:r>
              <a:rPr lang="ru-RU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У детей появилась потребность в систематической мыслительной деятельности, развился интерес к математическим знаниям, дети научились логически мыслить и доказывать правильность своих суждений. </a:t>
            </a:r>
            <a:endParaRPr lang="ru-RU" sz="2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6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C49EC-F980-4220-898A-AA67CBB7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2C2AA5-DF4A-4DF6-810F-998E4EE5F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7200" b="1" dirty="0">
                <a:solidFill>
                  <a:schemeClr val="accent2"/>
                </a:solidFill>
              </a:rPr>
              <a:t>Благодарю за внимание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62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134780-68FC-4322-BD77-6B642508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02B96A-CC63-4F50-A914-399B9D500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4279"/>
            <a:ext cx="8596668" cy="5271794"/>
          </a:xfrm>
        </p:spPr>
        <p:txBody>
          <a:bodyPr>
            <a:normAutofit fontScale="92500"/>
          </a:bodyPr>
          <a:lstStyle/>
          <a:p>
            <a:pPr algn="l">
              <a:spcAft>
                <a:spcPts val="750"/>
              </a:spcAft>
            </a:pP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Математика – один из наиболее сложных предметов в школьном цикле, поэтому для успешного обучения ребенка в школе уже в детском саду необходимо способствовать математическому развитию дошкольника, расширять математический кругозор, повышать качество математической подготовки к школе. Это позволит детям более уверенно ориентироваться в простейших закономерностях окружающей их действительности и активно использовать математические знания в повседневной жизни.</a:t>
            </a:r>
            <a:endParaRPr lang="ru-RU" sz="2800" i="0" dirty="0">
              <a:solidFill>
                <a:srgbClr val="181818"/>
              </a:solidFill>
              <a:effectLst/>
              <a:latin typeface="Open Sans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Чтобы научить детей дошкольного возраста любить математику, поддерживать интерес к интеллектуальной деятельности, побуждать к решению поисковых задач, необходимо творчески и с интересом подходить к организации процесса обучения, использовать разнообразие и вариативность развивающих игр с математическим содержанием.</a:t>
            </a:r>
            <a:endParaRPr lang="ru-RU" sz="2800" i="0" dirty="0">
              <a:solidFill>
                <a:srgbClr val="181818"/>
              </a:solidFill>
              <a:effectLst/>
              <a:latin typeface="Ope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6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C9F0F2-B536-4C9A-B2CE-220DE016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Проектная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E4B8EC-A278-477E-81AF-BC737F8C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6873"/>
            <a:ext cx="8596668" cy="4464489"/>
          </a:xfrm>
        </p:spPr>
        <p:txBody>
          <a:bodyPr>
            <a:normAutofit/>
          </a:bodyPr>
          <a:lstStyle/>
          <a:p>
            <a:r>
              <a:rPr lang="ru-RU" sz="2800" dirty="0"/>
              <a:t> </a:t>
            </a:r>
            <a:r>
              <a:rPr lang="ru-RU" sz="3200" dirty="0"/>
              <a:t>Тип проекта: </a:t>
            </a:r>
            <a:r>
              <a:rPr lang="ru-RU" sz="3200" dirty="0" err="1"/>
              <a:t>познавательный,творческий,групповой</a:t>
            </a:r>
            <a:r>
              <a:rPr lang="ru-RU" sz="3200" dirty="0"/>
              <a:t>. </a:t>
            </a:r>
          </a:p>
          <a:p>
            <a:r>
              <a:rPr lang="ru-RU" sz="3200" dirty="0"/>
              <a:t> Исполнители: дети подготовительной к</a:t>
            </a:r>
          </a:p>
          <a:p>
            <a:pPr marL="0" indent="0">
              <a:buNone/>
            </a:pPr>
            <a:r>
              <a:rPr lang="ru-RU" sz="3200" dirty="0"/>
              <a:t>        школе группы №1 </a:t>
            </a:r>
          </a:p>
          <a:p>
            <a:r>
              <a:rPr lang="ru-RU" sz="3200" dirty="0"/>
              <a:t>  (6-7 лет).</a:t>
            </a:r>
          </a:p>
          <a:p>
            <a:r>
              <a:rPr lang="ru-RU" sz="3200" dirty="0"/>
              <a:t>  Длительность: кратковременный.</a:t>
            </a:r>
          </a:p>
        </p:txBody>
      </p:sp>
    </p:spTree>
    <p:extLst>
      <p:ext uri="{BB962C8B-B14F-4D97-AF65-F5344CB8AC3E}">
        <p14:creationId xmlns:p14="http://schemas.microsoft.com/office/powerpoint/2010/main" val="328048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E2AABF-4BC6-46E5-A2BD-DF5C689D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FE5380-FC48-4C83-9E21-F6B784E1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8922"/>
            <a:ext cx="8596668" cy="5113175"/>
          </a:xfrm>
        </p:spPr>
        <p:txBody>
          <a:bodyPr>
            <a:normAutofit lnSpcReduction="10000"/>
          </a:bodyPr>
          <a:lstStyle/>
          <a:p>
            <a:pPr indent="360680" algn="just"/>
            <a:r>
              <a:rPr lang="ru-RU" sz="2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Совершенствовать у детей навыки счета в пределах 10;</a:t>
            </a:r>
            <a:endParaRPr lang="ru-RU" sz="28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360680" algn="just"/>
            <a:r>
              <a:rPr lang="ru-RU" sz="2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Продолжать учить воспроизводить геометрические фигуры по образцу, составлять из них различные формы, учить самостоятельно делать анализ;</a:t>
            </a:r>
            <a:endParaRPr lang="ru-RU" sz="28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360680" algn="just"/>
            <a:r>
              <a:rPr lang="ru-RU" sz="2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Развивать память, воображение, логическое мышление, внимание, усидчивость, пространственное восприятие.</a:t>
            </a:r>
            <a:endParaRPr lang="ru-RU" sz="28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360680" algn="just"/>
            <a:r>
              <a:rPr lang="ru-RU" sz="2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Воспитывать желание учиться, любовь к знаниям, школе.</a:t>
            </a:r>
            <a:endParaRPr lang="ru-RU" sz="28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6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02104-E21C-4C37-B9E8-5A5F88A6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9B5390-2AF9-422B-8A53-744C2668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32" y="1324947"/>
            <a:ext cx="8596668" cy="518781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1. </a:t>
            </a:r>
            <a:r>
              <a:rPr lang="ru-RU" sz="1900" b="0" i="0" u="sng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Обучающие</a:t>
            </a:r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/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-Совершенствовать навыки счета в пределах двадцати;</a:t>
            </a:r>
          </a:p>
          <a:p>
            <a:pPr algn="l"/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-Закреплять состав чисел в пределах десяти;</a:t>
            </a:r>
          </a:p>
          <a:p>
            <a:pPr algn="l"/>
            <a:r>
              <a:rPr lang="ru-RU" sz="1900" b="0" i="0" u="sng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Развивающие</a:t>
            </a:r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/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-Развивать познавательную активность, логическое мышление, внимание, память, умение излагать результаты исследования;</a:t>
            </a:r>
          </a:p>
          <a:p>
            <a:pPr algn="l"/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-Развивать речь, самостоятельность, наблюдательность, сообразительность.</a:t>
            </a:r>
          </a:p>
          <a:p>
            <a:pPr algn="l"/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 Развивать интерес к </a:t>
            </a:r>
            <a:r>
              <a:rPr lang="ru-RU" sz="19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математике у детей</a:t>
            </a:r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старшего дошкольного возраста;</a:t>
            </a:r>
          </a:p>
          <a:p>
            <a:pPr algn="l"/>
            <a:r>
              <a:rPr lang="ru-RU" sz="1900" b="0" i="0" u="sng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Воспитывающие</a:t>
            </a:r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/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-Содействовать подержанию интереса к </a:t>
            </a:r>
            <a:r>
              <a:rPr lang="ru-RU" sz="19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математике</a:t>
            </a:r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ru-RU" sz="19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-Воспитывать доброжелательные отношения между детьми в ходе совместной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8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BA1799-323B-4CC6-9DD8-A92C846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2596"/>
            <a:ext cx="8596668" cy="1687804"/>
          </a:xfrm>
        </p:spPr>
        <p:txBody>
          <a:bodyPr/>
          <a:lstStyle/>
          <a:p>
            <a:pPr algn="ctr"/>
            <a:r>
              <a:rPr lang="ru-RU" dirty="0"/>
              <a:t>1 этап </a:t>
            </a:r>
            <a:br>
              <a:rPr lang="ru-RU" dirty="0"/>
            </a:br>
            <a:r>
              <a:rPr lang="ru-RU" dirty="0"/>
              <a:t>подготовка атрибутов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3F1970-CBE3-5BA2-CA0B-6541A6FAB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41" y="1763485"/>
            <a:ext cx="7791061" cy="4954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38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B23ED-1464-4396-9DA3-044030EA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02638"/>
            <a:ext cx="10398103" cy="14649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2 этап </a:t>
            </a:r>
            <a:br>
              <a:rPr lang="ru-RU" dirty="0"/>
            </a:br>
            <a:r>
              <a:rPr lang="ru-RU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Наглядно – </a:t>
            </a:r>
            <a:r>
              <a:rPr lang="ru-RU" sz="1800" b="0" i="0" u="sng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информационное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 повышать уровень знаний у родителей по вопросам формирования элементарных </a:t>
            </a:r>
            <a:r>
              <a:rPr lang="ru-RU" sz="18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математических представлений у детей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52C129-5616-7D31-BBF1-CBFAB99BA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14" y="2515292"/>
            <a:ext cx="3555288" cy="2673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87E5A7-4479-74C9-A5F5-A1C8F74A5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71" y="2396756"/>
            <a:ext cx="2574677" cy="1930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1F9FB1-9945-2DFD-F618-DEEB7F399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5723" y="2519204"/>
            <a:ext cx="3555287" cy="2665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F68FAE-C4ED-3B97-769C-3D6CDDDBDA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9674" y="4234191"/>
            <a:ext cx="2998942" cy="2248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33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190961-8EBC-4354-BB18-A68FDF85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881" y="61893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Чтение сказки В. Катаев </a:t>
            </a:r>
            <a:r>
              <a:rPr lang="ru-RU" sz="3600" b="1" i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Цветик – Семицветик»</a:t>
            </a:r>
            <a:r>
              <a:rPr lang="ru-RU" b="0" i="1" dirty="0">
                <a:solidFill>
                  <a:schemeClr val="accent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129243-E03F-6A58-2F07-E852AC07A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1396"/>
            <a:ext cx="4102359" cy="3704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657539-30E3-36CE-F518-E6E664F12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4" y="2071396"/>
            <a:ext cx="4077477" cy="3704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7036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171</Words>
  <Application>Microsoft Office PowerPoint</Application>
  <PresentationFormat>Произвольный</PresentationFormat>
  <Paragraphs>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Педагогический проект</vt:lpstr>
      <vt:lpstr>«Занимательная математика» </vt:lpstr>
      <vt:lpstr>Актуальность</vt:lpstr>
      <vt:lpstr>Проектная деятельность</vt:lpstr>
      <vt:lpstr>Цель проекта </vt:lpstr>
      <vt:lpstr>Задачи проекта </vt:lpstr>
      <vt:lpstr>1 этап  подготовка атрибутов</vt:lpstr>
      <vt:lpstr>2 этап  Наглядно – информационное: повышать уровень знаний у родителей по вопросам формирования элементарных математических представлений у детей</vt:lpstr>
      <vt:lpstr>Чтение сказки В. Катаев  «Цветик – Семицветик»   </vt:lpstr>
      <vt:lpstr>Художественное творчество: Рисование «Цветик семицветик».   </vt:lpstr>
      <vt:lpstr> Рисование на тему: «Штриховка геометрических фигур»</vt:lpstr>
      <vt:lpstr>Рисование на тему: «Штриховка геометрических фигур»</vt:lpstr>
      <vt:lpstr>Художественное творчество: Лепка «Веселые цифры»</vt:lpstr>
      <vt:lpstr>Художественное творчество: Лепка «Веселые цифры»</vt:lpstr>
      <vt:lpstr>Художественное творчество: Лепка «Веселые цифры»</vt:lpstr>
      <vt:lpstr>Конструирование  «Построй город из геометрических фигур» </vt:lpstr>
      <vt:lpstr>Конструирование  «Построй город из геометрических фигур»</vt:lpstr>
      <vt:lpstr>Игры с палочками «Цветные счетные палочки»</vt:lpstr>
      <vt:lpstr> «Математические знаки».  </vt:lpstr>
      <vt:lpstr>Знакомство с часами, стрелками часов </vt:lpstr>
      <vt:lpstr> 3 этап  Мало подвижная игра  «Торопись, да не ошибись».  </vt:lpstr>
      <vt:lpstr>Мало подвижная игра  «Торопись, да не ошибись».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Бердинская</dc:creator>
  <cp:lastModifiedBy>Ирина</cp:lastModifiedBy>
  <cp:revision>16</cp:revision>
  <dcterms:created xsi:type="dcterms:W3CDTF">2021-01-19T09:51:35Z</dcterms:created>
  <dcterms:modified xsi:type="dcterms:W3CDTF">2023-03-16T05:49:36Z</dcterms:modified>
</cp:coreProperties>
</file>