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Самооценка</a:t>
            </a:r>
            <a:r>
              <a:rPr lang="ru-RU" sz="1600" baseline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профессионализма педагогов по </a:t>
            </a:r>
            <a:r>
              <a:rPr lang="ru-RU" sz="1600" baseline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разделу </a:t>
            </a:r>
          </a:p>
          <a:p>
            <a:pPr>
              <a:defRPr/>
            </a:pPr>
            <a:r>
              <a:rPr lang="ru-RU" sz="1600" baseline="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1600" baseline="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Разделу развитие речи"</a:t>
            </a:r>
          </a:p>
        </c:rich>
      </c:tx>
      <c:layout>
        <c:manualLayout>
          <c:xMode val="edge"/>
          <c:yMode val="edge"/>
          <c:x val="0.18735690615336983"/>
          <c:y val="2.8011163294053988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правильный ответ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1 вопрос</c:v>
                </c:pt>
                <c:pt idx="1">
                  <c:v>2вопрос </c:v>
                </c:pt>
                <c:pt idx="2">
                  <c:v>3 вопрос</c:v>
                </c:pt>
                <c:pt idx="3">
                  <c:v>4вопрос</c:v>
                </c:pt>
                <c:pt idx="4">
                  <c:v>5вопрос</c:v>
                </c:pt>
                <c:pt idx="5">
                  <c:v>6 вопрос</c:v>
                </c:pt>
                <c:pt idx="6">
                  <c:v>7вопрос</c:v>
                </c:pt>
                <c:pt idx="7">
                  <c:v>8 вопрос</c:v>
                </c:pt>
                <c:pt idx="8">
                  <c:v>9 вопрос</c:v>
                </c:pt>
                <c:pt idx="9">
                  <c:v>10 вопрос</c:v>
                </c:pt>
                <c:pt idx="10">
                  <c:v>11вопрос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16</c:v>
                </c:pt>
                <c:pt idx="1">
                  <c:v>15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16</c:v>
                </c:pt>
                <c:pt idx="9">
                  <c:v>13</c:v>
                </c:pt>
                <c:pt idx="10">
                  <c:v>11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 ответили 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1 вопрос</c:v>
                </c:pt>
                <c:pt idx="1">
                  <c:v>2вопрос </c:v>
                </c:pt>
                <c:pt idx="2">
                  <c:v>3 вопрос</c:v>
                </c:pt>
                <c:pt idx="3">
                  <c:v>4вопрос</c:v>
                </c:pt>
                <c:pt idx="4">
                  <c:v>5вопрос</c:v>
                </c:pt>
                <c:pt idx="5">
                  <c:v>6 вопрос</c:v>
                </c:pt>
                <c:pt idx="6">
                  <c:v>7вопрос</c:v>
                </c:pt>
                <c:pt idx="7">
                  <c:v>8 вопрос</c:v>
                </c:pt>
                <c:pt idx="8">
                  <c:v>9 вопрос</c:v>
                </c:pt>
                <c:pt idx="9">
                  <c:v>10 вопрос</c:v>
                </c:pt>
                <c:pt idx="10">
                  <c:v>11вопрос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3</c:v>
                </c:pt>
                <c:pt idx="10">
                  <c:v>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%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1 вопрос</c:v>
                </c:pt>
                <c:pt idx="1">
                  <c:v>2вопрос </c:v>
                </c:pt>
                <c:pt idx="2">
                  <c:v>3 вопрос</c:v>
                </c:pt>
                <c:pt idx="3">
                  <c:v>4вопрос</c:v>
                </c:pt>
                <c:pt idx="4">
                  <c:v>5вопрос</c:v>
                </c:pt>
                <c:pt idx="5">
                  <c:v>6 вопрос</c:v>
                </c:pt>
                <c:pt idx="6">
                  <c:v>7вопрос</c:v>
                </c:pt>
                <c:pt idx="7">
                  <c:v>8 вопрос</c:v>
                </c:pt>
                <c:pt idx="8">
                  <c:v>9 вопрос</c:v>
                </c:pt>
                <c:pt idx="9">
                  <c:v>10 вопрос</c:v>
                </c:pt>
                <c:pt idx="10">
                  <c:v>11вопрос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100</c:v>
                </c:pt>
                <c:pt idx="1">
                  <c:v>94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81</c:v>
                </c:pt>
                <c:pt idx="10">
                  <c:v>69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%2</c:v>
                </c:pt>
              </c:strCache>
            </c:strRef>
          </c:tx>
          <c:invertIfNegative val="0"/>
          <c:cat>
            <c:strRef>
              <c:f>Лист1!$A$2:$A$12</c:f>
              <c:strCache>
                <c:ptCount val="11"/>
                <c:pt idx="0">
                  <c:v>1 вопрос</c:v>
                </c:pt>
                <c:pt idx="1">
                  <c:v>2вопрос </c:v>
                </c:pt>
                <c:pt idx="2">
                  <c:v>3 вопрос</c:v>
                </c:pt>
                <c:pt idx="3">
                  <c:v>4вопрос</c:v>
                </c:pt>
                <c:pt idx="4">
                  <c:v>5вопрос</c:v>
                </c:pt>
                <c:pt idx="5">
                  <c:v>6 вопрос</c:v>
                </c:pt>
                <c:pt idx="6">
                  <c:v>7вопрос</c:v>
                </c:pt>
                <c:pt idx="7">
                  <c:v>8 вопрос</c:v>
                </c:pt>
                <c:pt idx="8">
                  <c:v>9 вопрос</c:v>
                </c:pt>
                <c:pt idx="9">
                  <c:v>10 вопрос</c:v>
                </c:pt>
                <c:pt idx="10">
                  <c:v>11вопрос</c:v>
                </c:pt>
              </c:strCache>
            </c:strRef>
          </c:cat>
          <c:val>
            <c:numRef>
              <c:f>Лист1!$E$2:$E$12</c:f>
              <c:numCache>
                <c:formatCode>General</c:formatCode>
                <c:ptCount val="11"/>
                <c:pt idx="1">
                  <c:v>6</c:v>
                </c:pt>
                <c:pt idx="9">
                  <c:v>19</c:v>
                </c:pt>
                <c:pt idx="10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pyramid"/>
        <c:axId val="101267328"/>
        <c:axId val="101268864"/>
        <c:axId val="53529216"/>
      </c:bar3DChart>
      <c:catAx>
        <c:axId val="101267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01268864"/>
        <c:crosses val="autoZero"/>
        <c:auto val="1"/>
        <c:lblAlgn val="ctr"/>
        <c:lblOffset val="100"/>
        <c:noMultiLvlLbl val="0"/>
      </c:catAx>
      <c:valAx>
        <c:axId val="101268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267328"/>
        <c:crosses val="autoZero"/>
        <c:crossBetween val="between"/>
      </c:valAx>
      <c:serAx>
        <c:axId val="53529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0126886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да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всего педагогов</c:v>
                </c:pt>
                <c:pt idx="1">
                  <c:v>1 вопрос</c:v>
                </c:pt>
                <c:pt idx="2">
                  <c:v>2 вопрос</c:v>
                </c:pt>
                <c:pt idx="3">
                  <c:v>3 вопрос</c:v>
                </c:pt>
                <c:pt idx="4">
                  <c:v>4 вопрос</c:v>
                </c:pt>
                <c:pt idx="5">
                  <c:v>5 вопрос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1">
                  <c:v>8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нет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всего педагогов</c:v>
                </c:pt>
                <c:pt idx="1">
                  <c:v>1 вопрос</c:v>
                </c:pt>
                <c:pt idx="2">
                  <c:v>2 вопрос</c:v>
                </c:pt>
                <c:pt idx="3">
                  <c:v>3 вопрос</c:v>
                </c:pt>
                <c:pt idx="4">
                  <c:v>4 вопрос</c:v>
                </c:pt>
                <c:pt idx="5">
                  <c:v>5 вопрос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знают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всего педагогов</c:v>
                </c:pt>
                <c:pt idx="1">
                  <c:v>1 вопрос</c:v>
                </c:pt>
                <c:pt idx="2">
                  <c:v>2 вопрос</c:v>
                </c:pt>
                <c:pt idx="3">
                  <c:v>3 вопрос</c:v>
                </c:pt>
                <c:pt idx="4">
                  <c:v>4 вопрос</c:v>
                </c:pt>
                <c:pt idx="5">
                  <c:v>5 вопрос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1">
                  <c:v>7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всего педагогов</c:v>
                </c:pt>
                <c:pt idx="1">
                  <c:v>1 вопрос</c:v>
                </c:pt>
                <c:pt idx="2">
                  <c:v>2 вопрос</c:v>
                </c:pt>
                <c:pt idx="3">
                  <c:v>3 вопрос</c:v>
                </c:pt>
                <c:pt idx="4">
                  <c:v>4 вопрос</c:v>
                </c:pt>
                <c:pt idx="5">
                  <c:v>5 вопрос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929024"/>
        <c:axId val="46930560"/>
        <c:axId val="0"/>
      </c:bar3DChart>
      <c:catAx>
        <c:axId val="46929024"/>
        <c:scaling>
          <c:orientation val="minMax"/>
        </c:scaling>
        <c:delete val="0"/>
        <c:axPos val="b"/>
        <c:majorTickMark val="out"/>
        <c:minorTickMark val="none"/>
        <c:tickLblPos val="nextTo"/>
        <c:crossAx val="46930560"/>
        <c:crosses val="autoZero"/>
        <c:auto val="1"/>
        <c:lblAlgn val="ctr"/>
        <c:lblOffset val="100"/>
        <c:noMultiLvlLbl val="0"/>
      </c:catAx>
      <c:valAx>
        <c:axId val="46930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9290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80D02-0449-41C7-8324-6B682752475C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3A103-7E51-47A0-8ACC-2FF65CAC0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239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A103-7E51-47A0-8ACC-2FF65CAC0A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1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r>
              <a:rPr lang="ru-RU" baseline="0" dirty="0" smtClean="0"/>
              <a:t> -детям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A103-7E51-47A0-8ACC-2FF65CAC0AC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11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r>
              <a:rPr lang="ru-RU" baseline="0" dirty="0" smtClean="0"/>
              <a:t> -детям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A103-7E51-47A0-8ACC-2FF65CAC0A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1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r>
              <a:rPr lang="ru-RU" baseline="0" dirty="0" smtClean="0"/>
              <a:t> -детям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A103-7E51-47A0-8ACC-2FF65CAC0AC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1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Родители</a:t>
            </a:r>
            <a:r>
              <a:rPr lang="ru-RU" baseline="0" dirty="0" smtClean="0"/>
              <a:t> -детям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A103-7E51-47A0-8ACC-2FF65CAC0AC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1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A103-7E51-47A0-8ACC-2FF65CAC0A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1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A103-7E51-47A0-8ACC-2FF65CAC0A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A103-7E51-47A0-8ACC-2FF65CAC0A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1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A103-7E51-47A0-8ACC-2FF65CAC0A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11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A103-7E51-47A0-8ACC-2FF65CAC0A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A103-7E51-47A0-8ACC-2FF65CAC0A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1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A103-7E51-47A0-8ACC-2FF65CAC0A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1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3A103-7E51-47A0-8ACC-2FF65CAC0A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9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1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1.png"/><Relationship Id="rId7" Type="http://schemas.openxmlformats.org/officeDocument/2006/relationships/image" Target="../media/image48.jpeg"/><Relationship Id="rId12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1.pn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1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 № 5 «Родничок» комбинированного вида с. Сарыг-Сеп  Каа-Хемского района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Тыва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72816"/>
            <a:ext cx="7128792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Segoe Print" pitchFamily="2" charset="0"/>
                <a:ea typeface="Calibri"/>
                <a:cs typeface="Times New Roman"/>
              </a:rPr>
              <a:t>Отчёт по </a:t>
            </a:r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  <a:ea typeface="Calibri"/>
                <a:cs typeface="Times New Roman"/>
              </a:rPr>
              <a:t>проекту</a:t>
            </a:r>
          </a:p>
          <a:p>
            <a:pPr lvl="0" algn="ctr">
              <a:lnSpc>
                <a:spcPct val="115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  <a:ea typeface="Calibri"/>
                <a:cs typeface="Times New Roman"/>
              </a:rPr>
              <a:t>«Совместная работа логопеда,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  <a:ea typeface="Calibri"/>
                <a:cs typeface="Times New Roman"/>
              </a:rPr>
              <a:t>педагогов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Segoe Print" pitchFamily="2" charset="0"/>
                <a:ea typeface="Calibri"/>
                <a:cs typeface="Times New Roman"/>
              </a:rPr>
              <a:t>и родителей по развитию речи» 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Segoe Print" pitchFamily="2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Подготовила </a:t>
            </a:r>
          </a:p>
          <a:p>
            <a:pPr lvl="0" algn="r">
              <a:lnSpc>
                <a:spcPct val="115000"/>
              </a:lnSpc>
            </a:pP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учитель-логопед</a:t>
            </a:r>
          </a:p>
          <a:p>
            <a:pPr lvl="0" algn="r">
              <a:lnSpc>
                <a:spcPct val="115000"/>
              </a:lnSpc>
            </a:pP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Агеева Е.А</a:t>
            </a:r>
          </a:p>
          <a:p>
            <a:pPr lvl="0" algn="ctr">
              <a:lnSpc>
                <a:spcPct val="115000"/>
              </a:lnSpc>
            </a:pPr>
            <a:r>
              <a:rPr lang="ru-RU" sz="11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2023 год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45950"/>
            <a:ext cx="81369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22616"/>
            <a:ext cx="676875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0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05011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385362"/>
            <a:ext cx="712879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0"/>
              </a:spcAft>
            </a:pPr>
            <a:r>
              <a:rPr lang="ru-RU" b="1" kern="1800" dirty="0" smtClean="0">
                <a:latin typeface="Times New Roman"/>
                <a:ea typeface="Times New Roman"/>
                <a:cs typeface="Times New Roman"/>
              </a:rPr>
              <a:t>                                                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734175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310583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20" name="Рисунок 19" descr="E:\DCIM\164___04\IMG_855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10376" r="21988" b="6668"/>
          <a:stretch/>
        </p:blipFill>
        <p:spPr bwMode="auto">
          <a:xfrm rot="5400000">
            <a:off x="1097333" y="-17075"/>
            <a:ext cx="2400619" cy="2928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E:\DCIM\164___04\IMG_854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12595" r="8608" b="1945"/>
          <a:stretch/>
        </p:blipFill>
        <p:spPr bwMode="auto">
          <a:xfrm rot="5400000">
            <a:off x="5652437" y="305649"/>
            <a:ext cx="2371533" cy="2516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Рисунок 21" descr="E:\DCIM\164___04\IMG_854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0" t="7571" r="5599" b="3154"/>
          <a:stretch/>
        </p:blipFill>
        <p:spPr bwMode="auto">
          <a:xfrm>
            <a:off x="395536" y="3480651"/>
            <a:ext cx="2793876" cy="2359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Рисунок 28" descr="C:\Users\Админ\Desktop\uwBHfxKLO-k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85" y="2700233"/>
            <a:ext cx="2697728" cy="2863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C:\Users\Админ\Desktop\fg5rK0ZdZuU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1652" r="1928" b="2755"/>
          <a:stretch/>
        </p:blipFill>
        <p:spPr bwMode="auto">
          <a:xfrm>
            <a:off x="6516216" y="3224146"/>
            <a:ext cx="2340356" cy="28726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87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45950"/>
            <a:ext cx="81369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22616"/>
            <a:ext cx="676875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0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05011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385362"/>
            <a:ext cx="712879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0"/>
              </a:spcAft>
            </a:pPr>
            <a:r>
              <a:rPr lang="ru-RU" b="1" kern="1800" dirty="0" smtClean="0">
                <a:latin typeface="Times New Roman"/>
                <a:ea typeface="Times New Roman"/>
                <a:cs typeface="Times New Roman"/>
              </a:rPr>
              <a:t>                                                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734175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310583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</p:txBody>
      </p:sp>
      <p:pic>
        <p:nvPicPr>
          <p:cNvPr id="18" name="Рисунок 17" descr="E:\DCIM\164___04\IMG_856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6" t="11041" r="3469" b="27129"/>
          <a:stretch/>
        </p:blipFill>
        <p:spPr bwMode="auto">
          <a:xfrm>
            <a:off x="611560" y="305145"/>
            <a:ext cx="2664296" cy="23317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 descr="C:\Users\Админ\Desktop\семинр 05.03.23\фото для проекта апрель23\xdEG9fZ3zVc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44" y="208705"/>
            <a:ext cx="2666893" cy="221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C:\Users\Админ\Desktop\семинр 05.03.23\фото для проекта апрель23\aSxxCKfvCZI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38" y="3646926"/>
            <a:ext cx="2649083" cy="2658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Админ\Desktop\семинр 05.03.23\фото для проекта апрель23\nGSelVR5P8s 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985" y="3934702"/>
            <a:ext cx="2460686" cy="2303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Админ\Desktop\семинр 05.03.23\фото для проекта апрель23\EXYqBWcnvpk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15976" y="2301683"/>
            <a:ext cx="2352480" cy="26904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624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45950"/>
            <a:ext cx="81369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22616"/>
            <a:ext cx="676875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0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05011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85362"/>
            <a:ext cx="748883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0"/>
              </a:spcAft>
            </a:pPr>
            <a:r>
              <a:rPr lang="ru-RU" b="1" kern="1800" dirty="0" smtClean="0">
                <a:latin typeface="Times New Roman"/>
                <a:ea typeface="Times New Roman"/>
                <a:cs typeface="Times New Roman"/>
              </a:rPr>
              <a:t>                                                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734175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310583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85363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 по развитию речи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домашних условиях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C:\Users\Админ\Desktop\семинр 05.03.23\фото для проекта апрель23\0LYxzIXJrAk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1" y="754695"/>
            <a:ext cx="1667158" cy="177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C:\Users\Админ\Desktop\семинр 05.03.23\фото для проекта апрель23\_Pg7uobKoM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647" y="2130188"/>
            <a:ext cx="1826265" cy="162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C:\Users\Админ\Desktop\семинр 05.03.23\фото для проекта апрель23\7UQEcFKzawI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34273"/>
            <a:ext cx="1936043" cy="1818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C:\Users\Админ\Desktop\семинр 05.03.23\фото для проекта апрель23\60ralGO4rzc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9" y="3591474"/>
            <a:ext cx="1625667" cy="1767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Рисунок 26" descr="C:\Users\Админ\Desktop\семинр 05.03.23\фото для проекта апрель23\bjIIq0aWz9I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59" y="3255594"/>
            <a:ext cx="1794237" cy="1598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C:\Users\Админ\Desktop\семинр 05.03.23\фото для проекта апрель23\hHHMM_f8q6M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544" y="4266654"/>
            <a:ext cx="1846456" cy="190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 descr="C:\Users\Админ\Desktop\семинр 05.03.23\фото для проекта апрель23\i8y0gzgMRDk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 t="14248" r="4793"/>
          <a:stretch/>
        </p:blipFill>
        <p:spPr bwMode="auto">
          <a:xfrm>
            <a:off x="5138462" y="4357548"/>
            <a:ext cx="1521770" cy="1719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 descr="C:\Users\Админ\Desktop\семинр 05.03.23\фото для проекта апрель23\Qlg3Teo_GIQ.jp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2"/>
          <a:stretch/>
        </p:blipFill>
        <p:spPr bwMode="auto">
          <a:xfrm>
            <a:off x="4094072" y="780820"/>
            <a:ext cx="1800211" cy="18672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Рисунок 31" descr="C:\Users\Админ\Desktop\семинр 05.03.23\фото для проекта апрель23\Kq0a9GN6-QQ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66" y="4976347"/>
            <a:ext cx="1906686" cy="15738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83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008" y="1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45950"/>
            <a:ext cx="81369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22616"/>
            <a:ext cx="676875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0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05011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85362"/>
            <a:ext cx="748883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0"/>
              </a:spcAft>
            </a:pPr>
            <a:r>
              <a:rPr lang="ru-RU" b="1" kern="1800" dirty="0" smtClean="0">
                <a:latin typeface="Times New Roman"/>
                <a:ea typeface="Times New Roman"/>
                <a:cs typeface="Times New Roman"/>
              </a:rPr>
              <a:t>                                                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734175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310583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85363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3" name="Рисунок 22" descr="C:\Users\Админ\Desktop\семинр 05.03.23\фото для проекта апрель23\Kokw3IVjEI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68" y="559768"/>
            <a:ext cx="2143016" cy="2643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C:\Users\Админ\Desktop\семинр 05.03.23\фото для проекта апрель23\wo_6Q8xVAbk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986" y="540498"/>
            <a:ext cx="2346003" cy="2557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 descr="C:\Users\Админ\Desktop\семинр 05.03.23\фото для проекта апрель23\LZF2nGk_Yqs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9768"/>
            <a:ext cx="2304256" cy="249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Рисунок 30" descr="C:\Users\Админ\Desktop\семинр 05.03.23\фото для проекта апрель23\o-xwR_izaok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6" y="3760684"/>
            <a:ext cx="2104598" cy="2500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C:\Users\Админ\Desktop\семинр 05.03.23\фото для проекта апрель23\qlnD-2_THes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19" y="3793567"/>
            <a:ext cx="2346003" cy="2508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Рисунок 33" descr="C:\Users\Админ\Desktop\семинр 05.03.23\фото для проекта апрель23\R4y0UcUsGtY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3752166"/>
            <a:ext cx="2304256" cy="25087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466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45950"/>
            <a:ext cx="81369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22616"/>
            <a:ext cx="676875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0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05011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85362"/>
            <a:ext cx="748883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0"/>
              </a:spcAft>
            </a:pPr>
            <a:r>
              <a:rPr lang="ru-RU" b="1" kern="1800" dirty="0" smtClean="0">
                <a:latin typeface="Times New Roman"/>
                <a:ea typeface="Times New Roman"/>
                <a:cs typeface="Times New Roman"/>
              </a:rPr>
              <a:t>                                                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734175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310583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85363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2784903230"/>
              </p:ext>
            </p:extLst>
          </p:nvPr>
        </p:nvGraphicFramePr>
        <p:xfrm>
          <a:off x="899593" y="570030"/>
          <a:ext cx="3924435" cy="2720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Диаграмма 20"/>
          <p:cNvGraphicFramePr/>
          <p:nvPr>
            <p:extLst>
              <p:ext uri="{D42A27DB-BD31-4B8C-83A1-F6EECF244321}">
                <p14:modId xmlns:p14="http://schemas.microsoft.com/office/powerpoint/2010/main" val="545716200"/>
              </p:ext>
            </p:extLst>
          </p:nvPr>
        </p:nvGraphicFramePr>
        <p:xfrm>
          <a:off x="4463988" y="3949015"/>
          <a:ext cx="4068452" cy="2360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995936" y="3290373"/>
            <a:ext cx="439248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Диаграмма по анкетам воспитателей </a:t>
            </a:r>
            <a:endParaRPr lang="ru-RU" sz="1600" b="1" dirty="0" smtClean="0">
              <a:solidFill>
                <a:schemeClr val="bg2">
                  <a:lumMod val="25000"/>
                </a:schemeClr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«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Изучаю себя постоянно»</a:t>
            </a:r>
            <a:endParaRPr lang="ru-RU" sz="16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734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2160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45950"/>
            <a:ext cx="81369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22616"/>
            <a:ext cx="676875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0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05011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85362"/>
            <a:ext cx="748883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0"/>
              </a:spcAft>
            </a:pPr>
            <a:r>
              <a:rPr lang="ru-RU" b="1" kern="1800" dirty="0" smtClean="0">
                <a:latin typeface="Times New Roman"/>
                <a:ea typeface="Times New Roman"/>
                <a:cs typeface="Times New Roman"/>
              </a:rPr>
              <a:t>                                                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734175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1600057"/>
            <a:ext cx="734481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pPr algn="ctr"/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Спасибо </a:t>
            </a:r>
          </a:p>
          <a:p>
            <a:pPr algn="ctr"/>
            <a:r>
              <a:rPr lang="ru-RU" sz="80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за просмотр!</a:t>
            </a:r>
            <a:endParaRPr lang="ru-RU" sz="8000" b="1" dirty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85363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94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72816"/>
            <a:ext cx="7128792" cy="6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  <a:ea typeface="Calibri"/>
                <a:cs typeface="Times New Roman"/>
              </a:rPr>
              <a:t> </a:t>
            </a:r>
            <a:endParaRPr lang="ru-RU" sz="3200" b="1" dirty="0">
              <a:solidFill>
                <a:srgbClr val="C00000"/>
              </a:solidFill>
              <a:latin typeface="Segoe Print" pitchFamily="2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0"/>
            <a:ext cx="7992888" cy="7542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 smtClean="0">
                <a:solidFill>
                  <a:srgbClr val="F79646">
                    <a:lumMod val="50000"/>
                  </a:srgb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</a:p>
          <a:p>
            <a:pPr lvl="0"/>
            <a:endParaRPr lang="ru-RU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Цель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проекта:</a:t>
            </a:r>
            <a:endParaRPr lang="ru-RU" sz="14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ts val="1575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 Создание </a:t>
            </a:r>
            <a:r>
              <a:rPr lang="ru-RU" sz="1200" dirty="0">
                <a:latin typeface="Times New Roman"/>
                <a:ea typeface="Times New Roman"/>
              </a:rPr>
              <a:t>оптимальной среды </a:t>
            </a:r>
            <a:r>
              <a:rPr lang="ru-RU" sz="1200" dirty="0" smtClean="0">
                <a:latin typeface="Times New Roman"/>
                <a:ea typeface="Times New Roman"/>
              </a:rPr>
              <a:t>,для </a:t>
            </a:r>
            <a:r>
              <a:rPr lang="ru-RU" sz="1200" dirty="0">
                <a:latin typeface="Times New Roman"/>
                <a:ea typeface="Times New Roman"/>
              </a:rPr>
              <a:t>взаимодействия учителя – логопеда </a:t>
            </a:r>
            <a:r>
              <a:rPr lang="ru-RU" sz="1200" dirty="0" smtClean="0">
                <a:latin typeface="Times New Roman"/>
                <a:ea typeface="Times New Roman"/>
              </a:rPr>
              <a:t>с педагогами , </a:t>
            </a:r>
            <a:r>
              <a:rPr lang="ru-RU" sz="1200" dirty="0">
                <a:latin typeface="Times New Roman"/>
                <a:ea typeface="Times New Roman"/>
              </a:rPr>
              <a:t>родителями </a:t>
            </a:r>
            <a:r>
              <a:rPr lang="ru-RU" sz="1200" dirty="0" smtClean="0">
                <a:latin typeface="Times New Roman"/>
                <a:ea typeface="Times New Roman"/>
              </a:rPr>
              <a:t>   для  повышения </a:t>
            </a:r>
            <a:r>
              <a:rPr lang="ru-RU" sz="1200" dirty="0">
                <a:latin typeface="Times New Roman"/>
                <a:ea typeface="Times New Roman"/>
              </a:rPr>
              <a:t>эффективности коррекции </a:t>
            </a:r>
            <a:r>
              <a:rPr lang="ru-RU" sz="1200" dirty="0" smtClean="0">
                <a:latin typeface="Times New Roman"/>
                <a:ea typeface="Times New Roman"/>
              </a:rPr>
              <a:t> речевых нарушений у детей</a:t>
            </a:r>
            <a:endParaRPr lang="ru-RU" sz="1200" dirty="0">
              <a:latin typeface="Times New Roman"/>
              <a:ea typeface="Times New Roman"/>
            </a:endParaRPr>
          </a:p>
          <a:p>
            <a:pPr>
              <a:lnSpc>
                <a:spcPts val="1575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Задачи проекта: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AutoNum type="arabicPeriod"/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Привлечение  педагогов ,родителей 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к участию в </a:t>
            </a: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коррекционный процесс 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в условиях ДОУ и дома, повышение их компетенции в работе </a:t>
            </a: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  развитию речи.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AutoNum type="arabicPeriod"/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Ознакомление 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педагогов ,родителей </a:t>
            </a: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 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содержанием логопедической </a:t>
            </a: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работы в логопункте ДОУ;</a:t>
            </a:r>
            <a:endParaRPr lang="ru-RU" sz="12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AutoNum type="arabicPeriod"/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Приобретение определенных 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педагогических знаний и умений;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spcBef>
                <a:spcPts val="225"/>
              </a:spcBef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4.    Освоение практического </a:t>
            </a:r>
            <a:r>
              <a:rPr lang="ru-RU" sz="1200" dirty="0">
                <a:latin typeface="Times New Roman" pitchFamily="18" charset="0"/>
                <a:ea typeface="Times New Roman"/>
                <a:cs typeface="Times New Roman" pitchFamily="18" charset="0"/>
              </a:rPr>
              <a:t>опыта по </a:t>
            </a: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развитию речи детей в ДОУ и дома.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/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Этапы проекта:</a:t>
            </a: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1. Составление проекта;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2. Подбор материала 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 теме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проекта;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3. Проведение семинара-практикума с педагогами и родителями;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/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4.Анкетирование </a:t>
            </a: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5.Просмотр материалов педагогов по развитию речи ( картотеки, д/игры и т .д)</a:t>
            </a:r>
          </a:p>
          <a:p>
            <a:pPr lvl="0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 6.Подготовка презентации ( отчет)</a:t>
            </a:r>
            <a:endParaRPr lang="ru-RU" sz="1200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Длительность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проекта: 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краткосрочный, 2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недели.</a:t>
            </a:r>
          </a:p>
          <a:p>
            <a:pPr lvl="0">
              <a:lnSpc>
                <a:spcPct val="115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</a:t>
            </a:r>
            <a:r>
              <a:rPr lang="ru-RU" sz="12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Участники проекта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: </a:t>
            </a:r>
            <a:r>
              <a:rPr lang="ru-RU" sz="12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</a:rPr>
              <a:t>учитель-логопед ДОУ, </a:t>
            </a:r>
            <a:r>
              <a:rPr lang="ru-RU" sz="1200" dirty="0" smtClean="0">
                <a:latin typeface="Times New Roman"/>
                <a:ea typeface="Times New Roman"/>
              </a:rPr>
              <a:t>педагоги и родители.</a:t>
            </a:r>
            <a:endParaRPr lang="ru-RU" sz="1200" dirty="0">
              <a:latin typeface="Times New Roman"/>
              <a:ea typeface="Times New Roman"/>
            </a:endParaRPr>
          </a:p>
          <a:p>
            <a:pPr lvl="0">
              <a:lnSpc>
                <a:spcPct val="115000"/>
              </a:lnSpc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    Формы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работы: </a:t>
            </a:r>
          </a:p>
          <a:p>
            <a:pPr lvl="0">
              <a:lnSpc>
                <a:spcPct val="115000"/>
              </a:lnSpc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семинар-практикум с педагогами</a:t>
            </a:r>
          </a:p>
          <a:p>
            <a:pPr lvl="0">
              <a:lnSpc>
                <a:spcPct val="115000"/>
              </a:lnSpc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- семинар-практикум с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родителями</a:t>
            </a:r>
          </a:p>
          <a:p>
            <a:pPr marL="171450" lvl="0" indent="-171450">
              <a:lnSpc>
                <a:spcPct val="115000"/>
              </a:lnSpc>
              <a:buFontTx/>
              <a:buChar char="-"/>
            </a:pPr>
            <a:r>
              <a:rPr lang="ru-RU" sz="12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нкетирование  (родители, педагоги)</a:t>
            </a:r>
          </a:p>
          <a:p>
            <a:pPr lvl="0">
              <a:lnSpc>
                <a:spcPts val="1575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Ожидаемые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результаты: 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Осознание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педагогам и родителям своей роли в процессе речевого развития ребенка и активное включение в коррекционный процесс по исправлению речевых нарушений у детей.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Овладение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необходимыми педагогическими знаниями и умениями. </a:t>
            </a: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Тесное </a:t>
            </a:r>
            <a:r>
              <a:rPr lang="ru-RU" sz="1200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взаимодействие учителя-логопеда ,педагогов и родителей позволит ускорить коррекционный процесс и повысить эффективность работы.</a:t>
            </a:r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 lvl="0" algn="just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171450" lvl="0" indent="-171450">
              <a:lnSpc>
                <a:spcPct val="115000"/>
              </a:lnSpc>
              <a:buFontTx/>
              <a:buChar char="-"/>
            </a:pPr>
            <a:endParaRPr lang="ru-RU" sz="1400" dirty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15000"/>
              </a:lnSpc>
            </a:pPr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ct val="115000"/>
              </a:lnSpc>
            </a:pPr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3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004" y="0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772816"/>
            <a:ext cx="7128792" cy="640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  <a:ea typeface="Calibri"/>
                <a:cs typeface="Times New Roman"/>
              </a:rPr>
              <a:t> </a:t>
            </a:r>
            <a:endParaRPr lang="ru-RU" sz="3200" b="1" dirty="0">
              <a:solidFill>
                <a:srgbClr val="C00000"/>
              </a:solidFill>
              <a:latin typeface="Segoe Print" pitchFamily="2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645950"/>
            <a:ext cx="7920880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Материал к семинару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Волшебная шляпа»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«Волшебная шкатулка»</a:t>
            </a: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 Чудесный  мешочек» ( предметы  для развития моторики)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600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«Волшебная труба» картинный материал</a:t>
            </a:r>
            <a:endParaRPr lang="ru-RU" sz="16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b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3265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1 этап – подготовительный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Рисунок 9" descr="C:\Users\Админ\Desktop\семинр 05.03.23\фото 05.04.23\IMG_850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7" t="15330" r="62700" b="43315"/>
          <a:stretch/>
        </p:blipFill>
        <p:spPr bwMode="auto">
          <a:xfrm>
            <a:off x="7163234" y="2105154"/>
            <a:ext cx="1172736" cy="1150601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C:\Users\Админ\Desktop\семинр 05.03.23\фото 05.04.23\IMG_850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85" t="16400" r="19571" b="42602"/>
          <a:stretch/>
        </p:blipFill>
        <p:spPr bwMode="auto">
          <a:xfrm>
            <a:off x="3851499" y="1340767"/>
            <a:ext cx="1801041" cy="1072223"/>
          </a:xfrm>
          <a:prstGeom prst="rect">
            <a:avLst/>
          </a:prstGeom>
          <a:ln>
            <a:solidFill>
              <a:schemeClr val="accent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Админ\Desktop\семинр 05.03.23\фото 05.04.23\IMG_8512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3" t="39751" r="42915" b="36185"/>
          <a:stretch/>
        </p:blipFill>
        <p:spPr bwMode="auto">
          <a:xfrm>
            <a:off x="5220072" y="3495552"/>
            <a:ext cx="1470660" cy="1239960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C:\Users\Админ\Desktop\семинр 05.03.23\фото 05.04.23\IMG_8509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1" t="37789" r="42513" b="26739"/>
          <a:stretch/>
        </p:blipFill>
        <p:spPr bwMode="auto">
          <a:xfrm>
            <a:off x="7061611" y="3484145"/>
            <a:ext cx="1375982" cy="1348542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 rot="10800000" flipV="1">
            <a:off x="611560" y="5104843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>
              <a:lnSpc>
                <a:spcPct val="15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Анкеты для воспитателей 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Изучаю себя постоянно»</a:t>
            </a:r>
          </a:p>
          <a:p>
            <a:pPr marL="457200" lvl="0">
              <a:lnSpc>
                <a:spcPct val="150000"/>
              </a:lnSpc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 pitchFamily="18" charset="0"/>
              </a:rPr>
              <a:t>« Самооценка профессионализма педагога по разделу « Развитие речи»</a:t>
            </a:r>
            <a:endParaRPr lang="ru-RU" sz="16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lvl="0">
              <a:lnSpc>
                <a:spcPct val="150000"/>
              </a:lnSpc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Анкета для родителей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"О развитии речи вашего ребёнка"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843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43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45950"/>
            <a:ext cx="81369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332656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2 этап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–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Основной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17322"/>
            <a:ext cx="756084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950"/>
              </a:lnSpc>
              <a:spcAft>
                <a:spcPts val="0"/>
              </a:spcAft>
            </a:pPr>
            <a:endParaRPr lang="ru-RU" b="1" kern="1800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ts val="1950"/>
              </a:lnSpc>
              <a:spcAft>
                <a:spcPts val="0"/>
              </a:spcAft>
            </a:pPr>
            <a:r>
              <a:rPr lang="ru-RU" b="1" kern="1800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Семинар-практикум  «</a:t>
            </a:r>
            <a:r>
              <a:rPr lang="ru-RU" b="1" kern="18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Логопедическое ассорти</a:t>
            </a:r>
            <a:r>
              <a:rPr lang="ru-RU" b="1" kern="1800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» с педагогами</a:t>
            </a:r>
            <a:endParaRPr lang="ru-RU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22616"/>
            <a:ext cx="6768752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«Фантазии о родителях и педагогах как о партнерах по общению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»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1" name="Рисунок 10" descr="C:\Users\Админ\Desktop\семинр 05.03.23\фото 05.04.23\IMG_847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73" r="9893" b="12834"/>
          <a:stretch/>
        </p:blipFill>
        <p:spPr bwMode="auto">
          <a:xfrm>
            <a:off x="971600" y="1585209"/>
            <a:ext cx="2160240" cy="1883427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C:\Users\Админ\Desktop\семинр 05.03.23\фото 05.04.23\IMG_847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02122"/>
            <a:ext cx="2088232" cy="18318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3" name="Рисунок 12" descr="C:\Users\Админ\Desktop\семинр 05.03.23\фото 05.04.23\IMG_847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68" y="1585209"/>
            <a:ext cx="2376264" cy="18656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95536" y="2745735"/>
            <a:ext cx="8136904" cy="1543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«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Чудесный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мешочек»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(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педагоги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достают из «чудесного мешочка»  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предметы и рассказывают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о его использовании в работе с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детьми)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4" name="Picture 2" descr="C:\Users\Админ\Desktop\семинр 05.03.23\фото 05.04.23\IMG_848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20734" b="11254"/>
          <a:stretch/>
        </p:blipFill>
        <p:spPr bwMode="auto">
          <a:xfrm>
            <a:off x="497118" y="4359650"/>
            <a:ext cx="2302586" cy="202167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C:\Users\Админ\Desktop\семинр 05.03.23\фото 05.04.23\IMG_8486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34" y="4359650"/>
            <a:ext cx="2573020" cy="20221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7" name="Рисунок 16" descr="C:\Users\Админ\Desktop\семинр 05.03.23\фото 05.04.23\IMG_848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568" y="4292967"/>
            <a:ext cx="2360295" cy="20925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6850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43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45950"/>
            <a:ext cx="81369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22616"/>
            <a:ext cx="676875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0"/>
            <a:ext cx="7776864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«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Чудесный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мешочек»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(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продолжение)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050" name="Picture 2" descr="C:\Users\Админ\Desktop\семинр 05.03.23\фото 05.04.23\IMG_84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5" t="26139" r="1818"/>
          <a:stretch/>
        </p:blipFill>
        <p:spPr bwMode="auto">
          <a:xfrm>
            <a:off x="593507" y="1122616"/>
            <a:ext cx="2592288" cy="213081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\Desktop\семинр 05.03.23\фото 05.04.23\IMG_848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763" y="1129524"/>
            <a:ext cx="2832001" cy="2123905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 descr="C:\Users\Админ\Desktop\семинр 05.03.23\фото 05.04.23\IMG_848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3" r="4141" b="20512"/>
          <a:stretch/>
        </p:blipFill>
        <p:spPr bwMode="auto">
          <a:xfrm>
            <a:off x="6309889" y="1122615"/>
            <a:ext cx="2428875" cy="213081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059832" y="3223559"/>
            <a:ext cx="228096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600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a typeface="Calibri"/>
                <a:cs typeface="Times New Roman"/>
              </a:rPr>
              <a:t>ФИЗМИНУТКА</a:t>
            </a:r>
            <a:endParaRPr lang="ru-RU" sz="16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2" name="Рисунок 21" descr="C:\Users\Админ\Desktop\семинр 05.03.23\фото 05.04.23\IMG_8497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79241"/>
            <a:ext cx="2448272" cy="18576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3" name="Рисунок 22" descr="C:\Users\Админ\Desktop\семинр 05.03.23\фото 05.04.23\IMG_8498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6" r="6225" b="11539"/>
          <a:stretch/>
        </p:blipFill>
        <p:spPr bwMode="auto">
          <a:xfrm>
            <a:off x="5220073" y="4179241"/>
            <a:ext cx="2304254" cy="1857658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333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743"/>
            <a:ext cx="91800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45950"/>
            <a:ext cx="81369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22616"/>
            <a:ext cx="676875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0"/>
            <a:ext cx="7776864" cy="694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a typeface="Times New Roman"/>
              </a:rPr>
              <a:t>«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a typeface="Times New Roman"/>
              </a:rPr>
              <a:t>Волшебная корзинка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ea typeface="Times New Roman"/>
              </a:rPr>
              <a:t>»                                          «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ea typeface="Times New Roman"/>
              </a:rPr>
              <a:t>Волшебный цилиндр»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ea typeface="Times New Roman"/>
              </a:rPr>
              <a:t> 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6" name="Рисунок 15" descr="C:\Users\Админ\Desktop\семинр 05.03.23\фото 05.04.23\IMG_850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834677"/>
            <a:ext cx="2524140" cy="218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17" name="Рисунок 16" descr="C:\Users\Админ\Desktop\семинр 05.03.23\фото 05.04.23\IMG_850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5" y="841554"/>
            <a:ext cx="2810657" cy="2184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2905011"/>
            <a:ext cx="7776864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Подбор родственных слов 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(кроссворд)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580005" algn="l"/>
              </a:tabLs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1команда: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Дом	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                                                 2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команда: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Лес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19" name="Рисунок 18" descr="C:\Users\Админ\Desktop\семинр 05.03.23\фото 05.04.23\IMG_8505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26" y="4175971"/>
            <a:ext cx="2865107" cy="227469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21" name="Рисунок 20" descr="C:\Users\Админ\Desktop\семинр 05.03.23\фото 05.04.23\IMG_8506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5" y="4221088"/>
            <a:ext cx="3027184" cy="21844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39286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45950"/>
            <a:ext cx="81369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22616"/>
            <a:ext cx="676875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0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05011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192681"/>
            <a:ext cx="4302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C00000"/>
              </a:solidFill>
              <a:latin typeface="Times New Roman"/>
              <a:ea typeface="Calibri"/>
            </a:endParaRPr>
          </a:p>
          <a:p>
            <a:pPr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«ВОЛШЕБНАЯ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</a:rPr>
              <a:t>ТРУБА»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8" name="Рисунок 17" descr="C:\Users\Админ\Desktop\семинр 05.03.23\фото 05.04.23\IMG_85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805124"/>
            <a:ext cx="3456384" cy="2558803"/>
          </a:xfrm>
          <a:prstGeom prst="rect">
            <a:avLst/>
          </a:prstGeom>
          <a:ln>
            <a:solidFill>
              <a:srgbClr val="C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Рисунок 19" descr="C:\Users\Админ\Desktop\семинр 05.03.23\фото 05.04.23\IMG_851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17" y="746094"/>
            <a:ext cx="3101802" cy="25442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3001409" y="3223559"/>
            <a:ext cx="3141181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Рефлексия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Calibri"/>
                <a:cs typeface="Times New Roman"/>
              </a:rPr>
              <a:t>«Закончи фразу»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2" name="Рисунок 21" descr="C:\Users\Админ\Desktop\семинр 05.03.23\фото 05.04.23\IMG_851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55" y="3952989"/>
            <a:ext cx="3147974" cy="266003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4418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" y="1"/>
            <a:ext cx="9180003" cy="68580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99749"/>
            <a:ext cx="7992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692008"/>
            <a:ext cx="5713667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22616"/>
            <a:ext cx="676875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0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05011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80731" y="734174"/>
            <a:ext cx="4695724" cy="390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Творческая мастерская»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385362"/>
            <a:ext cx="712879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0"/>
              </a:spcAft>
            </a:pPr>
            <a:r>
              <a:rPr lang="ru-RU" b="1" kern="18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Семинар-практикум для </a:t>
            </a:r>
            <a:r>
              <a:rPr lang="ru-RU" b="1" kern="18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родителей «Играя, развиваем </a:t>
            </a:r>
            <a:r>
              <a:rPr lang="ru-RU" b="1" kern="18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речь!»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1154" y="734175"/>
            <a:ext cx="2664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b="1" dirty="0" smtClean="0">
              <a:latin typeface="Times New Roman"/>
              <a:ea typeface="Times New Roman"/>
            </a:endParaRPr>
          </a:p>
          <a:p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«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Волшебный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цилиндр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»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Рисунок 14" descr="E:\DCIM\164___04\IMG_852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t="19558" r="3470" b="24606"/>
          <a:stretch/>
        </p:blipFill>
        <p:spPr bwMode="auto">
          <a:xfrm>
            <a:off x="645616" y="1439495"/>
            <a:ext cx="2633925" cy="2191053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E:\DCIM\164___04\IMG_8523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20505" r="7965" b="16088"/>
          <a:stretch/>
        </p:blipFill>
        <p:spPr bwMode="auto">
          <a:xfrm>
            <a:off x="5004048" y="1585554"/>
            <a:ext cx="2798668" cy="219456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39793" y="1145056"/>
            <a:ext cx="47366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рисование  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на тему </a:t>
            </a: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«Что приснилось пчеле?»</a:t>
            </a: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 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9574"/>
            <a:ext cx="2505075" cy="196373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789" y="4201983"/>
            <a:ext cx="2614437" cy="2158917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2555777" y="3254594"/>
            <a:ext cx="276803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950"/>
              </a:lnSpc>
            </a:pPr>
            <a:endParaRPr lang="ru-RU" b="1" kern="1800" dirty="0" smtClean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ts val="1950"/>
              </a:lnSpc>
            </a:pPr>
            <a:endParaRPr lang="ru-RU" b="1" kern="1800" dirty="0">
              <a:solidFill>
                <a:prstClr val="black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ts val="1950"/>
              </a:lnSpc>
            </a:pPr>
            <a:r>
              <a:rPr lang="ru-RU" b="1" kern="1800" dirty="0" err="1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  <a:cs typeface="Times New Roman"/>
              </a:rPr>
              <a:t>Физминутка</a:t>
            </a:r>
            <a:endParaRPr lang="ru-RU" sz="1400" dirty="0">
              <a:solidFill>
                <a:schemeClr val="bg2">
                  <a:lumMod val="25000"/>
                </a:schemeClr>
              </a:solidFill>
              <a:ea typeface="Calibri"/>
              <a:cs typeface="Times New Roman"/>
            </a:endParaRPr>
          </a:p>
        </p:txBody>
      </p:sp>
      <p:pic>
        <p:nvPicPr>
          <p:cNvPr id="23" name="Рисунок 22" descr="C:\Users\Админ\Desktop\семинр 05.03.23\фото для проекта апрель23\Yr7mf5jYj9c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59"/>
          <a:stretch/>
        </p:blipFill>
        <p:spPr bwMode="auto">
          <a:xfrm>
            <a:off x="6568253" y="4060884"/>
            <a:ext cx="2108202" cy="2464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61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дмин\Desktop\1613050161_131-p-oranzhevii-fon-s-ramkoi-1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flipH="1">
            <a:off x="1187624" y="4735512"/>
            <a:ext cx="7632848" cy="4816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5000"/>
              </a:lnSpc>
            </a:pPr>
            <a:endParaRPr lang="ru-RU" sz="1100" dirty="0" smtClean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r">
              <a:lnSpc>
                <a:spcPct val="115000"/>
              </a:lnSpc>
            </a:pPr>
            <a:endParaRPr lang="ru-RU" sz="1100" dirty="0">
              <a:solidFill>
                <a:srgbClr val="F79646">
                  <a:lumMod val="50000"/>
                </a:srgb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645950"/>
            <a:ext cx="8136904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0"/>
              </a:spcAft>
            </a:pP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endParaRPr lang="ru-RU" sz="1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dirty="0" smtClean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 smtClean="0">
              <a:solidFill>
                <a:prstClr val="black"/>
              </a:solidFill>
              <a:latin typeface="Times New Roman"/>
              <a:ea typeface="Calibri"/>
              <a:cs typeface="Times New Roman" pitchFamily="18" charset="0"/>
            </a:endParaRPr>
          </a:p>
          <a:p>
            <a:endParaRPr lang="ru-RU" sz="12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122616"/>
            <a:ext cx="676875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0"/>
            <a:ext cx="7920880" cy="559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905011"/>
            <a:ext cx="7776864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b="1" dirty="0" smtClean="0"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385362"/>
            <a:ext cx="712879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950"/>
              </a:lnSpc>
              <a:spcAft>
                <a:spcPts val="0"/>
              </a:spcAft>
            </a:pPr>
            <a:r>
              <a:rPr lang="ru-RU" b="1" kern="1800" dirty="0" smtClean="0">
                <a:latin typeface="Times New Roman"/>
                <a:ea typeface="Times New Roman"/>
                <a:cs typeface="Times New Roman"/>
              </a:rPr>
              <a:t>                                                 </a:t>
            </a: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734175"/>
            <a:ext cx="4608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55576" y="3105835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/>
              <a:ea typeface="Times New Roman"/>
            </a:endParaRPr>
          </a:p>
          <a:p>
            <a:endParaRPr lang="ru-RU" dirty="0">
              <a:latin typeface="Times New Roman"/>
              <a:ea typeface="Times New Roman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92681"/>
            <a:ext cx="777686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3 этап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–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Заключительный</a:t>
            </a:r>
          </a:p>
          <a:p>
            <a:pPr lvl="0" algn="ctr"/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  <a:latin typeface="Times New Roman"/>
                <a:ea typeface="Times New Roman"/>
              </a:rPr>
              <a:t>Материал педагогов  по развитию всех компонентов развития  речи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3" name="Рисунок 22" descr="C:\Users\Админ\Desktop\xBFIUaNMwD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" t="12944" r="9938" b="4823"/>
          <a:stretch/>
        </p:blipFill>
        <p:spPr bwMode="auto">
          <a:xfrm>
            <a:off x="611560" y="918841"/>
            <a:ext cx="2585037" cy="2371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Рисунок 23" descr="E:\DCIM\164___04\IMG_8547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5" t="11041" r="9149" b="20820"/>
          <a:stretch/>
        </p:blipFill>
        <p:spPr bwMode="auto">
          <a:xfrm>
            <a:off x="3455876" y="3933056"/>
            <a:ext cx="2376264" cy="2299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Рисунок 24" descr="C:\Users\Админ\Desktop\28zxZKozSbM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4"/>
          <a:stretch/>
        </p:blipFill>
        <p:spPr bwMode="auto">
          <a:xfrm>
            <a:off x="6336196" y="3868890"/>
            <a:ext cx="2376264" cy="2363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 descr="C:\Users\Админ\Desktop\L00LQNJOZJ8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t="1488" r="20998"/>
          <a:stretch/>
        </p:blipFill>
        <p:spPr bwMode="auto">
          <a:xfrm>
            <a:off x="755576" y="3904496"/>
            <a:ext cx="2152989" cy="2327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Рисунок 26" descr="E:\DCIM\164___04\IMG_8555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54" b="5048"/>
          <a:stretch/>
        </p:blipFill>
        <p:spPr bwMode="auto">
          <a:xfrm>
            <a:off x="3468939" y="918841"/>
            <a:ext cx="2471213" cy="23715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Рисунок 27" descr="E:\DCIM\164___04\IMG_8556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1" t="13249" r="11277" b="6940"/>
          <a:stretch/>
        </p:blipFill>
        <p:spPr bwMode="auto">
          <a:xfrm>
            <a:off x="6336196" y="918840"/>
            <a:ext cx="2492390" cy="23715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40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441</Words>
  <Application>Microsoft Office PowerPoint</Application>
  <PresentationFormat>Экран (4:3)</PresentationFormat>
  <Paragraphs>185</Paragraphs>
  <Slides>15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Windows User</cp:lastModifiedBy>
  <cp:revision>34</cp:revision>
  <dcterms:created xsi:type="dcterms:W3CDTF">2023-04-30T09:28:04Z</dcterms:created>
  <dcterms:modified xsi:type="dcterms:W3CDTF">2023-05-05T03:05:28Z</dcterms:modified>
</cp:coreProperties>
</file>