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256" r:id="rId2"/>
    <p:sldId id="257" r:id="rId3"/>
    <p:sldId id="262" r:id="rId4"/>
    <p:sldId id="261" r:id="rId5"/>
    <p:sldId id="263" r:id="rId6"/>
    <p:sldId id="264" r:id="rId7"/>
    <p:sldId id="258" r:id="rId8"/>
    <p:sldId id="265" r:id="rId9"/>
    <p:sldId id="260" r:id="rId10"/>
    <p:sldId id="267" r:id="rId11"/>
    <p:sldId id="266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000"/>
    <a:srgbClr val="000000"/>
    <a:srgbClr val="00FF00"/>
    <a:srgbClr val="FFFF00"/>
    <a:srgbClr val="FFCC00"/>
    <a:srgbClr val="FF0066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2" autoAdjust="0"/>
    <p:restoredTop sz="94613" autoAdjust="0"/>
  </p:normalViewPr>
  <p:slideViewPr>
    <p:cSldViewPr>
      <p:cViewPr>
        <p:scale>
          <a:sx n="90" d="100"/>
          <a:sy n="90" d="100"/>
        </p:scale>
        <p:origin x="-756" y="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8EBDB-FE0E-4C39-88D5-59B173BF9F2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42B15-FD56-4C62-9305-FC3FCE7C30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5730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42B15-FD56-4C62-9305-FC3FCE7C300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839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1508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865B1B2-158E-4097-90B8-28FECB53E5B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14B856F9-B691-4EDC-B370-95B52695C3CE}" type="datetimeFigureOut">
              <a:rPr lang="ru-RU"/>
              <a:pPr/>
              <a:t>22.11.2023</a:t>
            </a:fld>
            <a:endParaRPr lang="ru-RU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50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5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15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B36599-118B-47C1-8E8E-207C6BD19815}" type="datetimeFigureOut">
              <a:rPr lang="ru-RU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4560E-DE02-4A64-8120-816DDE5371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2A5B0F-9625-4499-AF9A-C752AE2AA173}" type="datetimeFigureOut">
              <a:rPr lang="ru-RU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D5591-8526-4916-B5C5-503FD960E2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FE7A6E-D326-485A-85E9-CF01BBD8EFE5}" type="datetimeFigureOut">
              <a:rPr lang="ru-RU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B5210-F106-4C5D-B8BD-93A81E7007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0678B6-4F9A-42BB-97C9-F1D08D4EF3CB}" type="datetimeFigureOut">
              <a:rPr lang="ru-RU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602C9-807C-4F01-93A4-1AB8B7D8FF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4FCB-AE00-435E-8B25-E09A8E0FB3E7}" type="datetimeFigureOut">
              <a:rPr lang="ru-RU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D315C-FBF4-4BB7-9357-F42A523067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EBCF9E-D146-4DB2-A5A7-05C979BEB75C}" type="datetimeFigureOut">
              <a:rPr lang="ru-RU"/>
              <a:pPr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937C0-E5D4-46C8-9864-30E0A4A78D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4FA554-C8FA-4464-91D4-EF7D7949B0E7}" type="datetimeFigureOut">
              <a:rPr lang="ru-RU"/>
              <a:pPr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0AB6C-9595-4365-87D9-A43DCC6469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BC20CF-FBB5-4B48-9CF1-1CCC9677951E}" type="datetimeFigureOut">
              <a:rPr lang="ru-RU"/>
              <a:pPr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56D67-7095-47F4-87C8-377C7F8F38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6C4ABD-90DC-46DF-8DCB-ED9EF49A49C8}" type="datetimeFigureOut">
              <a:rPr lang="ru-RU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25707-D73C-4333-9F2F-8C8C71F76D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B4BA1E-335E-42FE-90F3-4CFC8D1856B3}" type="datetimeFigureOut">
              <a:rPr lang="ru-RU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3B9BA-FA1B-49EE-8C98-0A73A241C4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77D080F-3273-4D1A-9EBC-DC3796498676}" type="datetimeFigureOut">
              <a:rPr lang="ru-RU"/>
              <a:pPr/>
              <a:t>22.11.2023</a:t>
            </a:fld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CF9CF629-EDE4-445C-BB32-8E5A3A9FB8B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48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4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4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48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4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4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48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4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4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48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4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4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48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4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4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500034" y="642918"/>
            <a:ext cx="8353425" cy="1800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300" normalizeH="1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Impact"/>
              </a:rPr>
              <a:t>Проект</a:t>
            </a:r>
          </a:p>
          <a:p>
            <a:pPr algn="ctr"/>
            <a:r>
              <a:rPr lang="ru-RU" sz="3600" b="1" kern="10" spc="300" normalizeH="1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Impact"/>
              </a:rPr>
              <a:t> «Азбука  здоровья</a:t>
            </a:r>
            <a:endParaRPr lang="ru-RU" sz="3600" b="1" kern="10" spc="300" normalizeH="1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66"/>
              </a:solidFill>
              <a:latin typeface="Impact"/>
            </a:endParaRPr>
          </a:p>
        </p:txBody>
      </p:sp>
      <p:pic>
        <p:nvPicPr>
          <p:cNvPr id="13319" name="Picture 7" descr="zdorovoe-pitan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428868"/>
            <a:ext cx="5238765" cy="3531008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214414" y="214290"/>
            <a:ext cx="607223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Детский сад № 5</a:t>
            </a:r>
            <a:r>
              <a:rPr kumimoji="0" lang="ru-RU" sz="1200" b="1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«Родничок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комбинированного вида 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71770" y="6133761"/>
            <a:ext cx="607223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Составил воспитатель: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Оюн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А.В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Сюжетно-ролевая игра </a:t>
            </a:r>
            <a:r>
              <a:rPr lang="ru-RU" sz="2400" dirty="0" smtClean="0"/>
              <a:t>«Кукла Катя заболела»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484784"/>
            <a:ext cx="3600400" cy="46085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484784"/>
            <a:ext cx="3960440" cy="4608512"/>
          </a:xfrm>
        </p:spPr>
      </p:pic>
    </p:spTree>
    <p:extLst>
      <p:ext uri="{BB962C8B-B14F-4D97-AF65-F5344CB8AC3E}">
        <p14:creationId xmlns:p14="http://schemas.microsoft.com/office/powerpoint/2010/main" xmlns="" val="61631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548680"/>
            <a:ext cx="4115531" cy="54726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548680"/>
            <a:ext cx="4525943" cy="5472608"/>
          </a:xfrm>
        </p:spPr>
      </p:pic>
    </p:spTree>
    <p:extLst>
      <p:ext uri="{BB962C8B-B14F-4D97-AF65-F5344CB8AC3E}">
        <p14:creationId xmlns:p14="http://schemas.microsoft.com/office/powerpoint/2010/main" xmlns="" val="57492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solidFill>
                  <a:srgbClr val="FFC000"/>
                </a:solidFill>
              </a:rPr>
              <a:t>3 этап Заключительный</a:t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>«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Выставка </a:t>
            </a:r>
            <a:r>
              <a:rPr lang="ru-RU" sz="20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массажных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дорожек»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700808"/>
            <a:ext cx="3672408" cy="43189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1700808"/>
            <a:ext cx="3960440" cy="4318992"/>
          </a:xfrm>
        </p:spPr>
      </p:pic>
    </p:spTree>
    <p:extLst>
      <p:ext uri="{BB962C8B-B14F-4D97-AF65-F5344CB8AC3E}">
        <p14:creationId xmlns:p14="http://schemas.microsoft.com/office/powerpoint/2010/main" xmlns="" val="19906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414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827584" y="432916"/>
            <a:ext cx="7848872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C000"/>
                </a:solidFill>
                <a:latin typeface="Cambria" pitchFamily="18" charset="0"/>
                <a:ea typeface="Calibri"/>
                <a:cs typeface="Times New Roman"/>
              </a:rPr>
              <a:t>Актуальность проекта:</a:t>
            </a:r>
          </a:p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rgbClr val="111111"/>
                </a:solidFill>
                <a:latin typeface="Gabriola" pitchFamily="82" charset="0"/>
                <a:ea typeface="Calibri"/>
                <a:cs typeface="Times New Roman"/>
              </a:rPr>
              <a:t>Охрана </a:t>
            </a:r>
            <a:r>
              <a:rPr lang="ru-RU" sz="2800" dirty="0">
                <a:solidFill>
                  <a:srgbClr val="111111"/>
                </a:solidFill>
                <a:latin typeface="Gabriola" pitchFamily="82" charset="0"/>
                <a:ea typeface="Calibri"/>
                <a:cs typeface="Times New Roman"/>
              </a:rPr>
              <a:t>жизни и укрепление физического и психического здоровья детей –одна из основных задач дошкольного образования. Особенно остро эта задача стоит в адаптационный период, когда у детей наблюдается значительное увеличение количество случаев заболеваемости, что требует необходимости использования современных, инновационных подходов в </a:t>
            </a:r>
            <a:r>
              <a:rPr lang="ru-RU" sz="2800" dirty="0" err="1">
                <a:solidFill>
                  <a:srgbClr val="111111"/>
                </a:solidFill>
                <a:latin typeface="Gabriola" pitchFamily="82" charset="0"/>
                <a:ea typeface="Calibri"/>
                <a:cs typeface="Times New Roman"/>
              </a:rPr>
              <a:t>воспитательно</a:t>
            </a:r>
            <a:r>
              <a:rPr lang="ru-RU" sz="2800" dirty="0">
                <a:solidFill>
                  <a:srgbClr val="111111"/>
                </a:solidFill>
                <a:latin typeface="Gabriola" pitchFamily="82" charset="0"/>
                <a:ea typeface="Calibri"/>
                <a:cs typeface="Times New Roman"/>
              </a:rPr>
              <a:t> - оздоровительной работе.</a:t>
            </a:r>
            <a:r>
              <a:rPr lang="ru-RU" sz="2800" b="1" dirty="0">
                <a:solidFill>
                  <a:srgbClr val="111111"/>
                </a:solidFill>
                <a:latin typeface="Gabriola" pitchFamily="82" charset="0"/>
                <a:ea typeface="Calibri"/>
                <a:cs typeface="Times New Roman"/>
              </a:rPr>
              <a:t> </a:t>
            </a:r>
            <a:r>
              <a:rPr lang="ru-RU" sz="2800" dirty="0">
                <a:solidFill>
                  <a:srgbClr val="111111"/>
                </a:solidFill>
                <a:latin typeface="Gabriola" pitchFamily="82" charset="0"/>
                <a:ea typeface="Calibri"/>
                <a:cs typeface="Times New Roman"/>
              </a:rPr>
              <a:t>Важно на этом этапе сформировать у детей базу знаний и практических навыков здорового образа жизни, осознанную потребность в систематических знаний физической культурой и спортом.</a:t>
            </a:r>
            <a:endParaRPr lang="ru-RU" sz="2800" dirty="0">
              <a:latin typeface="Gabriola" pitchFamily="82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92100"/>
            <a:ext cx="8291264" cy="4217020"/>
          </a:xfrm>
        </p:spPr>
        <p:txBody>
          <a:bodyPr/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hlink"/>
                </a:solidFill>
              </a:rPr>
              <a:t/>
            </a:r>
            <a:br>
              <a:rPr lang="ru-RU" sz="3200" dirty="0" smtClean="0">
                <a:solidFill>
                  <a:schemeClr val="hlink"/>
                </a:solidFill>
              </a:rPr>
            </a:br>
            <a:r>
              <a:rPr lang="ru-RU" sz="3200" dirty="0">
                <a:solidFill>
                  <a:schemeClr val="hlink"/>
                </a:solidFill>
              </a:rPr>
              <a:t/>
            </a:r>
            <a:br>
              <a:rPr lang="ru-RU" sz="3200" dirty="0">
                <a:solidFill>
                  <a:schemeClr val="hlink"/>
                </a:solidFill>
              </a:rPr>
            </a:br>
            <a:r>
              <a:rPr lang="ru-RU" sz="2400" dirty="0" smtClean="0">
                <a:solidFill>
                  <a:schemeClr val="hlink"/>
                </a:solidFill>
                <a:latin typeface="Cambria" pitchFamily="18" charset="0"/>
              </a:rPr>
              <a:t>Цель:</a:t>
            </a:r>
            <a:r>
              <a:rPr lang="ru-RU" sz="2800" dirty="0" smtClean="0">
                <a:solidFill>
                  <a:schemeClr val="hlink"/>
                </a:solidFill>
              </a:rPr>
              <a:t> </a:t>
            </a:r>
            <a:r>
              <a:rPr lang="ru-RU" sz="20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формирование </a:t>
            </a:r>
            <a:r>
              <a:rPr lang="ru-RU" sz="200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основ здорового образа жизни у детей дошкольного </a:t>
            </a:r>
            <a:r>
              <a:rPr lang="ru-RU" sz="20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возраста.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dirty="0" smtClean="0">
                <a:effectLst/>
                <a:latin typeface="Times New Roman"/>
                <a:ea typeface="Times New Roman"/>
              </a:rPr>
            </a:br>
            <a:r>
              <a:rPr lang="ru-RU" sz="2400" dirty="0" smtClean="0">
                <a:solidFill>
                  <a:schemeClr val="hlink"/>
                </a:solidFill>
                <a:latin typeface="Cambria" pitchFamily="18" charset="0"/>
              </a:rPr>
              <a:t>Задачи:</a:t>
            </a:r>
            <a:r>
              <a:rPr lang="ru-RU" sz="2400" dirty="0" smtClean="0">
                <a:solidFill>
                  <a:schemeClr val="hlink"/>
                </a:solidFill>
              </a:rPr>
              <a:t> </a:t>
            </a:r>
            <a:r>
              <a:rPr lang="ru-RU" sz="200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1) укреплять и охранять </a:t>
            </a:r>
            <a:r>
              <a:rPr lang="ru-RU" sz="2000" b="1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здоровье детей</a:t>
            </a:r>
            <a:r>
              <a:rPr lang="ru-RU" sz="200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;</a:t>
            </a:r>
            <a:r>
              <a:rPr lang="ru-RU" sz="2000" dirty="0">
                <a:effectLst/>
                <a:latin typeface="Times New Roman"/>
                <a:ea typeface="Times New Roman"/>
              </a:rPr>
              <a:t/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2) формировать потребность в соблюдении навыков гигиены; дать представление о полезной и вредной пищи для </a:t>
            </a:r>
            <a:r>
              <a:rPr lang="ru-RU" sz="2000" b="1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здоровья человека</a:t>
            </a:r>
            <a:r>
              <a:rPr lang="ru-RU" sz="200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.</a:t>
            </a:r>
            <a:r>
              <a:rPr lang="ru-RU" sz="2000" dirty="0">
                <a:effectLst/>
                <a:latin typeface="Times New Roman"/>
                <a:ea typeface="Times New Roman"/>
              </a:rPr>
              <a:t/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3) развивать интерес детей к </a:t>
            </a:r>
            <a:r>
              <a:rPr lang="ru-RU" sz="2000" b="1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здоровому</a:t>
            </a:r>
            <a:r>
              <a:rPr lang="ru-RU" sz="200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 образу жизни через разнообразные формы и методы физкультурно – </a:t>
            </a:r>
            <a:r>
              <a:rPr lang="ru-RU" sz="2000" b="1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оздоровительной работы</a:t>
            </a:r>
            <a:r>
              <a:rPr lang="ru-RU" sz="200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.</a:t>
            </a:r>
            <a:r>
              <a:rPr lang="ru-RU" sz="2000" dirty="0">
                <a:effectLst/>
                <a:latin typeface="Times New Roman"/>
                <a:ea typeface="Times New Roman"/>
              </a:rPr>
              <a:t/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4) воспитывать у детей привычку к аккуратности и чистоте, прививать культурно – гигиенические навыки и простейшие навыки самообслуживания.</a:t>
            </a:r>
            <a:r>
              <a:rPr lang="ru-RU" sz="2000" dirty="0">
                <a:effectLst/>
                <a:latin typeface="Times New Roman"/>
                <a:ea typeface="Times New Roman"/>
              </a:rPr>
              <a:t/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5) повышать педагогическую компетентность родителей по вопросу сохранения и укрепления </a:t>
            </a:r>
            <a:r>
              <a:rPr lang="ru-RU" sz="2000" b="1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здоровья ребенка</a:t>
            </a:r>
            <a:r>
              <a:rPr lang="ru-RU" sz="200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.</a:t>
            </a:r>
            <a:r>
              <a:rPr lang="ru-RU" sz="2000" dirty="0">
                <a:effectLst/>
                <a:latin typeface="Times New Roman"/>
                <a:ea typeface="Times New Roman"/>
              </a:rPr>
              <a:t/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endParaRPr lang="ru-RU" sz="2000" dirty="0">
              <a:solidFill>
                <a:schemeClr val="hlink"/>
              </a:solidFill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013737" y="5013325"/>
            <a:ext cx="302418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0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2800" b="1" kern="1200" dirty="0" smtClean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kern="1200" dirty="0" smtClean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2800" b="1" kern="1200" dirty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kern="1200" dirty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2800" b="1" kern="1200" dirty="0" smtClean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kern="1200" dirty="0" smtClean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2800" b="1" kern="1200" dirty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kern="1200" dirty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2800" b="1" kern="1200" dirty="0" smtClean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kern="1200" dirty="0" smtClean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2800" b="1" kern="1200" dirty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kern="1200" dirty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2800" b="1" kern="1200" dirty="0" smtClean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kern="1200" dirty="0" smtClean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2800" b="1" kern="1200" dirty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kern="1200" dirty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2800" b="1" kern="1200" dirty="0" smtClean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kern="1200" dirty="0" smtClean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2800" b="1" kern="1200" dirty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kern="1200" dirty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2800" b="1" kern="1200" dirty="0" smtClean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kern="1200" dirty="0" smtClean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2800" b="1" kern="1200" dirty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kern="1200" dirty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2800" b="1" kern="1200" dirty="0" smtClean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  <a:t>Тип </a:t>
            </a:r>
            <a:r>
              <a:rPr lang="ru-RU" sz="2800" b="1" kern="1200" dirty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  <a:t>проекта: </a:t>
            </a:r>
            <a:r>
              <a:rPr lang="ru-RU" sz="2800" b="1" kern="1200" dirty="0">
                <a:solidFill>
                  <a:srgbClr val="C0504D"/>
                </a:solidFill>
                <a:effectLst/>
                <a:latin typeface="Monotype Corsiva" pitchFamily="66" charset="0"/>
                <a:cs typeface="Times New Roman" pitchFamily="18" charset="0"/>
              </a:rPr>
              <a:t>информационно-обучающий</a:t>
            </a:r>
            <a:br>
              <a:rPr lang="ru-RU" sz="2800" b="1" kern="1200" dirty="0">
                <a:solidFill>
                  <a:srgbClr val="C0504D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2800" b="1" kern="1200" dirty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  <a:t>Вид проекта: </a:t>
            </a:r>
            <a:r>
              <a:rPr lang="ru-RU" sz="2800" b="1" kern="1200" dirty="0">
                <a:solidFill>
                  <a:srgbClr val="C0504D"/>
                </a:solidFill>
                <a:effectLst/>
                <a:latin typeface="Monotype Corsiva" pitchFamily="66" charset="0"/>
                <a:cs typeface="Times New Roman" pitchFamily="18" charset="0"/>
              </a:rPr>
              <a:t>групповой</a:t>
            </a:r>
            <a:r>
              <a:rPr lang="ru-RU" sz="2800" b="1" kern="1200" dirty="0">
                <a:solidFill>
                  <a:srgbClr val="C0504D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kern="1200" dirty="0">
                <a:solidFill>
                  <a:srgbClr val="C0504D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kern="12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Участники:</a:t>
            </a:r>
            <a:r>
              <a:rPr lang="ru-RU" sz="2800" b="1" kern="1200" dirty="0">
                <a:ln w="11430"/>
                <a:solidFill>
                  <a:srgbClr val="C0504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дети </a:t>
            </a:r>
            <a:r>
              <a:rPr lang="ru-RU" sz="2800" b="1" kern="1200" dirty="0" smtClean="0">
                <a:ln w="11430"/>
                <a:solidFill>
                  <a:srgbClr val="C0504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подготовительной к школе </a:t>
            </a:r>
            <a:r>
              <a:rPr lang="ru-RU" sz="2800" b="1" kern="1200" dirty="0" smtClean="0">
                <a:ln w="11430"/>
                <a:solidFill>
                  <a:srgbClr val="C0504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группы</a:t>
            </a:r>
            <a:r>
              <a:rPr lang="ru-RU" sz="2800" b="1" kern="1200" dirty="0">
                <a:ln w="11430"/>
                <a:solidFill>
                  <a:srgbClr val="C0504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.</a:t>
            </a:r>
            <a:br>
              <a:rPr lang="ru-RU" sz="2800" b="1" kern="1200" dirty="0">
                <a:ln w="11430"/>
                <a:solidFill>
                  <a:srgbClr val="C0504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kern="12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 времени: </a:t>
            </a:r>
            <a:r>
              <a:rPr lang="ru-RU" sz="2800" b="1" kern="1200" dirty="0">
                <a:ln w="11430"/>
                <a:solidFill>
                  <a:srgbClr val="C0504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краткосрочный </a:t>
            </a:r>
            <a:br>
              <a:rPr lang="ru-RU" sz="2800" b="1" kern="1200" dirty="0">
                <a:ln w="11430"/>
                <a:solidFill>
                  <a:srgbClr val="C0504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kern="12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Сроки реализации проекта: </a:t>
            </a:r>
            <a:r>
              <a:rPr lang="ru-RU" sz="2800" b="1" kern="1200" dirty="0">
                <a:ln w="11430"/>
                <a:solidFill>
                  <a:srgbClr val="C0504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 </a:t>
            </a:r>
            <a:r>
              <a:rPr lang="ru-RU" sz="2800" b="1" kern="1200" dirty="0" smtClean="0">
                <a:ln w="11430"/>
                <a:solidFill>
                  <a:srgbClr val="C0504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13октября </a:t>
            </a:r>
            <a:r>
              <a:rPr lang="ru-RU" sz="2800" b="1" kern="1200">
                <a:ln w="11430"/>
                <a:solidFill>
                  <a:srgbClr val="C0504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 </a:t>
            </a:r>
            <a:r>
              <a:rPr lang="ru-RU" sz="2800" b="1" kern="1200" smtClean="0">
                <a:ln w="11430"/>
                <a:solidFill>
                  <a:srgbClr val="C0504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17октября</a:t>
            </a:r>
            <a:r>
              <a:rPr lang="ru-RU" sz="2800" b="1" kern="1200" dirty="0">
                <a:ln w="11430"/>
                <a:solidFill>
                  <a:srgbClr val="C0504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800" b="1" kern="1200" dirty="0">
                <a:ln w="11430"/>
                <a:solidFill>
                  <a:srgbClr val="C0504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kern="120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Предпологаемый</a:t>
            </a:r>
            <a:r>
              <a:rPr lang="ru-RU" sz="2800" b="1" kern="12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результат:</a:t>
            </a:r>
            <a:br>
              <a:rPr lang="ru-RU" sz="2800" b="1" kern="12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00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1. У детей сформированы первоначальные знания о здоровом образе жизни. Заинтересованность детей темой.</a:t>
            </a:r>
            <a:r>
              <a:rPr lang="ru-RU" sz="2000" dirty="0">
                <a:effectLst/>
                <a:latin typeface="Times New Roman"/>
                <a:ea typeface="Times New Roman"/>
              </a:rPr>
              <a:t/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2. Сформированы культурно-гигиенические навыки, знают элементарные правила личной гигиены.</a:t>
            </a:r>
            <a:r>
              <a:rPr lang="ru-RU" sz="2000" dirty="0">
                <a:effectLst/>
                <a:latin typeface="Times New Roman"/>
                <a:ea typeface="Times New Roman"/>
              </a:rPr>
              <a:t/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3. </a:t>
            </a:r>
            <a:r>
              <a:rPr lang="ru-RU" sz="2000" u="sng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Дети самостоятельно проявляют инициативу</a:t>
            </a:r>
            <a:r>
              <a:rPr lang="ru-RU" sz="200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: рассматривают иллюстрации, участвуют в беседах, задают вопросы; проявляют творчество, активность и детальность в работе.</a:t>
            </a:r>
            <a:r>
              <a:rPr lang="ru-RU" sz="2000" dirty="0">
                <a:effectLst/>
                <a:latin typeface="Times New Roman"/>
                <a:ea typeface="Times New Roman"/>
              </a:rPr>
              <a:t/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4. Активизирован и обогащен словарный запас детей по теме.</a:t>
            </a:r>
            <a:r>
              <a:rPr lang="ru-RU" sz="2000" dirty="0">
                <a:effectLst/>
                <a:latin typeface="Times New Roman"/>
                <a:ea typeface="Times New Roman"/>
              </a:rPr>
              <a:t/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5. С удовольствием играют в разные игры</a:t>
            </a:r>
            <a:r>
              <a:rPr lang="ru-RU" sz="20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.</a:t>
            </a:r>
            <a:r>
              <a:rPr lang="ru-RU" sz="2800" dirty="0">
                <a:effectLst/>
                <a:latin typeface="Times New Roman"/>
                <a:ea typeface="Times New Roman"/>
              </a:rPr>
              <a:t/>
            </a:r>
            <a:br>
              <a:rPr lang="ru-RU" sz="2800" dirty="0">
                <a:effectLst/>
                <a:latin typeface="Times New Roman"/>
                <a:ea typeface="Times New Roman"/>
              </a:rPr>
            </a:br>
            <a:r>
              <a:rPr lang="ru-RU" sz="2800" b="1" kern="12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800" b="1" kern="12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endParaRPr lang="ru-RU" sz="4000" dirty="0">
              <a:solidFill>
                <a:schemeClr val="hlink"/>
              </a:solidFill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627313" y="5013325"/>
            <a:ext cx="37449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ru-RU" sz="2000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kern="1200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1 этап – Подготовительный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728" y="1691844"/>
            <a:ext cx="3000176" cy="37533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8" b="139"/>
          <a:stretch/>
        </p:blipFill>
        <p:spPr>
          <a:xfrm rot="16200000">
            <a:off x="4442946" y="1355726"/>
            <a:ext cx="3672412" cy="4362564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chemeClr val="hlink"/>
                </a:solidFill>
              </a:rPr>
              <a:t>2 этап - Основной</a:t>
            </a:r>
            <a:br>
              <a:rPr lang="ru-RU" sz="3200" dirty="0" smtClean="0">
                <a:solidFill>
                  <a:schemeClr val="hlink"/>
                </a:solidFill>
              </a:rPr>
            </a:br>
            <a:r>
              <a:rPr lang="ru-RU" sz="3200" i="1" dirty="0" smtClean="0">
                <a:solidFill>
                  <a:srgbClr val="000000"/>
                </a:solidFill>
                <a:effectLst/>
              </a:rPr>
              <a:t>Беседа</a:t>
            </a:r>
            <a:r>
              <a:rPr lang="ru-RU" sz="2800" i="1" dirty="0" smtClean="0">
                <a:solidFill>
                  <a:srgbClr val="11111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800" i="1" dirty="0">
                <a:solidFill>
                  <a:srgbClr val="111111"/>
                </a:solidFill>
                <a:effectLst/>
                <a:latin typeface="Calibri"/>
                <a:ea typeface="Calibri"/>
                <a:cs typeface="Times New Roman"/>
              </a:rPr>
              <a:t>о здоровье и чистоте»</a:t>
            </a:r>
            <a:r>
              <a:rPr lang="ru-RU" sz="2800" dirty="0">
                <a:solidFill>
                  <a:srgbClr val="111111"/>
                </a:solidFill>
                <a:effectLst/>
                <a:latin typeface="Calibri"/>
                <a:ea typeface="Calibri"/>
                <a:cs typeface="Times New Roman"/>
              </a:rPr>
              <a:t>.</a:t>
            </a:r>
            <a:endParaRPr lang="ru-RU" sz="2800" dirty="0">
              <a:solidFill>
                <a:schemeClr val="hlink"/>
              </a:solidFill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987675" y="5254625"/>
            <a:ext cx="338455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57" y="1628800"/>
            <a:ext cx="4443958" cy="4248472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188641"/>
            <a:ext cx="7772400" cy="1296143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Arial Narrow" pitchFamily="34" charset="0"/>
              </a:rPr>
              <a:t>Рассматривание иллюстрации</a:t>
            </a:r>
            <a:br>
              <a:rPr lang="ru-RU" dirty="0" smtClean="0">
                <a:solidFill>
                  <a:srgbClr val="FFC000"/>
                </a:solidFill>
                <a:latin typeface="Arial Narrow" pitchFamily="34" charset="0"/>
              </a:rPr>
            </a:br>
            <a:endParaRPr lang="ru-RU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196752"/>
            <a:ext cx="3651870" cy="4869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1196752"/>
            <a:ext cx="4104456" cy="4869160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Сюжетно-ролевая игра </a:t>
            </a:r>
            <a:r>
              <a:rPr lang="ru-RU" sz="2800" i="1" dirty="0" smtClean="0">
                <a:solidFill>
                  <a:srgbClr val="FF0000"/>
                </a:solidFill>
              </a:rPr>
              <a:t>«Прием к врачу»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556792"/>
            <a:ext cx="4040188" cy="453650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556792"/>
            <a:ext cx="4104455" cy="4569371"/>
          </a:xfrm>
        </p:spPr>
      </p:pic>
    </p:spTree>
    <p:extLst>
      <p:ext uri="{BB962C8B-B14F-4D97-AF65-F5344CB8AC3E}">
        <p14:creationId xmlns:p14="http://schemas.microsoft.com/office/powerpoint/2010/main" xmlns="" val="34237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80060"/>
            <a:ext cx="3528392" cy="55412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480060"/>
            <a:ext cx="4536504" cy="5541228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363</TotalTime>
  <Words>61</Words>
  <Application>Microsoft Office PowerPoint</Application>
  <PresentationFormat>Экран (4:3)</PresentationFormat>
  <Paragraphs>17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Океан</vt:lpstr>
      <vt:lpstr>Слайд 1</vt:lpstr>
      <vt:lpstr>Слайд 2</vt:lpstr>
      <vt:lpstr>  Цель: формирование основ здорового образа жизни у детей дошкольного возраста. Задачи: 1) укреплять и охранять здоровье детей; 2) формировать потребность в соблюдении навыков гигиены; дать представление о полезной и вредной пищи для здоровья человека. 3) развивать интерес детей к здоровому образу жизни через разнообразные формы и методы физкультурно – оздоровительной работы. 4) воспитывать у детей привычку к аккуратности и чистоте, прививать культурно – гигиенические навыки и простейшие навыки самообслуживания. 5) повышать педагогическую компетентность родителей по вопросу сохранения и укрепления здоровья ребенка. </vt:lpstr>
      <vt:lpstr>            Тип проекта: информационно-обучающий Вид проекта: групповой Участники:  дети подготовительной к школе группы. По времени: краткосрочный  Сроки реализации проекта: с 13октября по 17октября Предпологаемый результат: 1. У детей сформированы первоначальные знания о здоровом образе жизни. Заинтересованность детей темой. 2. Сформированы культурно-гигиенические навыки, знают элементарные правила личной гигиены. 3. Дети самостоятельно проявляют инициативу: рассматривают иллюстрации, участвуют в беседах, задают вопросы; проявляют творчество, активность и детальность в работе. 4. Активизирован и обогащен словарный запас детей по теме. 5. С удовольствием играют в разные игры.  </vt:lpstr>
      <vt:lpstr>1 этап – Подготовительный</vt:lpstr>
      <vt:lpstr>2 этап - Основной Беседа о здоровье и чистоте».</vt:lpstr>
      <vt:lpstr>Рассматривание иллюстрации </vt:lpstr>
      <vt:lpstr>Сюжетно-ролевая игра «Прием к врачу»</vt:lpstr>
      <vt:lpstr>Слайд 9</vt:lpstr>
      <vt:lpstr>Сюжетно-ролевая игра «Кукла Катя заболела»</vt:lpstr>
      <vt:lpstr>Слайд 11</vt:lpstr>
      <vt:lpstr>3 этап Заключительный «Выставка массажных дорожек»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«Будь здоров, малыш!»</dc:title>
  <dc:creator>home</dc:creator>
  <cp:lastModifiedBy>админ</cp:lastModifiedBy>
  <cp:revision>39</cp:revision>
  <dcterms:created xsi:type="dcterms:W3CDTF">2016-03-24T16:47:52Z</dcterms:created>
  <dcterms:modified xsi:type="dcterms:W3CDTF">2023-11-22T14:03:26Z</dcterms:modified>
</cp:coreProperties>
</file>