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68" r:id="rId5"/>
    <p:sldId id="271" r:id="rId6"/>
    <p:sldId id="272" r:id="rId7"/>
    <p:sldId id="276" r:id="rId8"/>
    <p:sldId id="277" r:id="rId9"/>
    <p:sldId id="269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Rectangle 8"/>
          <p:cNvSpPr/>
          <p:nvPr/>
        </p:nvSpPr>
        <p:spPr>
          <a:xfrm>
            <a:off x="345440" y="2942602"/>
            <a:ext cx="7147931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572652" y="2944634"/>
            <a:ext cx="1190348" cy="2459736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7712714" y="3136658"/>
            <a:ext cx="910224" cy="2075688"/>
          </a:xfrm>
          <a:prstGeom prst="rect">
            <a:avLst/>
          </a:prstGeom>
          <a:solidFill>
            <a:schemeClr val="accent3">
              <a:alpha val="70000"/>
            </a:schemeClr>
          </a:solidFill>
          <a:ln w="635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445483" y="3055621"/>
            <a:ext cx="6947845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86826" y="4625268"/>
            <a:ext cx="762000" cy="457200"/>
          </a:xfrm>
        </p:spPr>
        <p:txBody>
          <a:bodyPr/>
          <a:lstStyle>
            <a:lvl1pPr algn="ctr">
              <a:defRPr sz="28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Rectangle 10"/>
          <p:cNvSpPr/>
          <p:nvPr/>
        </p:nvSpPr>
        <p:spPr>
          <a:xfrm>
            <a:off x="541822" y="4559276"/>
            <a:ext cx="6755166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538971" y="3139440"/>
            <a:ext cx="6760868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2805" y="4648200"/>
            <a:ext cx="6553200" cy="457200"/>
          </a:xfrm>
        </p:spPr>
        <p:txBody>
          <a:bodyPr>
            <a:normAutofit/>
          </a:bodyPr>
          <a:lstStyle>
            <a:lvl1pPr marL="0" indent="0" algn="ctr">
              <a:buNone/>
              <a:defRPr sz="1800" cap="all" spc="300" baseline="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4705" y="3227033"/>
            <a:ext cx="6629400" cy="1219201"/>
          </a:xfrm>
        </p:spPr>
        <p:txBody>
          <a:bodyPr anchor="b" anchorCtr="0">
            <a:noAutofit/>
          </a:bodyPr>
          <a:lstStyle>
            <a:lvl1pPr>
              <a:defRPr sz="40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861702" y="228600"/>
            <a:ext cx="1859280" cy="6122634"/>
          </a:xfrm>
          <a:prstGeom prst="rect">
            <a:avLst/>
          </a:prstGeom>
          <a:solidFill>
            <a:srgbClr val="FFFFFF">
              <a:alpha val="85000"/>
            </a:srgb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955225" y="351409"/>
            <a:ext cx="1672235" cy="587701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48577" y="395427"/>
            <a:ext cx="1485531" cy="5788981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0999"/>
            <a:ext cx="6172200" cy="5791201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29.02.2024</a:t>
            </a:fld>
            <a:endParaRPr lang="ru-RU"/>
          </a:p>
        </p:txBody>
      </p:sp>
      <p:sp>
        <p:nvSpPr>
          <p:cNvPr id="13" name="Rectangle 12"/>
          <p:cNvSpPr/>
          <p:nvPr/>
        </p:nvSpPr>
        <p:spPr>
          <a:xfrm>
            <a:off x="451976" y="2946400"/>
            <a:ext cx="8265160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567656" y="3048000"/>
            <a:ext cx="8033800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6" y="3200399"/>
            <a:ext cx="7696200" cy="1295401"/>
          </a:xfrm>
        </p:spPr>
        <p:txBody>
          <a:bodyPr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lang="en-US" sz="4000" kern="1200" cap="all" baseline="0" dirty="0"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675496" y="4541520"/>
            <a:ext cx="7818120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4607510"/>
            <a:ext cx="7696200" cy="523783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75757" y="3124200"/>
            <a:ext cx="7817599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26128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29.02.2024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26128" y="1722438"/>
            <a:ext cx="4040188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128" y="2438400"/>
            <a:ext cx="4040188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400"/>
            <a:ext cx="4041775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29.02.2024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29.02.2024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1" name="Rounded Rectangle 10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29.02.2024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2" name="Rounded Rectangle 11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685800"/>
            <a:ext cx="4572000" cy="525780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29.02.2024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Rectangle 7"/>
          <p:cNvSpPr/>
          <p:nvPr/>
        </p:nvSpPr>
        <p:spPr>
          <a:xfrm>
            <a:off x="560034" y="1505712"/>
            <a:ext cx="2716566" cy="3523488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676690" y="1642472"/>
            <a:ext cx="2483254" cy="3234328"/>
          </a:xfrm>
          <a:prstGeom prst="rect">
            <a:avLst/>
          </a:prstGeom>
          <a:solidFill>
            <a:srgbClr val="FFFFFF"/>
          </a:solidFill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9000" y="2971800"/>
            <a:ext cx="2298634" cy="1752600"/>
          </a:xfrm>
        </p:spPr>
        <p:txBody>
          <a:bodyPr/>
          <a:lstStyle>
            <a:lvl1pPr marL="0" indent="0">
              <a:spcBef>
                <a:spcPts val="400"/>
              </a:spcBef>
              <a:buNone/>
              <a:defRPr sz="140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9000" y="1734312"/>
            <a:ext cx="2298634" cy="1191620"/>
          </a:xfrm>
        </p:spPr>
        <p:txBody>
          <a:bodyPr anchor="b">
            <a:normAutofit/>
          </a:bodyPr>
          <a:lstStyle>
            <a:lvl1pPr algn="l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5800" y="621437"/>
            <a:ext cx="7772400" cy="4331564"/>
          </a:xfrm>
          <a:solidFill>
            <a:schemeClr val="bg2"/>
          </a:solidFill>
          <a:ln>
            <a:noFill/>
          </a:ln>
          <a:effectLst>
            <a:softEdge rad="12700"/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29.02.2024</a:t>
            </a:fld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Rectangle 9"/>
          <p:cNvSpPr/>
          <p:nvPr/>
        </p:nvSpPr>
        <p:spPr>
          <a:xfrm>
            <a:off x="685800" y="4953000"/>
            <a:ext cx="7772400" cy="13716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61999" y="5029200"/>
            <a:ext cx="7600765" cy="1202924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3" name="Rectangle 12"/>
          <p:cNvSpPr/>
          <p:nvPr/>
        </p:nvSpPr>
        <p:spPr>
          <a:xfrm>
            <a:off x="914400" y="5638800"/>
            <a:ext cx="7328514" cy="451696"/>
          </a:xfrm>
          <a:prstGeom prst="rect">
            <a:avLst/>
          </a:prstGeom>
          <a:solidFill>
            <a:schemeClr val="accent1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605589" y="5074920"/>
            <a:ext cx="7946136" cy="1097280"/>
          </a:xfrm>
          <a:prstGeom prst="rect">
            <a:avLst/>
          </a:prstGeom>
          <a:noFill/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56289" y="5656556"/>
            <a:ext cx="7244736" cy="401715"/>
          </a:xfrm>
        </p:spPr>
        <p:txBody>
          <a:bodyPr anchor="ctr">
            <a:normAutofit/>
          </a:bodyPr>
          <a:lstStyle>
            <a:lvl1pPr marL="0" indent="0" algn="ctr">
              <a:buNone/>
              <a:defRPr sz="15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05400"/>
            <a:ext cx="7328514" cy="523043"/>
          </a:xfrm>
        </p:spPr>
        <p:txBody>
          <a:bodyPr anchor="ctr" anchorCtr="0"/>
          <a:lstStyle>
            <a:lvl1pPr algn="ctr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7" name="Rounded Rectangle 6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82296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29.02.2024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Rectangle 8"/>
          <p:cNvSpPr/>
          <p:nvPr/>
        </p:nvSpPr>
        <p:spPr>
          <a:xfrm>
            <a:off x="274320" y="278166"/>
            <a:ext cx="8595360" cy="132588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72863" y="372862"/>
            <a:ext cx="8380520" cy="111858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3500" kern="1200" cap="all" baseline="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000" dirty="0">
                <a:solidFill>
                  <a:srgbClr val="C00000"/>
                </a:solidFill>
              </a:rPr>
              <a:t>МБДОУ д/с № 5 «Родничок» комбинированного вида с. Сарыг-Сеп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556720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ru-RU" sz="3600" b="1" dirty="0">
                <a:solidFill>
                  <a:srgbClr val="00B050"/>
                </a:solidFill>
              </a:rPr>
              <a:t>Дистанционное обучение</a:t>
            </a:r>
          </a:p>
          <a:p>
            <a:pPr marL="0" indent="0" algn="ctr">
              <a:buNone/>
            </a:pPr>
            <a:r>
              <a:rPr lang="ru-RU" sz="4400" b="1" dirty="0" smtClean="0">
                <a:solidFill>
                  <a:srgbClr val="0070C0"/>
                </a:solidFill>
              </a:rPr>
              <a:t>«Знакомство с комнатными растениями»</a:t>
            </a:r>
            <a:endParaRPr lang="ru-RU" sz="4400" b="1" dirty="0">
              <a:solidFill>
                <a:srgbClr val="0070C0"/>
              </a:solidFill>
            </a:endParaRPr>
          </a:p>
          <a:p>
            <a:pPr marL="0" indent="0" algn="ctr">
              <a:buNone/>
            </a:pPr>
            <a:r>
              <a:rPr lang="ru-RU" sz="2800" b="1">
                <a:solidFill>
                  <a:srgbClr val="00B0F0"/>
                </a:solidFill>
              </a:rPr>
              <a:t>Вторая группа раннего возраста (1,6-2 лет)</a:t>
            </a:r>
          </a:p>
          <a:p>
            <a:pPr marL="0" indent="0" algn="ctr">
              <a:buNone/>
            </a:pPr>
            <a:r>
              <a:rPr lang="ru-RU" sz="2800" b="1" smtClean="0">
                <a:solidFill>
                  <a:srgbClr val="FF0000"/>
                </a:solidFill>
              </a:rPr>
              <a:t>С </a:t>
            </a:r>
            <a:r>
              <a:rPr lang="ru-RU" sz="2800" b="1" dirty="0" smtClean="0">
                <a:solidFill>
                  <a:srgbClr val="FF0000"/>
                </a:solidFill>
              </a:rPr>
              <a:t>18.03.2024 </a:t>
            </a:r>
            <a:r>
              <a:rPr lang="ru-RU" sz="2800" b="1" dirty="0">
                <a:solidFill>
                  <a:srgbClr val="FF0000"/>
                </a:solidFill>
              </a:rPr>
              <a:t>г. по </a:t>
            </a:r>
            <a:r>
              <a:rPr lang="ru-RU" sz="2800" b="1" dirty="0" smtClean="0">
                <a:solidFill>
                  <a:srgbClr val="FF0000"/>
                </a:solidFill>
              </a:rPr>
              <a:t>24.03.2024 </a:t>
            </a:r>
            <a:r>
              <a:rPr lang="ru-RU" sz="2800" b="1" dirty="0">
                <a:solidFill>
                  <a:srgbClr val="FF0000"/>
                </a:solidFill>
              </a:rPr>
              <a:t>г</a:t>
            </a:r>
            <a:r>
              <a:rPr lang="ru-RU" sz="2800" b="1" dirty="0" smtClean="0">
                <a:solidFill>
                  <a:srgbClr val="FF0000"/>
                </a:solidFill>
              </a:rPr>
              <a:t>.</a:t>
            </a:r>
            <a:endParaRPr lang="ru-RU" sz="2800" dirty="0">
              <a:solidFill>
                <a:srgbClr val="00B050"/>
              </a:solidFill>
            </a:endParaRPr>
          </a:p>
          <a:p>
            <a:pPr marL="114300" indent="0" algn="r">
              <a:buNone/>
            </a:pPr>
            <a:r>
              <a:rPr lang="ru-RU" sz="2000" i="1" dirty="0" smtClean="0">
                <a:solidFill>
                  <a:srgbClr val="00B050"/>
                </a:solidFill>
              </a:rPr>
              <a:t>Воспитатели: </a:t>
            </a:r>
            <a:r>
              <a:rPr lang="ru-RU" sz="2000" b="1" i="1" dirty="0" err="1" smtClean="0">
                <a:solidFill>
                  <a:srgbClr val="00B050"/>
                </a:solidFill>
              </a:rPr>
              <a:t>Докмит</a:t>
            </a:r>
            <a:r>
              <a:rPr lang="ru-RU" sz="2000" b="1" i="1" dirty="0" smtClean="0">
                <a:solidFill>
                  <a:srgbClr val="00B050"/>
                </a:solidFill>
              </a:rPr>
              <a:t> Т.Д.</a:t>
            </a:r>
          </a:p>
          <a:p>
            <a:pPr marL="114300" indent="0" algn="r">
              <a:buNone/>
            </a:pPr>
            <a:r>
              <a:rPr lang="ru-RU" sz="2000" b="1" i="1" dirty="0" err="1" smtClean="0">
                <a:solidFill>
                  <a:srgbClr val="00B050"/>
                </a:solidFill>
              </a:rPr>
              <a:t>Седип</a:t>
            </a:r>
            <a:r>
              <a:rPr lang="ru-RU" sz="2000" b="1" i="1" dirty="0" smtClean="0">
                <a:solidFill>
                  <a:srgbClr val="00B050"/>
                </a:solidFill>
              </a:rPr>
              <a:t> А.А.</a:t>
            </a:r>
          </a:p>
          <a:p>
            <a:pPr marL="114300" indent="0" algn="r">
              <a:buNone/>
            </a:pPr>
            <a:r>
              <a:rPr lang="ru-RU" sz="2000" b="1" i="1" dirty="0" err="1" smtClean="0">
                <a:solidFill>
                  <a:srgbClr val="00B050"/>
                </a:solidFill>
              </a:rPr>
              <a:t>Оюн</a:t>
            </a:r>
            <a:r>
              <a:rPr lang="ru-RU" sz="2000" b="1" i="1" dirty="0" smtClean="0">
                <a:solidFill>
                  <a:srgbClr val="00B050"/>
                </a:solidFill>
              </a:rPr>
              <a:t> С.В.</a:t>
            </a:r>
          </a:p>
          <a:p>
            <a:pPr marL="114300" indent="0" algn="r">
              <a:buNone/>
            </a:pPr>
            <a:r>
              <a:rPr lang="ru-RU" sz="2000" b="1" i="1" dirty="0" err="1" smtClean="0">
                <a:solidFill>
                  <a:srgbClr val="00B050"/>
                </a:solidFill>
              </a:rPr>
              <a:t>Шактар</a:t>
            </a:r>
            <a:r>
              <a:rPr lang="ru-RU" sz="2000" b="1" i="1" dirty="0" smtClean="0">
                <a:solidFill>
                  <a:srgbClr val="00B050"/>
                </a:solidFill>
              </a:rPr>
              <a:t> А.О.</a:t>
            </a:r>
            <a:endParaRPr lang="ru-RU" sz="2000" b="1" i="1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42183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505475"/>
          </a:xfrm>
        </p:spPr>
        <p:txBody>
          <a:bodyPr/>
          <a:lstStyle/>
          <a:p>
            <a:pPr marL="0" indent="0" algn="ctr">
              <a:buNone/>
            </a:pPr>
            <a:r>
              <a:rPr lang="ru-RU" sz="3600" b="1" dirty="0">
                <a:solidFill>
                  <a:srgbClr val="C00000"/>
                </a:solidFill>
              </a:rPr>
              <a:t>Уважаемые родители!</a:t>
            </a:r>
          </a:p>
          <a:p>
            <a:pPr algn="ctr"/>
            <a:endParaRPr lang="ru-RU" sz="1800" b="1" dirty="0"/>
          </a:p>
          <a:p>
            <a:pPr marL="0" indent="0" algn="ctr">
              <a:buNone/>
            </a:pPr>
            <a:r>
              <a:rPr lang="ru-RU" sz="3200" b="1" dirty="0">
                <a:solidFill>
                  <a:schemeClr val="tx2">
                    <a:lumMod val="75000"/>
                  </a:schemeClr>
                </a:solidFill>
              </a:rPr>
              <a:t>Во время деятельности с ребенком, </a:t>
            </a:r>
          </a:p>
          <a:p>
            <a:pPr marL="0" indent="0" algn="ctr">
              <a:buNone/>
            </a:pPr>
            <a:r>
              <a:rPr lang="ru-RU" sz="3200" b="1" dirty="0">
                <a:solidFill>
                  <a:schemeClr val="tx2">
                    <a:lumMod val="75000"/>
                  </a:schemeClr>
                </a:solidFill>
              </a:rPr>
              <a:t>сделайте пожалуйста фотографии. </a:t>
            </a:r>
          </a:p>
          <a:p>
            <a:pPr marL="0" indent="0" algn="ctr">
              <a:buNone/>
            </a:pPr>
            <a:r>
              <a:rPr lang="ru-RU" sz="3200" b="1" dirty="0">
                <a:solidFill>
                  <a:schemeClr val="tx2">
                    <a:lumMod val="75000"/>
                  </a:schemeClr>
                </a:solidFill>
              </a:rPr>
              <a:t>Отправить фотографии можно в группу </a:t>
            </a:r>
            <a:r>
              <a:rPr lang="ru-RU" sz="3200" b="1" dirty="0" err="1">
                <a:solidFill>
                  <a:schemeClr val="tx2">
                    <a:lumMod val="75000"/>
                  </a:schemeClr>
                </a:solidFill>
              </a:rPr>
              <a:t>вайбер</a:t>
            </a:r>
            <a:r>
              <a:rPr lang="ru-RU" sz="3200" b="1" dirty="0">
                <a:solidFill>
                  <a:schemeClr val="tx2">
                    <a:lumMod val="75000"/>
                  </a:schemeClr>
                </a:solidFill>
              </a:rPr>
              <a:t> или лично вашему воспитателю. </a:t>
            </a:r>
          </a:p>
        </p:txBody>
      </p:sp>
    </p:spTree>
    <p:extLst>
      <p:ext uri="{BB962C8B-B14F-4D97-AF65-F5344CB8AC3E}">
        <p14:creationId xmlns:p14="http://schemas.microsoft.com/office/powerpoint/2010/main" val="15799858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800" b="1" dirty="0" smtClean="0">
                <a:solidFill>
                  <a:srgbClr val="002060"/>
                </a:solidFill>
              </a:rPr>
              <a:t>Познакомьте  ребенка с комнатным растением</a:t>
            </a:r>
            <a:br>
              <a:rPr lang="ru-RU" sz="2800" b="1" dirty="0" smtClean="0">
                <a:solidFill>
                  <a:srgbClr val="002060"/>
                </a:solidFill>
              </a:rPr>
            </a:br>
            <a:r>
              <a:rPr lang="ru-RU" sz="2800" b="1" dirty="0" smtClean="0">
                <a:solidFill>
                  <a:srgbClr val="002060"/>
                </a:solidFill>
              </a:rPr>
              <a:t>герань</a:t>
            </a:r>
            <a:endParaRPr lang="ru-RU" sz="2800" b="1" dirty="0">
              <a:solidFill>
                <a:srgbClr val="002060"/>
              </a:solidFill>
            </a:endParaRPr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85218" y="1752600"/>
            <a:ext cx="4373563" cy="4373563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  <p:extLst>
      <p:ext uri="{BB962C8B-B14F-4D97-AF65-F5344CB8AC3E}">
        <p14:creationId xmlns:p14="http://schemas.microsoft.com/office/powerpoint/2010/main" val="41370302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002060"/>
                </a:solidFill>
              </a:rPr>
              <a:t>Объясните ребенку о строении комнатных растений</a:t>
            </a:r>
            <a:endParaRPr lang="ru-RU" dirty="0">
              <a:solidFill>
                <a:srgbClr val="002060"/>
              </a:solidFill>
            </a:endParaRPr>
          </a:p>
        </p:txBody>
      </p:sp>
      <p:pic>
        <p:nvPicPr>
          <p:cNvPr id="5" name="Объект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4389" y="1752600"/>
            <a:ext cx="7775222" cy="4373563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8778461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002060"/>
                </a:solidFill>
              </a:rPr>
              <a:t>Расскажите ребенку об уходе за растениями</a:t>
            </a:r>
            <a:endParaRPr lang="ru-RU" dirty="0">
              <a:solidFill>
                <a:srgbClr val="002060"/>
              </a:solidFill>
            </a:endParaRPr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1752600"/>
            <a:ext cx="8496943" cy="4916760"/>
          </a:xfrm>
        </p:spPr>
      </p:pic>
    </p:spTree>
    <p:extLst>
      <p:ext uri="{BB962C8B-B14F-4D97-AF65-F5344CB8AC3E}">
        <p14:creationId xmlns:p14="http://schemas.microsoft.com/office/powerpoint/2010/main" val="23697504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002060"/>
                </a:solidFill>
              </a:rPr>
              <a:t>Расскажите ребенку что необходимо для растений</a:t>
            </a:r>
            <a:endParaRPr lang="ru-RU" dirty="0">
              <a:solidFill>
                <a:srgbClr val="002060"/>
              </a:solidFill>
            </a:endParaRPr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1752600"/>
            <a:ext cx="8496943" cy="491676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40519930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>
                <a:solidFill>
                  <a:srgbClr val="002060"/>
                </a:solidFill>
              </a:rPr>
              <a:t>Поиграйте с ребенком игру «Один-много»</a:t>
            </a:r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2420888"/>
            <a:ext cx="4038600" cy="2232248"/>
          </a:xfrm>
        </p:spPr>
        <p:txBody>
          <a:bodyPr/>
          <a:lstStyle/>
          <a:p>
            <a:r>
              <a:rPr lang="ru-RU" b="1" dirty="0" smtClean="0">
                <a:solidFill>
                  <a:srgbClr val="00B0F0"/>
                </a:solidFill>
              </a:rPr>
              <a:t>Один кактус – много </a:t>
            </a:r>
            <a:r>
              <a:rPr lang="ru-RU" b="1" dirty="0" err="1" smtClean="0">
                <a:solidFill>
                  <a:srgbClr val="00B0F0"/>
                </a:solidFill>
              </a:rPr>
              <a:t>кактусав</a:t>
            </a:r>
            <a:endParaRPr lang="ru-RU" b="1" dirty="0" smtClean="0">
              <a:solidFill>
                <a:srgbClr val="00B0F0"/>
              </a:solidFill>
            </a:endParaRPr>
          </a:p>
          <a:p>
            <a:r>
              <a:rPr lang="ru-RU" b="1" dirty="0" smtClean="0">
                <a:solidFill>
                  <a:srgbClr val="00B0F0"/>
                </a:solidFill>
              </a:rPr>
              <a:t>Один одуванчик – много одуванчиков</a:t>
            </a:r>
            <a:endParaRPr lang="ru-RU" b="1" dirty="0">
              <a:solidFill>
                <a:srgbClr val="00B0F0"/>
              </a:solidFill>
            </a:endParaRPr>
          </a:p>
        </p:txBody>
      </p:sp>
      <p:pic>
        <p:nvPicPr>
          <p:cNvPr id="5" name="Объект 3"/>
          <p:cNvPicPr>
            <a:picLocks noGrp="1" noChangeAspect="1"/>
          </p:cNvPicPr>
          <p:nvPr>
            <p:ph sz="half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5450" y="2410210"/>
            <a:ext cx="4038600" cy="3025006"/>
          </a:xfrm>
        </p:spPr>
      </p:pic>
    </p:spTree>
    <p:extLst>
      <p:ext uri="{BB962C8B-B14F-4D97-AF65-F5344CB8AC3E}">
        <p14:creationId xmlns:p14="http://schemas.microsoft.com/office/powerpoint/2010/main" val="17188799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>
                <a:solidFill>
                  <a:srgbClr val="002060"/>
                </a:solidFill>
              </a:rPr>
              <a:t>Сделайте с ребенком цветок из цветной бумаги</a:t>
            </a:r>
            <a:endParaRPr lang="ru-RU" dirty="0"/>
          </a:p>
        </p:txBody>
      </p:sp>
      <p:pic>
        <p:nvPicPr>
          <p:cNvPr id="6" name="Объект 5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10088" y="1719263"/>
            <a:ext cx="3114824" cy="44069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5" name="Объект 3"/>
          <p:cNvPicPr>
            <a:picLocks noGrp="1" noChangeAspect="1"/>
          </p:cNvPicPr>
          <p:nvPr>
            <p:ph sz="half"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5647" y="1738438"/>
            <a:ext cx="3138206" cy="4368549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05577789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721499"/>
          </a:xfrm>
        </p:spPr>
        <p:txBody>
          <a:bodyPr>
            <a:normAutofit/>
          </a:bodyPr>
          <a:lstStyle/>
          <a:p>
            <a:pPr marL="114300" indent="0">
              <a:buNone/>
            </a:pPr>
            <a:r>
              <a:rPr lang="ru-RU" sz="4800" dirty="0" smtClean="0">
                <a:solidFill>
                  <a:srgbClr val="002060"/>
                </a:solidFill>
              </a:rPr>
              <a:t>Спасибо за внимание!</a:t>
            </a:r>
            <a:endParaRPr lang="ru-RU" sz="48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992718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тека">
  <a:themeElements>
    <a:clrScheme name="Аптека">
      <a:dk1>
        <a:sysClr val="windowText" lastClr="000000"/>
      </a:dk1>
      <a:lt1>
        <a:sysClr val="window" lastClr="FFFFFF"/>
      </a:lt1>
      <a:dk2>
        <a:srgbClr val="564B3C"/>
      </a:dk2>
      <a:lt2>
        <a:srgbClr val="ECEDD1"/>
      </a:lt2>
      <a:accent1>
        <a:srgbClr val="93A299"/>
      </a:accent1>
      <a:accent2>
        <a:srgbClr val="CF543F"/>
      </a:accent2>
      <a:accent3>
        <a:srgbClr val="B5AE53"/>
      </a:accent3>
      <a:accent4>
        <a:srgbClr val="848058"/>
      </a:accent4>
      <a:accent5>
        <a:srgbClr val="E8B54D"/>
      </a:accent5>
      <a:accent6>
        <a:srgbClr val="786C71"/>
      </a:accent6>
      <a:hlink>
        <a:srgbClr val="CCCC00"/>
      </a:hlink>
      <a:folHlink>
        <a:srgbClr val="B2B2B2"/>
      </a:folHlink>
    </a:clrScheme>
    <a:fontScheme name="Аптека">
      <a:majorFont>
        <a:latin typeface="Book Antiqua"/>
        <a:ea typeface=""/>
        <a:cs typeface=""/>
        <a:font script="Jpan" typeface="HGS明朝B"/>
        <a:font script="Hang" typeface="HY견명조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견명조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Аптека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100000"/>
              </a:schemeClr>
            </a:gs>
            <a:gs pos="68000">
              <a:schemeClr val="phClr">
                <a:tint val="77000"/>
                <a:satMod val="100000"/>
              </a:schemeClr>
            </a:gs>
            <a:gs pos="81000">
              <a:schemeClr val="phClr">
                <a:tint val="79000"/>
                <a:satMod val="100000"/>
              </a:schemeClr>
            </a:gs>
            <a:gs pos="86000">
              <a:schemeClr val="phClr">
                <a:tint val="73000"/>
                <a:satMod val="100000"/>
              </a:schemeClr>
            </a:gs>
            <a:gs pos="100000">
              <a:schemeClr val="phClr">
                <a:tint val="35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3000"/>
                <a:shade val="100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tint val="100000"/>
                <a:shade val="57000"/>
                <a:satMod val="120000"/>
              </a:schemeClr>
            </a:gs>
            <a:gs pos="80000">
              <a:schemeClr val="phClr">
                <a:tint val="100000"/>
                <a:shade val="56000"/>
                <a:satMod val="145000"/>
              </a:schemeClr>
            </a:gs>
            <a:gs pos="88000">
              <a:schemeClr val="phClr">
                <a:tint val="100000"/>
                <a:shade val="63000"/>
                <a:satMod val="160000"/>
              </a:schemeClr>
            </a:gs>
            <a:gs pos="100000">
              <a:schemeClr val="phClr">
                <a:tint val="99000"/>
                <a:shade val="100000"/>
                <a:satMod val="155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glow" dir="tl">
              <a:rot lat="0" lon="0" rev="1800000"/>
            </a:lightRig>
          </a:scene3d>
          <a:sp3d contourW="10160" prstMaterial="dkEdge">
            <a:bevelT w="0" h="0" prst="angle"/>
            <a:contourClr>
              <a:schemeClr val="phClr">
                <a:shade val="30000"/>
                <a:satMod val="150000"/>
              </a:schemeClr>
            </a:contourClr>
          </a:sp3d>
        </a:effectStyle>
        <a:effectStyle>
          <a:effectLst>
            <a:glow rad="50800">
              <a:schemeClr val="phClr">
                <a:tint val="68000"/>
                <a:shade val="93000"/>
                <a:alpha val="37000"/>
                <a:satMod val="250000"/>
              </a:schemeClr>
            </a:glow>
          </a:effectLst>
          <a:scene3d>
            <a:camera prst="orthographicFront">
              <a:rot lat="0" lon="0" rev="0"/>
            </a:camera>
            <a:lightRig rig="glow" dir="t">
              <a:rot lat="0" lon="0" rev="1800000"/>
            </a:lightRig>
          </a:scene3d>
          <a:sp3d contourW="10160" prstMaterial="dkEdge">
            <a:bevelT w="20320" h="19050" prst="angle"/>
            <a:contourClr>
              <a:schemeClr val="phClr">
                <a:shade val="3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3000"/>
            <a:satMod val="14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atMod val="170000"/>
              </a:schemeClr>
              <a:schemeClr val="phClr">
                <a:shade val="70000"/>
                <a:satMod val="13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Apothecary</Template>
  <TotalTime>179</TotalTime>
  <Words>125</Words>
  <Application>Microsoft Office PowerPoint</Application>
  <PresentationFormat>Экран (4:3)</PresentationFormat>
  <Paragraphs>23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Аптека</vt:lpstr>
      <vt:lpstr>МБДОУ д/с № 5 «Родничок» комбинированного вида с. Сарыг-Сеп</vt:lpstr>
      <vt:lpstr>Презентация PowerPoint</vt:lpstr>
      <vt:lpstr>Познакомьте  ребенка с комнатным растением герань</vt:lpstr>
      <vt:lpstr>Объясните ребенку о строении комнатных растений</vt:lpstr>
      <vt:lpstr>Расскажите ребенку об уходе за растениями</vt:lpstr>
      <vt:lpstr>Расскажите ребенку что необходимо для растений</vt:lpstr>
      <vt:lpstr>Поиграйте с ребенком игру «Один-много»</vt:lpstr>
      <vt:lpstr>Сделайте с ребенком цветок из цветной бумаги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МБДОУ д/с № 5 «Родничок» комбинированного вида с. Сарыг-Сеп</dc:title>
  <dc:creator>МДОУ 5</dc:creator>
  <cp:lastModifiedBy>Ирина</cp:lastModifiedBy>
  <cp:revision>19</cp:revision>
  <dcterms:created xsi:type="dcterms:W3CDTF">2022-01-26T14:56:51Z</dcterms:created>
  <dcterms:modified xsi:type="dcterms:W3CDTF">2024-02-29T06:57:02Z</dcterms:modified>
</cp:coreProperties>
</file>