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25" r:id="rId1"/>
    <p:sldMasterId id="2147483737" r:id="rId2"/>
  </p:sldMasterIdLst>
  <p:sldIdLst>
    <p:sldId id="279" r:id="rId3"/>
    <p:sldId id="287" r:id="rId4"/>
    <p:sldId id="286" r:id="rId5"/>
    <p:sldId id="288" r:id="rId6"/>
    <p:sldId id="283" r:id="rId7"/>
    <p:sldId id="289" r:id="rId8"/>
    <p:sldId id="285" r:id="rId9"/>
    <p:sldId id="290" r:id="rId10"/>
    <p:sldId id="291" r:id="rId11"/>
    <p:sldId id="292" r:id="rId12"/>
    <p:sldId id="284" r:id="rId13"/>
  </p:sldIdLst>
  <p:sldSz cx="9144000" cy="6858000" type="screen4x3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09ED6015-66F4-4606-912C-E3DF36249EBA}" type="datetime">
              <a:rPr lang="ru-RU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>
                <a:lnSpc>
                  <a:spcPct val="100000"/>
                </a:lnSpc>
              </a:pPr>
              <a:t>29.02.2024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F94521F3-F85D-4D03-AB92-185264F005DE}" type="slidenum">
              <a:rPr lang="ru-RU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09ED6015-66F4-4606-912C-E3DF36249EBA}" type="datetime">
              <a:rPr lang="ru-RU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>
                <a:lnSpc>
                  <a:spcPct val="100000"/>
                </a:lnSpc>
              </a:pPr>
              <a:t>29.02.2024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F94521F3-F85D-4D03-AB92-185264F005DE}" type="slidenum">
              <a:rPr lang="ru-RU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09ED6015-66F4-4606-912C-E3DF36249EBA}" type="datetime">
              <a:rPr lang="ru-RU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>
                <a:lnSpc>
                  <a:spcPct val="100000"/>
                </a:lnSpc>
              </a:pPr>
              <a:t>29.02.2024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F94521F3-F85D-4D03-AB92-185264F005DE}" type="slidenum">
              <a:rPr lang="ru-RU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ED6015-66F4-4606-912C-E3DF36249EBA}" type="datetime">
              <a:rPr kumimoji="0" lang="ru-RU" sz="1200" b="0" i="0" u="none" strike="noStrike" kern="1200" cap="none" spc="-1" normalizeH="0" baseline="0" noProof="0" smtClean="0">
                <a:ln>
                  <a:noFill/>
                </a:ln>
                <a:solidFill>
                  <a:srgbClr val="8B8B8B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29.02.2024</a:t>
            </a:fld>
            <a:endParaRPr kumimoji="0" lang="ru-RU" sz="14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Times New Roman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Times New Roman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4521F3-F85D-4D03-AB92-185264F005DE}" type="slidenum">
              <a:rPr kumimoji="0" lang="ru-RU" sz="1200" b="0" i="0" u="none" strike="noStrike" kern="1200" cap="none" spc="-1" normalizeH="0" baseline="0" noProof="0" smtClean="0">
                <a:ln>
                  <a:noFill/>
                </a:ln>
                <a:solidFill>
                  <a:srgbClr val="8B8B8B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4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Times New Roman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782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ED6015-66F4-4606-912C-E3DF36249EBA}" type="datetime">
              <a:rPr kumimoji="0" lang="ru-RU" sz="1200" b="0" i="0" u="none" strike="noStrike" kern="1200" cap="none" spc="-1" normalizeH="0" baseline="0" noProof="0" smtClean="0">
                <a:ln>
                  <a:noFill/>
                </a:ln>
                <a:solidFill>
                  <a:srgbClr val="8B8B8B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29.02.2024</a:t>
            </a:fld>
            <a:endParaRPr kumimoji="0" lang="ru-RU" sz="14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Times New Roman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Times New Roman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4521F3-F85D-4D03-AB92-185264F005DE}" type="slidenum">
              <a:rPr kumimoji="0" lang="ru-RU" sz="1200" b="0" i="0" u="none" strike="noStrike" kern="1200" cap="none" spc="-1" normalizeH="0" baseline="0" noProof="0" smtClean="0">
                <a:ln>
                  <a:noFill/>
                </a:ln>
                <a:solidFill>
                  <a:srgbClr val="8B8B8B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4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Times New Roman"/>
              <a:ea typeface="+mn-ea"/>
              <a:cs typeface="+mn-cs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9046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ED6015-66F4-4606-912C-E3DF36249EBA}" type="datetime">
              <a:rPr kumimoji="0" lang="ru-RU" sz="1200" b="0" i="0" u="none" strike="noStrike" kern="1200" cap="none" spc="-1" normalizeH="0" baseline="0" noProof="0" smtClean="0">
                <a:ln>
                  <a:noFill/>
                </a:ln>
                <a:solidFill>
                  <a:srgbClr val="8B8B8B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29.02.2024</a:t>
            </a:fld>
            <a:endParaRPr kumimoji="0" lang="ru-RU" sz="14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Times New Roman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Times New Roman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4521F3-F85D-4D03-AB92-185264F005DE}" type="slidenum">
              <a:rPr kumimoji="0" lang="ru-RU" sz="1200" b="0" i="0" u="none" strike="noStrike" kern="1200" cap="none" spc="-1" normalizeH="0" baseline="0" noProof="0" smtClean="0">
                <a:ln>
                  <a:noFill/>
                </a:ln>
                <a:solidFill>
                  <a:srgbClr val="8B8B8B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4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92901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ED6015-66F4-4606-912C-E3DF36249EBA}" type="datetime">
              <a:rPr kumimoji="0" lang="ru-RU" sz="1200" b="0" i="0" u="none" strike="noStrike" kern="1200" cap="none" spc="-1" normalizeH="0" baseline="0" noProof="0" smtClean="0">
                <a:ln>
                  <a:noFill/>
                </a:ln>
                <a:solidFill>
                  <a:srgbClr val="8B8B8B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29.02.2024</a:t>
            </a:fld>
            <a:endParaRPr kumimoji="0" lang="ru-RU" sz="14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Times New Roman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Times New Roman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4521F3-F85D-4D03-AB92-185264F005DE}" type="slidenum">
              <a:rPr kumimoji="0" lang="ru-RU" sz="1200" b="0" i="0" u="none" strike="noStrike" kern="1200" cap="none" spc="-1" normalizeH="0" baseline="0" noProof="0" smtClean="0">
                <a:ln>
                  <a:noFill/>
                </a:ln>
                <a:solidFill>
                  <a:srgbClr val="8B8B8B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4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Times New Roman"/>
              <a:ea typeface="+mn-ea"/>
              <a:cs typeface="+mn-cs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552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ED6015-66F4-4606-912C-E3DF36249EBA}" type="datetime">
              <a:rPr kumimoji="0" lang="ru-RU" sz="1200" b="0" i="0" u="none" strike="noStrike" kern="1200" cap="none" spc="-1" normalizeH="0" baseline="0" noProof="0" smtClean="0">
                <a:ln>
                  <a:noFill/>
                </a:ln>
                <a:solidFill>
                  <a:srgbClr val="8B8B8B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29.02.2024</a:t>
            </a:fld>
            <a:endParaRPr kumimoji="0" lang="ru-RU" sz="14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Times New Roman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Times New Roman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4521F3-F85D-4D03-AB92-185264F005DE}" type="slidenum">
              <a:rPr kumimoji="0" lang="ru-RU" sz="1200" b="0" i="0" u="none" strike="noStrike" kern="1200" cap="none" spc="-1" normalizeH="0" baseline="0" noProof="0" smtClean="0">
                <a:ln>
                  <a:noFill/>
                </a:ln>
                <a:solidFill>
                  <a:srgbClr val="8B8B8B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4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Times New Roman"/>
              <a:ea typeface="+mn-ea"/>
              <a:cs typeface="+mn-cs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0557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ED6015-66F4-4606-912C-E3DF36249EBA}" type="datetime">
              <a:rPr kumimoji="0" lang="ru-RU" sz="1200" b="0" i="0" u="none" strike="noStrike" kern="1200" cap="none" spc="-1" normalizeH="0" baseline="0" noProof="0" smtClean="0">
                <a:ln>
                  <a:noFill/>
                </a:ln>
                <a:solidFill>
                  <a:srgbClr val="8B8B8B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29.02.2024</a:t>
            </a:fld>
            <a:endParaRPr kumimoji="0" lang="ru-RU" sz="14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Times New Roman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Times New Roman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4521F3-F85D-4D03-AB92-185264F005DE}" type="slidenum">
              <a:rPr kumimoji="0" lang="ru-RU" sz="1200" b="0" i="0" u="none" strike="noStrike" kern="1200" cap="none" spc="-1" normalizeH="0" baseline="0" noProof="0" smtClean="0">
                <a:ln>
                  <a:noFill/>
                </a:ln>
                <a:solidFill>
                  <a:srgbClr val="8B8B8B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4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6198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ED6015-66F4-4606-912C-E3DF36249EBA}" type="datetime">
              <a:rPr kumimoji="0" lang="ru-RU" sz="1200" b="0" i="0" u="none" strike="noStrike" kern="1200" cap="none" spc="-1" normalizeH="0" baseline="0" noProof="0" smtClean="0">
                <a:ln>
                  <a:noFill/>
                </a:ln>
                <a:solidFill>
                  <a:srgbClr val="8B8B8B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29.02.2024</a:t>
            </a:fld>
            <a:endParaRPr kumimoji="0" lang="ru-RU" sz="14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Times New Roman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Times New Roman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4521F3-F85D-4D03-AB92-185264F005DE}" type="slidenum">
              <a:rPr kumimoji="0" lang="ru-RU" sz="1200" b="0" i="0" u="none" strike="noStrike" kern="1200" cap="none" spc="-1" normalizeH="0" baseline="0" noProof="0" smtClean="0">
                <a:ln>
                  <a:noFill/>
                </a:ln>
                <a:solidFill>
                  <a:srgbClr val="8B8B8B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4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8625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ED6015-66F4-4606-912C-E3DF36249EBA}" type="datetime">
              <a:rPr kumimoji="0" lang="ru-RU" sz="1200" b="0" i="0" u="none" strike="noStrike" kern="1200" cap="none" spc="-1" normalizeH="0" baseline="0" noProof="0" smtClean="0">
                <a:ln>
                  <a:noFill/>
                </a:ln>
                <a:solidFill>
                  <a:srgbClr val="8B8B8B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29.02.2024</a:t>
            </a:fld>
            <a:endParaRPr kumimoji="0" lang="ru-RU" sz="14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Times New Roman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Times New Roman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4521F3-F85D-4D03-AB92-185264F005DE}" type="slidenum">
              <a:rPr kumimoji="0" lang="ru-RU" sz="1200" b="0" i="0" u="none" strike="noStrike" kern="1200" cap="none" spc="-1" normalizeH="0" baseline="0" noProof="0" smtClean="0">
                <a:ln>
                  <a:noFill/>
                </a:ln>
                <a:solidFill>
                  <a:srgbClr val="8B8B8B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4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1873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09ED6015-66F4-4606-912C-E3DF36249EBA}" type="datetime">
              <a:rPr lang="ru-RU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>
                <a:lnSpc>
                  <a:spcPct val="100000"/>
                </a:lnSpc>
              </a:pPr>
              <a:t>29.02.2024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F94521F3-F85D-4D03-AB92-185264F005DE}" type="slidenum">
              <a:rPr lang="ru-RU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ED6015-66F4-4606-912C-E3DF36249EBA}" type="datetime">
              <a:rPr kumimoji="0" lang="ru-RU" sz="1200" b="0" i="0" u="none" strike="noStrike" kern="1200" cap="none" spc="-1" normalizeH="0" baseline="0" noProof="0" smtClean="0">
                <a:ln>
                  <a:noFill/>
                </a:ln>
                <a:solidFill>
                  <a:srgbClr val="8B8B8B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29.02.2024</a:t>
            </a:fld>
            <a:endParaRPr kumimoji="0" lang="ru-RU" sz="14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Times New Roman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Times New Roman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4521F3-F85D-4D03-AB92-185264F005DE}" type="slidenum">
              <a:rPr kumimoji="0" lang="ru-RU" sz="1200" b="0" i="0" u="none" strike="noStrike" kern="1200" cap="none" spc="-1" normalizeH="0" baseline="0" noProof="0" smtClean="0">
                <a:ln>
                  <a:noFill/>
                </a:ln>
                <a:solidFill>
                  <a:srgbClr val="8B8B8B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4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Times New Roman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9930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ED6015-66F4-4606-912C-E3DF36249EBA}" type="datetime">
              <a:rPr kumimoji="0" lang="ru-RU" sz="1200" b="0" i="0" u="none" strike="noStrike" kern="1200" cap="none" spc="-1" normalizeH="0" baseline="0" noProof="0" smtClean="0">
                <a:ln>
                  <a:noFill/>
                </a:ln>
                <a:solidFill>
                  <a:srgbClr val="8B8B8B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29.02.2024</a:t>
            </a:fld>
            <a:endParaRPr kumimoji="0" lang="ru-RU" sz="14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Times New Roman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Times New Roman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4521F3-F85D-4D03-AB92-185264F005DE}" type="slidenum">
              <a:rPr kumimoji="0" lang="ru-RU" sz="1200" b="0" i="0" u="none" strike="noStrike" kern="1200" cap="none" spc="-1" normalizeH="0" baseline="0" noProof="0" smtClean="0">
                <a:ln>
                  <a:noFill/>
                </a:ln>
                <a:solidFill>
                  <a:srgbClr val="8B8B8B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4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22277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ED6015-66F4-4606-912C-E3DF36249EBA}" type="datetime">
              <a:rPr kumimoji="0" lang="ru-RU" sz="1200" b="0" i="0" u="none" strike="noStrike" kern="1200" cap="none" spc="-1" normalizeH="0" baseline="0" noProof="0" smtClean="0">
                <a:ln>
                  <a:noFill/>
                </a:ln>
                <a:solidFill>
                  <a:srgbClr val="8B8B8B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29.02.2024</a:t>
            </a:fld>
            <a:endParaRPr kumimoji="0" lang="ru-RU" sz="14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Times New Roman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Times New Roman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4521F3-F85D-4D03-AB92-185264F005DE}" type="slidenum">
              <a:rPr kumimoji="0" lang="ru-RU" sz="1200" b="0" i="0" u="none" strike="noStrike" kern="1200" cap="none" spc="-1" normalizeH="0" baseline="0" noProof="0" smtClean="0">
                <a:ln>
                  <a:noFill/>
                </a:ln>
                <a:solidFill>
                  <a:srgbClr val="8B8B8B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4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0641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09ED6015-66F4-4606-912C-E3DF36249EBA}" type="datetime">
              <a:rPr lang="ru-RU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>
                <a:lnSpc>
                  <a:spcPct val="100000"/>
                </a:lnSpc>
              </a:pPr>
              <a:t>29.02.2024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F94521F3-F85D-4D03-AB92-185264F005DE}" type="slidenum">
              <a:rPr lang="ru-RU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09ED6015-66F4-4606-912C-E3DF36249EBA}" type="datetime">
              <a:rPr lang="ru-RU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>
                <a:lnSpc>
                  <a:spcPct val="100000"/>
                </a:lnSpc>
              </a:pPr>
              <a:t>29.02.2024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F94521F3-F85D-4D03-AB92-185264F005DE}" type="slidenum">
              <a:rPr lang="ru-RU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09ED6015-66F4-4606-912C-E3DF36249EBA}" type="datetime">
              <a:rPr lang="ru-RU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>
                <a:lnSpc>
                  <a:spcPct val="100000"/>
                </a:lnSpc>
              </a:pPr>
              <a:t>29.02.2024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F94521F3-F85D-4D03-AB92-185264F005DE}" type="slidenum">
              <a:rPr lang="ru-RU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09ED6015-66F4-4606-912C-E3DF36249EBA}" type="datetime">
              <a:rPr lang="ru-RU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>
                <a:lnSpc>
                  <a:spcPct val="100000"/>
                </a:lnSpc>
              </a:pPr>
              <a:t>29.02.2024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F94521F3-F85D-4D03-AB92-185264F005DE}" type="slidenum">
              <a:rPr lang="ru-RU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09ED6015-66F4-4606-912C-E3DF36249EBA}" type="datetime">
              <a:rPr lang="ru-RU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>
                <a:lnSpc>
                  <a:spcPct val="100000"/>
                </a:lnSpc>
              </a:pPr>
              <a:t>29.02.2024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F94521F3-F85D-4D03-AB92-185264F005DE}" type="slidenum">
              <a:rPr lang="ru-RU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09ED6015-66F4-4606-912C-E3DF36249EBA}" type="datetime">
              <a:rPr lang="ru-RU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>
                <a:lnSpc>
                  <a:spcPct val="100000"/>
                </a:lnSpc>
              </a:pPr>
              <a:t>29.02.2024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F94521F3-F85D-4D03-AB92-185264F005DE}" type="slidenum">
              <a:rPr lang="ru-RU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09ED6015-66F4-4606-912C-E3DF36249EBA}" type="datetime">
              <a:rPr lang="ru-RU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>
                <a:lnSpc>
                  <a:spcPct val="100000"/>
                </a:lnSpc>
              </a:pPr>
              <a:t>29.02.2024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F94521F3-F85D-4D03-AB92-185264F005DE}" type="slidenum">
              <a:rPr lang="ru-RU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lnSpc>
                <a:spcPct val="100000"/>
              </a:lnSpc>
            </a:pPr>
            <a:fld id="{09ED6015-66F4-4606-912C-E3DF36249EBA}" type="datetime">
              <a:rPr lang="ru-RU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>
                <a:lnSpc>
                  <a:spcPct val="100000"/>
                </a:lnSpc>
              </a:pPr>
              <a:t>29.02.2024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algn="r">
              <a:lnSpc>
                <a:spcPct val="100000"/>
              </a:lnSpc>
            </a:pPr>
            <a:fld id="{F94521F3-F85D-4D03-AB92-185264F005DE}" type="slidenum">
              <a:rPr lang="ru-RU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ED6015-66F4-4606-912C-E3DF36249EBA}" type="datetime">
              <a:rPr kumimoji="0" lang="ru-RU" sz="1200" b="0" i="0" u="none" strike="noStrike" kern="1200" cap="none" spc="-1" normalizeH="0" baseline="0" noProof="0" smtClean="0">
                <a:ln>
                  <a:noFill/>
                </a:ln>
                <a:solidFill>
                  <a:srgbClr val="8B8B8B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29.02.2024</a:t>
            </a:fld>
            <a:endParaRPr kumimoji="0" lang="ru-RU" sz="14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Times New Roman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Times New Roman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4521F3-F85D-4D03-AB92-185264F005DE}" type="slidenum">
              <a:rPr kumimoji="0" lang="ru-RU" sz="1200" b="0" i="0" u="none" strike="noStrike" kern="1200" cap="none" spc="-1" normalizeH="0" baseline="0" noProof="0" smtClean="0">
                <a:ln>
                  <a:noFill/>
                </a:ln>
                <a:solidFill>
                  <a:srgbClr val="8B8B8B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4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3600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jpeg"/><Relationship Id="rId5" Type="http://schemas.openxmlformats.org/officeDocument/2006/relationships/image" Target="../media/image4.pn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7.jpe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5229200"/>
            <a:ext cx="6512511" cy="792088"/>
          </a:xfrm>
        </p:spPr>
        <p:txBody>
          <a:bodyPr/>
          <a:lstStyle/>
          <a:p>
            <a:pPr>
              <a:buNone/>
            </a:pPr>
            <a:r>
              <a:rPr lang="ru-RU" sz="2800" b="0" spc="-1" dirty="0">
                <a:solidFill>
                  <a:schemeClr val="accent4">
                    <a:lumMod val="50000"/>
                  </a:schemeClr>
                </a:solidFill>
                <a:effectLst/>
                <a:uFill>
                  <a:solidFill>
                    <a:srgbClr val="FFFFFF"/>
                  </a:solidFill>
                </a:uFill>
                <a:latin typeface="Calibri"/>
              </a:rPr>
              <a:t>Выполнил: музыкальный руководитель Трегубова В.В</a:t>
            </a:r>
            <a:r>
              <a:rPr lang="ru-RU" sz="1500" b="0" spc="-1" dirty="0">
                <a:solidFill>
                  <a:schemeClr val="accent4">
                    <a:lumMod val="50000"/>
                  </a:schemeClr>
                </a:solidFill>
                <a:effectLst/>
                <a:uFill>
                  <a:solidFill>
                    <a:srgbClr val="FFFFFF"/>
                  </a:solidFill>
                </a:uFill>
                <a:latin typeface="Calibri"/>
              </a:rPr>
              <a:t>.</a:t>
            </a:r>
            <a:r>
              <a:rPr lang="ru-RU" sz="1500" b="0" spc="-1" dirty="0">
                <a:solidFill>
                  <a:schemeClr val="accent4">
                    <a:lumMod val="50000"/>
                  </a:schemeClr>
                </a:solidFill>
                <a:effectLst/>
                <a:uFill>
                  <a:solidFill>
                    <a:srgbClr val="FFFFFF"/>
                  </a:solidFill>
                </a:uFill>
                <a:latin typeface="Arial"/>
              </a:rPr>
              <a:t/>
            </a:r>
            <a:br>
              <a:rPr lang="ru-RU" sz="1500" b="0" spc="-1" dirty="0">
                <a:solidFill>
                  <a:schemeClr val="accent4">
                    <a:lumMod val="50000"/>
                  </a:schemeClr>
                </a:solidFill>
                <a:effectLst/>
                <a:uFill>
                  <a:solidFill>
                    <a:srgbClr val="FFFFFF"/>
                  </a:solidFill>
                </a:uFill>
                <a:latin typeface="Arial"/>
              </a:rPr>
            </a:br>
            <a:endParaRPr lang="ru-RU" sz="28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539552" y="731520"/>
            <a:ext cx="8208912" cy="4065632"/>
          </a:xfrm>
        </p:spPr>
        <p:txBody>
          <a:bodyPr>
            <a:normAutofit fontScale="77500" lnSpcReduction="20000"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6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МБДОУ </a:t>
            </a:r>
            <a:r>
              <a:rPr lang="ru-RU" sz="2600" b="1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д</a:t>
            </a:r>
            <a:r>
              <a:rPr lang="ru-RU" sz="26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/с № 5»Родничок» </a:t>
            </a:r>
          </a:p>
          <a:p>
            <a:pPr algn="ctr">
              <a:lnSpc>
                <a:spcPct val="100000"/>
              </a:lnSpc>
              <a:buNone/>
            </a:pPr>
            <a:r>
              <a:rPr lang="ru-RU" sz="26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комбинированного вида с. Сарыг-Сеп</a:t>
            </a:r>
            <a: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
</a:t>
            </a:r>
          </a:p>
          <a:p>
            <a:pPr algn="ctr">
              <a:lnSpc>
                <a:spcPct val="100000"/>
              </a:lnSpc>
              <a:buNone/>
            </a:pPr>
            <a:r>
              <a:rPr lang="ru-RU" sz="35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Дистанционное обучение </a:t>
            </a:r>
          </a:p>
          <a:p>
            <a:pPr algn="ctr">
              <a:lnSpc>
                <a:spcPct val="100000"/>
              </a:lnSpc>
              <a:buNone/>
            </a:pPr>
            <a:r>
              <a:rPr lang="ru-RU" sz="35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4 неделя ( с 25 </a:t>
            </a:r>
            <a:r>
              <a:rPr lang="ru-RU" sz="3500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по </a:t>
            </a:r>
            <a:r>
              <a:rPr lang="ru-RU" sz="3500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31 </a:t>
            </a:r>
            <a:r>
              <a:rPr lang="ru-RU" sz="35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марта 2024г.)</a:t>
            </a:r>
          </a:p>
          <a:p>
            <a:pPr algn="ctr">
              <a:lnSpc>
                <a:spcPct val="100000"/>
              </a:lnSpc>
              <a:buNone/>
            </a:pPr>
            <a:r>
              <a:rPr lang="en-US" sz="35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II</a:t>
            </a:r>
            <a:r>
              <a:rPr lang="kk-KZ" sz="35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младшая</a:t>
            </a:r>
            <a:r>
              <a:rPr lang="ru-RU" sz="35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группа (3 - 4 года)</a:t>
            </a:r>
            <a:r>
              <a:rPr lang="ru-RU" sz="36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
</a:t>
            </a:r>
            <a:r>
              <a:rPr lang="ru-RU" sz="7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Тема: «Кого разбудило солнышко?»</a:t>
            </a:r>
            <a:endParaRPr lang="ru-RU" sz="7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71600" y="764704"/>
            <a:ext cx="7704856" cy="5616624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А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детям очень не хотелось расставаться с ним и они решили нарисовать солнечные лучики на бумаге, чтобы в любую погоду у них дома сияло солнышко. </a:t>
            </a:r>
            <a:endParaRPr lang="ru-RU" sz="2400" dirty="0">
              <a:solidFill>
                <a:prstClr val="black"/>
              </a:solidFill>
            </a:endParaRP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И мы </a:t>
            </a:r>
            <a:r>
              <a:rPr lang="ru-RU" sz="240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тобой давай </a:t>
            </a:r>
            <a:r>
              <a:rPr lang="ru-RU" sz="240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возьмём </a:t>
            </a:r>
            <a:r>
              <a:rPr lang="ru-RU" sz="240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карандаши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листок бумаги и нарисуем солнышко. </a:t>
            </a:r>
            <a:r>
              <a:rPr lang="ru-RU" sz="24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(Ребёнок рисует </a:t>
            </a:r>
            <a:r>
              <a:rPr lang="ru-RU" sz="24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солнышко).</a:t>
            </a:r>
            <a:endParaRPr lang="ru-RU" sz="18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Тебе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понравился рассказ? </a:t>
            </a:r>
            <a:r>
              <a:rPr lang="ru-RU" sz="24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(Да.)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Вспомни,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кого разбудило солнышко своими лучиками? </a:t>
            </a:r>
            <a:r>
              <a:rPr lang="ru-RU" sz="24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(Петушка, воробушка, цветочки, лошадку и детей).</a:t>
            </a:r>
            <a:endParaRPr lang="ru-RU" sz="18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55718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475656" y="1988840"/>
            <a:ext cx="6192688" cy="2664296"/>
          </a:xfrm>
        </p:spPr>
        <p:txBody>
          <a:bodyPr>
            <a:norm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ru-RU" sz="6000" b="1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Спасибо</a:t>
            </a:r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ru-RU" sz="6000" b="1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за </a:t>
            </a:r>
            <a:r>
              <a:rPr lang="ru-RU" sz="6000" b="1" dirty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внимание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287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1628800"/>
            <a:ext cx="6813376" cy="3672408"/>
          </a:xfrm>
        </p:spPr>
        <p:txBody>
          <a:bodyPr/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ru-RU" sz="3200" b="1" dirty="0">
                <a:solidFill>
                  <a:prstClr val="black"/>
                </a:solidFill>
              </a:rPr>
              <a:t>Уважаемые родители!</a:t>
            </a:r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ru-RU" sz="1100" b="1" dirty="0">
              <a:solidFill>
                <a:prstClr val="black"/>
              </a:solidFill>
            </a:endParaRPr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ru-RU" sz="1100" b="1" dirty="0">
              <a:solidFill>
                <a:prstClr val="black"/>
              </a:solidFill>
            </a:endParaRPr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ru-RU" sz="2800" dirty="0">
                <a:solidFill>
                  <a:prstClr val="black"/>
                </a:solidFill>
              </a:rPr>
              <a:t>Во время деятельности с ребенком </a:t>
            </a:r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ru-RU" sz="2800" dirty="0">
                <a:solidFill>
                  <a:prstClr val="black"/>
                </a:solidFill>
              </a:rPr>
              <a:t>сделайте, пожалуйста, фотографии. </a:t>
            </a:r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ru-RU" sz="2800" dirty="0">
                <a:solidFill>
                  <a:prstClr val="black"/>
                </a:solidFill>
              </a:rPr>
              <a:t>Отправить фотографии можно в группу в </a:t>
            </a:r>
            <a:r>
              <a:rPr lang="ru-RU" sz="2800" dirty="0" err="1">
                <a:solidFill>
                  <a:prstClr val="black"/>
                </a:solidFill>
              </a:rPr>
              <a:t>вайбер</a:t>
            </a:r>
            <a:r>
              <a:rPr lang="ru-RU" sz="2800" dirty="0">
                <a:solidFill>
                  <a:prstClr val="black"/>
                </a:solidFill>
              </a:rPr>
              <a:t> или лично вашему воспитателю.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43462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276872"/>
            <a:ext cx="8208912" cy="4248472"/>
          </a:xfrm>
        </p:spPr>
        <p:txBody>
          <a:bodyPr/>
          <a:lstStyle/>
          <a:p>
            <a:pPr marL="0" indent="0" algn="l">
              <a:spcAft>
                <a:spcPts val="0"/>
              </a:spcAft>
              <a:buNone/>
            </a:pPr>
            <a:r>
              <a:rPr lang="ru-RU" sz="2400" b="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Давай </a:t>
            </a:r>
            <a:r>
              <a:rPr lang="ru-RU" sz="24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мы с </a:t>
            </a:r>
            <a:r>
              <a:rPr lang="ru-RU" sz="2400" b="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тобой </a:t>
            </a:r>
            <a:r>
              <a:rPr lang="ru-RU" sz="24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сейчас покажем, как наше солнышко просыпается</a:t>
            </a:r>
            <a:r>
              <a:rPr lang="ru-RU" sz="2400" b="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ru-RU" sz="2400" b="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b="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Сели на </a:t>
            </a:r>
            <a:r>
              <a:rPr lang="ru-RU" sz="2000" b="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корточки, опустили головку и ручки вниз – солнышко наше </a:t>
            </a:r>
            <a:r>
              <a:rPr lang="ru-RU" sz="2000" b="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спит. Дальше – движения по тексту)</a:t>
            </a:r>
            <a:r>
              <a:rPr lang="ru-RU" sz="2000" b="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</a:t>
            </a:r>
            <a:r>
              <a:rPr lang="ru-RU" sz="2800" dirty="0" smtClean="0">
                <a:solidFill>
                  <a:srgbClr val="A7EA52">
                    <a:lumMod val="50000"/>
                  </a:srgb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Вот как солнышко встаёт</a:t>
            </a:r>
            <a:r>
              <a:rPr lang="ru-RU" sz="2800" dirty="0">
                <a:solidFill>
                  <a:srgbClr val="55555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800" dirty="0">
                <a:solidFill>
                  <a:srgbClr val="55555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000" b="0" dirty="0">
                <a:solidFill>
                  <a:srgbClr val="55555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Вот как солнышко встает    (</a:t>
            </a:r>
            <a:r>
              <a:rPr lang="ru-RU" sz="2000" b="0" i="1" dirty="0">
                <a:solidFill>
                  <a:srgbClr val="55555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Встаём, тянемся руками вверх)</a:t>
            </a:r>
            <a:r>
              <a:rPr lang="ru-RU" sz="2000" b="0" i="1" dirty="0">
                <a:solidFill>
                  <a:srgbClr val="21252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000" b="0" i="1" dirty="0">
                <a:solidFill>
                  <a:srgbClr val="21252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000" b="0" dirty="0">
                <a:solidFill>
                  <a:srgbClr val="55555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Выше, выше, выше!</a:t>
            </a:r>
            <a:br>
              <a:rPr lang="ru-RU" sz="2000" b="0" dirty="0">
                <a:solidFill>
                  <a:srgbClr val="55555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000" b="0" dirty="0">
                <a:solidFill>
                  <a:srgbClr val="55555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К ночи солнышко зайдет    </a:t>
            </a:r>
            <a:r>
              <a:rPr lang="ru-RU" sz="2000" b="0" i="1" dirty="0">
                <a:solidFill>
                  <a:srgbClr val="55555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(Присесть, руки вниз)</a:t>
            </a:r>
            <a:br>
              <a:rPr lang="ru-RU" sz="2000" b="0" i="1" dirty="0">
                <a:solidFill>
                  <a:srgbClr val="55555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000" b="0" dirty="0">
                <a:solidFill>
                  <a:srgbClr val="55555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Ниже, ниже, ниже.</a:t>
            </a:r>
            <a:br>
              <a:rPr lang="ru-RU" sz="2000" b="0" dirty="0">
                <a:solidFill>
                  <a:srgbClr val="55555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000" b="0" dirty="0">
                <a:solidFill>
                  <a:srgbClr val="55555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Хорошо, хорошо                   </a:t>
            </a:r>
            <a:r>
              <a:rPr lang="ru-RU" sz="2000" b="0" i="1" dirty="0">
                <a:solidFill>
                  <a:srgbClr val="55555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(Хлопаем в ладоши)</a:t>
            </a:r>
            <a:br>
              <a:rPr lang="ru-RU" sz="2000" b="0" i="1" dirty="0">
                <a:solidFill>
                  <a:srgbClr val="55555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000" b="0" dirty="0">
                <a:solidFill>
                  <a:srgbClr val="55555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Солнышко смеется,</a:t>
            </a:r>
            <a:br>
              <a:rPr lang="ru-RU" sz="2000" b="0" dirty="0">
                <a:solidFill>
                  <a:srgbClr val="55555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000" b="0" dirty="0">
                <a:solidFill>
                  <a:srgbClr val="55555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А под солнышком всем       </a:t>
            </a:r>
            <a:r>
              <a:rPr lang="ru-RU" sz="2000" b="0" i="1" dirty="0">
                <a:solidFill>
                  <a:srgbClr val="55555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(«Фонарики» руками над головой, </a:t>
            </a:r>
            <a:r>
              <a:rPr lang="ru-RU" sz="2000" b="0" i="1" dirty="0" smtClean="0">
                <a:solidFill>
                  <a:srgbClr val="55555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        </a:t>
            </a:r>
            <a:r>
              <a:rPr lang="ru-RU" sz="2000" b="0" i="1" dirty="0">
                <a:solidFill>
                  <a:srgbClr val="55555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кружимся)</a:t>
            </a:r>
            <a:r>
              <a:rPr lang="ru-RU" sz="2000" b="0" dirty="0">
                <a:solidFill>
                  <a:srgbClr val="55555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000" b="0" dirty="0">
                <a:solidFill>
                  <a:srgbClr val="55555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000" b="0" dirty="0">
                <a:solidFill>
                  <a:srgbClr val="55555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Весело поется.</a:t>
            </a:r>
            <a:endParaRPr lang="ru-RU" sz="2000" b="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195736" y="404664"/>
            <a:ext cx="5400600" cy="2232248"/>
          </a:xfrm>
        </p:spPr>
        <p:txBody>
          <a:bodyPr/>
          <a:lstStyle/>
          <a:p>
            <a:pPr marL="4572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Доброе утро! Птицы запели!</a:t>
            </a:r>
          </a:p>
          <a:p>
            <a:pPr marL="4572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Добрые люди, вставайте с постели!</a:t>
            </a:r>
          </a:p>
          <a:p>
            <a:pPr marL="4572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Прячется вся темнота по углам,</a:t>
            </a:r>
          </a:p>
          <a:p>
            <a:pPr marL="4572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Солнце взошло и идёт по делам.</a:t>
            </a:r>
          </a:p>
          <a:p>
            <a:pPr marL="45720" indent="0" algn="ctr">
              <a:buNone/>
            </a:pPr>
            <a:endParaRPr lang="ru-RU" dirty="0"/>
          </a:p>
        </p:txBody>
      </p:sp>
      <p:pic>
        <p:nvPicPr>
          <p:cNvPr id="4" name="lyaylya-hismatullina-solnyishk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616841" y="3429000"/>
            <a:ext cx="415355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71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01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7" y="260648"/>
            <a:ext cx="8511115" cy="6525756"/>
          </a:xfrm>
        </p:spPr>
        <p:txBody>
          <a:bodyPr>
            <a:noAutofit/>
          </a:bodyPr>
          <a:lstStyle/>
          <a:p>
            <a:pPr marL="45720" indent="0" algn="ctr">
              <a:spcAft>
                <a:spcPts val="0"/>
              </a:spcAft>
              <a:buNone/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Солнце рано утречком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поднималось.</a:t>
            </a:r>
            <a:endParaRPr lang="ru-RU" sz="24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ctr">
              <a:spcAft>
                <a:spcPts val="0"/>
              </a:spcAft>
              <a:buNone/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Студёной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водицей умывалось.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" indent="0" algn="ctr">
              <a:spcAft>
                <a:spcPts val="0"/>
              </a:spcAft>
              <a:buNone/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Протоптало солнышко сто дорожек!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" indent="0" algn="ctr">
              <a:spcAft>
                <a:spcPts val="0"/>
              </a:spcAft>
              <a:buNone/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Почему у солнышка столько ножек? 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" indent="0" algn="just">
              <a:spcAft>
                <a:spcPts val="0"/>
              </a:spcAft>
              <a:buNone/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(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Г.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Лагздынь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pPr marL="45720" indent="0" algn="just">
              <a:spcAft>
                <a:spcPts val="0"/>
              </a:spcAft>
              <a:buNone/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Что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же это за ножки такие у солнышка? А ножки у солнышка – это его лучики! Гуляет солнышко по небу, вниз на землю поглядывает: то удивляется, то веселится, то печалится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Хочешь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узнать, куда солнышко послало свои лучики? </a:t>
            </a: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(Да)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" indent="0">
              <a:spcAft>
                <a:spcPts val="0"/>
              </a:spcAft>
              <a:buNone/>
            </a:pPr>
            <a:r>
              <a:rPr lang="ru-RU" sz="2400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     Тогда </a:t>
            </a:r>
            <a:r>
              <a:rPr lang="ru-RU" sz="24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слушай внимательно. Первый солнечный лучик           попал в курятник. Обрадовался голосистый </a:t>
            </a:r>
            <a:r>
              <a:rPr lang="ru-RU" sz="2400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петушок</a:t>
            </a:r>
            <a:r>
              <a:rPr lang="ru-RU" sz="24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, захлопал крыльями и запел.</a:t>
            </a:r>
            <a:br>
              <a:rPr lang="ru-RU" sz="24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</a:br>
            <a:r>
              <a:rPr lang="ru-RU" sz="24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 Как поёт петушок? </a:t>
            </a:r>
            <a:r>
              <a:rPr lang="ru-RU" sz="2400" i="1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(Кукареку).</a:t>
            </a:r>
            <a:r>
              <a:rPr lang="ru-RU" sz="24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 </a:t>
            </a:r>
            <a:br>
              <a:rPr lang="ru-RU" sz="24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</a:br>
            <a:r>
              <a:rPr lang="ru-RU" sz="24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А что значит </a:t>
            </a:r>
            <a:r>
              <a:rPr lang="ru-RU" sz="2400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- голосистый</a:t>
            </a:r>
            <a:r>
              <a:rPr lang="ru-RU" sz="24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? </a:t>
            </a:r>
            <a:r>
              <a:rPr lang="ru-RU" sz="2400" i="1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(Громкий).</a:t>
            </a:r>
            <a:r>
              <a:rPr lang="ru-RU" sz="24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 </a:t>
            </a:r>
            <a:br>
              <a:rPr lang="ru-RU" sz="24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</a:br>
            <a:r>
              <a:rPr lang="ru-RU" sz="24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Молодец! </a:t>
            </a:r>
            <a:endParaRPr lang="ru-RU" sz="2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" indent="0" algn="just">
              <a:spcAft>
                <a:spcPts val="0"/>
              </a:spcAft>
              <a:buNone/>
            </a:pP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ru-RU" sz="2400" dirty="0" smtClean="0"/>
          </a:p>
          <a:p>
            <a:pPr marL="45720" indent="0">
              <a:buNone/>
            </a:pPr>
            <a:endParaRPr lang="ru-RU" sz="2400" dirty="0" smtClean="0"/>
          </a:p>
          <a:p>
            <a:pPr marL="45720" indent="0"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7633151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88159" y="2060848"/>
            <a:ext cx="7776864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sz="2800" dirty="0" smtClean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779912" y="3216508"/>
            <a:ext cx="5127738" cy="3354036"/>
          </a:xfrm>
        </p:spPr>
        <p:txBody>
          <a:bodyPr/>
          <a:lstStyle/>
          <a:p>
            <a:pPr marL="0" indent="0" algn="l">
              <a:buNone/>
            </a:pP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effectLst/>
              </a:rPr>
              <a:t>                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effectLst/>
              </a:rPr>
              <a:t>Утро</a:t>
            </a:r>
            <a:r>
              <a:rPr lang="ru-RU" sz="2400" dirty="0" smtClean="0">
                <a:effectLst/>
              </a:rPr>
              <a:t/>
            </a:r>
            <a:br>
              <a:rPr lang="ru-RU" sz="2400" dirty="0" smtClean="0">
                <a:effectLst/>
              </a:rPr>
            </a:br>
            <a:r>
              <a:rPr lang="ru-RU" sz="2400" dirty="0" smtClean="0">
                <a:effectLst/>
              </a:rPr>
              <a:t/>
            </a:r>
            <a:br>
              <a:rPr lang="ru-RU" sz="2400" dirty="0" smtClean="0">
                <a:effectLst/>
              </a:rPr>
            </a:br>
            <a:r>
              <a:rPr lang="ru-RU" sz="2400" b="0" dirty="0" smtClean="0">
                <a:effectLst/>
              </a:rPr>
              <a:t>Кто </a:t>
            </a:r>
            <a:r>
              <a:rPr lang="ru-RU" sz="2400" b="0" dirty="0">
                <a:effectLst/>
              </a:rPr>
              <a:t>проснулся рано? Петушок.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b="0" dirty="0">
                <a:effectLst/>
              </a:rPr>
              <a:t>Поднял к верху красный гребешок.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b="0" dirty="0">
                <a:effectLst/>
              </a:rPr>
              <a:t>Петушок пропел: «Ку-ка-ре-ку!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b="0" dirty="0">
                <a:effectLst/>
              </a:rPr>
              <a:t>Кто ещё лежит там на боку?»</a:t>
            </a:r>
            <a:endParaRPr lang="ru-RU" sz="24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249010"/>
            <a:ext cx="2967498" cy="2967498"/>
          </a:xfrm>
          <a:prstGeom prst="rect">
            <a:avLst/>
          </a:prstGeom>
        </p:spPr>
      </p:pic>
      <p:sp>
        <p:nvSpPr>
          <p:cNvPr id="9" name="Объект 8"/>
          <p:cNvSpPr>
            <a:spLocks noGrp="1"/>
          </p:cNvSpPr>
          <p:nvPr>
            <p:ph sz="quarter" idx="13"/>
          </p:nvPr>
        </p:nvSpPr>
        <p:spPr>
          <a:xfrm>
            <a:off x="1403648" y="692696"/>
            <a:ext cx="4248472" cy="2523812"/>
          </a:xfrm>
        </p:spPr>
        <p:txBody>
          <a:bodyPr/>
          <a:lstStyle/>
          <a:p>
            <a:pPr marL="45720" lvl="0" indent="0" algn="just">
              <a:buClr>
                <a:srgbClr val="F14124">
                  <a:lumMod val="75000"/>
                </a:srgbClr>
              </a:buClr>
              <a:buNone/>
            </a:pPr>
            <a:r>
              <a:rPr lang="ru-RU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Петушок </a:t>
            </a:r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взлетел на плетень и громко-громко запел:</a:t>
            </a:r>
          </a:p>
          <a:p>
            <a:pPr marL="45720" lvl="0" indent="0" algn="just">
              <a:buClr>
                <a:srgbClr val="F14124">
                  <a:lumMod val="75000"/>
                </a:srgbClr>
              </a:buClr>
              <a:buNone/>
            </a:pPr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- Кукареку! Просыпайтесь, люди добрые! Солнце встало! День наступил!</a:t>
            </a:r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2" name="«Утро» (256  kbps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776254" y="2327349"/>
            <a:ext cx="487363" cy="48736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81" y="3497504"/>
            <a:ext cx="2825172" cy="2968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539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76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3568" y="404664"/>
            <a:ext cx="7848872" cy="5976664"/>
          </a:xfrm>
        </p:spPr>
        <p:txBody>
          <a:bodyPr>
            <a:normAutofit/>
          </a:bodyPr>
          <a:lstStyle/>
          <a:p>
            <a:pPr marL="4572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Давай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послушаем песенку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«Есть у солнышка друзья» </a:t>
            </a:r>
            <a:endParaRPr lang="ru-RU" sz="2400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lnSpc>
                <a:spcPct val="115000"/>
              </a:lnSpc>
              <a:spcAft>
                <a:spcPts val="0"/>
              </a:spcAft>
              <a:buNone/>
            </a:pPr>
            <a:endParaRPr lang="ru-RU" sz="24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Понравилась песенка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(Да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ru-RU" sz="24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какая она – грустная или весёлая? </a:t>
            </a: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(Весёлая).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чём поётся в песенке? </a:t>
            </a: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(О солнышке, о петушке, о друзьях).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spcAft>
                <a:spcPts val="0"/>
              </a:spcAft>
              <a:buClr>
                <a:schemeClr val="tx1"/>
              </a:buClr>
              <a:buNone/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Правильно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молодец. Давай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послушаем песенку ещё раз.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" indent="0" algn="just">
              <a:spcAft>
                <a:spcPts val="0"/>
              </a:spcAft>
              <a:buNone/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Второй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лучик упал на воробушка. Встрепенулся воробушек, выпорхнул из-под крыши на веточку дерева и зачирикал. </a:t>
            </a:r>
            <a:endParaRPr lang="ru-RU" sz="24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spcAft>
                <a:spcPts val="0"/>
              </a:spcAft>
              <a:buNone/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Как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чирикает воробей? </a:t>
            </a: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(Чик-чирик).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А мама-птичка каким голоском поёт? </a:t>
            </a: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(Толстым, низким).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А  детки как ей отвечают? </a:t>
            </a: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(Высоким, тоненьким голоском).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Давай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попоём, как поют птички. </a:t>
            </a:r>
            <a:endParaRPr lang="ru-RU" dirty="0"/>
          </a:p>
        </p:txBody>
      </p:sp>
      <p:pic>
        <p:nvPicPr>
          <p:cNvPr id="4" name="lyaylya-hismatullina-est-u-solnyishka-druzy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804248" y="90872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333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93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3568" y="260648"/>
            <a:ext cx="8136904" cy="6153864"/>
          </a:xfrm>
        </p:spPr>
        <p:txBody>
          <a:bodyPr/>
          <a:lstStyle/>
          <a:p>
            <a:pPr marL="45720" indent="0">
              <a:buNone/>
            </a:pPr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Ну вот, все птички проснулись, пора песенку о весне спеть</a:t>
            </a:r>
            <a:r>
              <a:rPr lang="ru-RU" sz="2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Давай </a:t>
            </a:r>
            <a:r>
              <a:rPr lang="ru-RU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споём </a:t>
            </a:r>
            <a:r>
              <a:rPr lang="ru-RU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«Весеннюю»</a:t>
            </a:r>
            <a:r>
              <a:rPr lang="ru-RU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песенку </a:t>
            </a:r>
            <a:endParaRPr lang="ru-RU" sz="2800" dirty="0" smtClean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ctr">
              <a:buNone/>
            </a:pPr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1.Зайчик солнечный стучится,</a:t>
            </a:r>
          </a:p>
          <a:p>
            <a:pPr marL="45720" indent="0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Зачирикал воробей.</a:t>
            </a:r>
          </a:p>
          <a:p>
            <a:pPr marL="45720" indent="0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Пробуждайтесь, звери, птицы,</a:t>
            </a:r>
          </a:p>
          <a:p>
            <a:pPr marL="45720" indent="0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Просыпайтесь поскорей.</a:t>
            </a:r>
          </a:p>
          <a:p>
            <a:pPr marL="45720" indent="0">
              <a:buNone/>
            </a:pPr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2. От веснушек ярче лица,</a:t>
            </a:r>
          </a:p>
          <a:p>
            <a:pPr marL="45720" indent="0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Солнце гладит по щеке.</a:t>
            </a:r>
          </a:p>
          <a:p>
            <a:pPr marL="45720" indent="0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Ручеёк журчит, струится</a:t>
            </a:r>
          </a:p>
          <a:p>
            <a:pPr marL="45720" indent="0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И хохочет вдалеке.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05. Весенняя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092280" y="134076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109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40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9878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476672"/>
            <a:ext cx="8064896" cy="6120680"/>
          </a:xfrm>
        </p:spPr>
        <p:txBody>
          <a:bodyPr>
            <a:normAutofit lnSpcReduction="10000"/>
          </a:bodyPr>
          <a:lstStyle/>
          <a:p>
            <a:pPr marL="4572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Третий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лучик попал на цветы. </a:t>
            </a:r>
          </a:p>
          <a:p>
            <a:pPr marL="4572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r>
              <a:rPr lang="ru-RU" sz="2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Пальчиковая </a:t>
            </a:r>
            <a:r>
              <a:rPr lang="ru-RU" sz="2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игра «Цветы</a:t>
            </a:r>
            <a:r>
              <a:rPr lang="ru-RU" sz="2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2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572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Сложили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ладошки вместе  -  это бутончики цветов.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Наши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яркие цветы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Распускают лепестки</a:t>
            </a:r>
            <a:r>
              <a:rPr lang="ru-RU" sz="24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(соединяем </a:t>
            </a: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округлые ладони и медленно «</a:t>
            </a:r>
            <a:r>
              <a:rPr lang="ru-RU" sz="24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распускаем» </a:t>
            </a: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пальцы в стороны).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Ветерок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чуть дышит,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Лепестки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колышет</a:t>
            </a: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(мелко </a:t>
            </a:r>
            <a:r>
              <a:rPr lang="ru-RU" sz="24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перебираем </a:t>
            </a: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пальчиками).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Наши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яркие цветы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Закрывают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лепестки </a:t>
            </a: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(медленно </a:t>
            </a:r>
            <a:r>
              <a:rPr lang="ru-RU" sz="24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соединяем </a:t>
            </a: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пальчики),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Головой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качают,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Тихо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засыпают </a:t>
            </a: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качаем </a:t>
            </a: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сложенные вместе </a:t>
            </a:r>
            <a:r>
              <a:rPr lang="ru-RU" sz="24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ладони– </a:t>
            </a: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«бутоны» вправо – влево).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37657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99592" y="476672"/>
            <a:ext cx="7704856" cy="5976664"/>
          </a:xfrm>
        </p:spPr>
        <p:txBody>
          <a:bodyPr/>
          <a:lstStyle/>
          <a:p>
            <a:pPr marL="4572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Четвёртый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луч попал на спящую лошадку, погрел ей спинку, потрогал ушки. Лошадка проснулась, потянулась и поскакала по двору.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Покажи,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как скачет лошадка? </a:t>
            </a:r>
            <a:endParaRPr lang="ru-RU" sz="2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" indent="0" algn="just">
              <a:buNone/>
            </a:pPr>
            <a:endParaRPr lang="ru-RU" sz="2400" dirty="0">
              <a:latin typeface="Times New Roman" panose="02020603050405020304" pitchFamily="18" charset="0"/>
            </a:endParaRPr>
          </a:p>
          <a:p>
            <a:pPr marL="45720" indent="0" algn="just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772816"/>
            <a:ext cx="849694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</a:t>
            </a:r>
          </a:p>
          <a:p>
            <a:pPr algn="just"/>
            <a:endParaRPr lang="ru-RU" sz="2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Пятый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лучик попал на кроватки к детям. Они тоже обрадовались солнышку. Вышли на лужайку и стали весело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играть и танцевать. 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Целый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день рассыпало </a:t>
            </a:r>
            <a:endParaRPr lang="ru-RU" sz="24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солнышко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повсюду свои </a:t>
            </a:r>
            <a:endParaRPr lang="ru-RU" sz="24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лучики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К вечеру оно устало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отправилось отдыхать. </a:t>
            </a:r>
            <a:endParaRPr lang="ru-RU" sz="2400" dirty="0"/>
          </a:p>
        </p:txBody>
      </p:sp>
      <p:pic>
        <p:nvPicPr>
          <p:cNvPr id="5" name="12 Лошадка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79353" y="1916832"/>
            <a:ext cx="487363" cy="48736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9453" y="3717032"/>
            <a:ext cx="4319031" cy="295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556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42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5595</TotalTime>
  <Words>633</Words>
  <Application>Microsoft Office PowerPoint</Application>
  <PresentationFormat>Экран (4:3)</PresentationFormat>
  <Paragraphs>83</Paragraphs>
  <Slides>11</Slides>
  <Notes>0</Notes>
  <HiddenSlides>0</HiddenSlides>
  <MMClips>5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Arial</vt:lpstr>
      <vt:lpstr>Calibri</vt:lpstr>
      <vt:lpstr>Georgia</vt:lpstr>
      <vt:lpstr>Times New Roman</vt:lpstr>
      <vt:lpstr>Trebuchet MS</vt:lpstr>
      <vt:lpstr>Воздушный поток</vt:lpstr>
      <vt:lpstr>1_Воздушный поток</vt:lpstr>
      <vt:lpstr>Выполнил: музыкальный руководитель Трегубова В.В. </vt:lpstr>
      <vt:lpstr>Презентация PowerPoint</vt:lpstr>
      <vt:lpstr>Давай мы с тобой сейчас покажем, как наше солнышко просыпается.  (Сели на корточки, опустили головку и ручки вниз – солнышко наше спит. Дальше – движения по тексту)                             Вот как солнышко встаёт Вот как солнышко встает    (Встаём, тянемся руками вверх) Выше, выше, выше! К ночи солнышко зайдет    (Присесть, руки вниз) Ниже, ниже, ниже. Хорошо, хорошо                   (Хлопаем в ладоши) Солнышко смеется, А под солнышком всем       («Фонарики» руками над головой,          кружимся) Весело поется.</vt:lpstr>
      <vt:lpstr>Презентация PowerPoint</vt:lpstr>
      <vt:lpstr>                Утро  Кто проснулся рано? Петушок. Поднял к верху красный гребешок.  Петушок пропел: «Ку-ка-ре-ку! Кто ещё лежит там на боку?»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д/с № 5»Родничок» комбинированного вида с.Сарыг-Сеп   Тема: «Название проекта»</dc:title>
  <dc:creator>Ирина</dc:creator>
  <cp:lastModifiedBy>asus</cp:lastModifiedBy>
  <cp:revision>134</cp:revision>
  <dcterms:created xsi:type="dcterms:W3CDTF">2017-09-25T05:51:55Z</dcterms:created>
  <dcterms:modified xsi:type="dcterms:W3CDTF">2024-02-29T12:55:34Z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Экран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8</vt:i4>
  </property>
</Properties>
</file>