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sldIdLst>
    <p:sldId id="279" r:id="rId2"/>
    <p:sldId id="276" r:id="rId3"/>
    <p:sldId id="274" r:id="rId4"/>
    <p:sldId id="282" r:id="rId5"/>
    <p:sldId id="280" r:id="rId6"/>
    <p:sldId id="281" r:id="rId7"/>
    <p:sldId id="287" r:id="rId8"/>
    <p:sldId id="277" r:id="rId9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5229200"/>
            <a:ext cx="6974160" cy="792088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руководитель Трегубова </a:t>
            </a: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В.В</a:t>
            </a:r>
            <a:r>
              <a:rPr lang="ru-RU" sz="1500" b="0" spc="-1" dirty="0">
                <a:solidFill>
                  <a:schemeClr val="accent3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chemeClr val="accent3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chemeClr val="accent3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406563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 неделя ( с 25 по 31 марта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Старшая группа (5 - 6 лет)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Тема: «Весна»</a:t>
            </a:r>
            <a:endParaRPr lang="ru-RU" sz="7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00808"/>
            <a:ext cx="68407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Уважаемые родители!</a:t>
            </a:r>
          </a:p>
          <a:p>
            <a:pPr algn="ctr"/>
            <a:endParaRPr lang="ru-RU" sz="1100" b="1" dirty="0" smtClean="0"/>
          </a:p>
          <a:p>
            <a:pPr algn="ctr"/>
            <a:endParaRPr lang="ru-RU" sz="1100" b="1" dirty="0" smtClean="0"/>
          </a:p>
          <a:p>
            <a:pPr algn="ctr"/>
            <a:r>
              <a:rPr lang="ru-RU" sz="2800" dirty="0" smtClean="0"/>
              <a:t>Во время деятельности с ребенком </a:t>
            </a:r>
          </a:p>
          <a:p>
            <a:pPr algn="ctr"/>
            <a:r>
              <a:rPr lang="ru-RU" sz="2800" dirty="0" smtClean="0"/>
              <a:t>сделайте, пожалуйста, фотографии. </a:t>
            </a:r>
          </a:p>
          <a:p>
            <a:pPr algn="ctr"/>
            <a:r>
              <a:rPr lang="ru-RU" sz="2800" dirty="0" smtClean="0"/>
              <a:t>Отправить фотографии можно в группу в </a:t>
            </a:r>
            <a:r>
              <a:rPr lang="ru-RU" sz="2800" dirty="0" err="1" smtClean="0"/>
              <a:t>вайбер</a:t>
            </a:r>
            <a:r>
              <a:rPr lang="ru-RU" sz="2800" dirty="0" smtClean="0"/>
              <a:t> или лично вашему воспитателю. 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6673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музыку.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500" y="3212976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7887" y="19168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7344816" cy="5976664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– очень красивое время года. Когда ты бываешь на прогулке, то, наверное, заметил,  что вокруг всё изменилось – солнышко светит ярче, снег начал таять, птицы весело щебечут. Как ты думаешь, почему это происходит?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ребёнка)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Правильно! Весна вступает в свои права.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Ещё земли печален вид,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 воздух уж весною дышит,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мёртвый в поле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стебль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колышет,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елей ветви шевелит.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Ещё природа не проснулась,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Но сквозь редеющего сна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Весну послышала она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ей невольно улыбнулась…</a:t>
            </a:r>
          </a:p>
          <a:p>
            <a:pPr marL="4572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Ф. Тютчев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картины на тему «Весна».  Вы увидите разные периоды весны. Ранней весной идёт бурное таяние снега, бегут ручьи, светит солнце. Затем появляются первые листочки, трава на проталинах, весенние цветы, бабочки.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7389440" cy="6120680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поют песню о весне жаворонки. Давай вспомним пьесу великого русского композитора Петра Ильича Чайковского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жаворонка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слышишь, как точно композитор передал пение жаворонка высоко в облаках, как звонко и светло звучит его песня?</a:t>
            </a:r>
          </a:p>
          <a:p>
            <a:pPr marL="45720" indent="0" algn="just">
              <a:buNone/>
            </a:pP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</a:t>
            </a:r>
            <a:r>
              <a:rPr lang="ru-RU" sz="2000" dirty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жаворонка» - это яркая и невероятно живописная картинка, передающая щебет, пение птиц. Музыка звучит очень легко, будто полет птицы. Ощущается весеннее настроение, </a:t>
            </a: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пробуждение </a:t>
            </a:r>
            <a:r>
              <a:rPr lang="ru-RU" sz="2000" dirty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послушай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«Весеннюю песню».</a:t>
            </a:r>
          </a:p>
          <a:p>
            <a:pPr marL="4572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чём эта песня?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у неё характер?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ли композитору передать весеннее настроение?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esnya_zhavoron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484784"/>
            <a:ext cx="487363" cy="487363"/>
          </a:xfrm>
          <a:prstGeom prst="rect">
            <a:avLst/>
          </a:prstGeom>
        </p:spPr>
      </p:pic>
      <p:pic>
        <p:nvPicPr>
          <p:cNvPr id="5" name="В.А.Моцарт К.Овербек - Весенняя песн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4365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76672"/>
            <a:ext cx="7344816" cy="60486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Давай повторим песню о весне. </a:t>
            </a:r>
          </a:p>
          <a:p>
            <a:pPr marL="4572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+          «Становится весною»                _</a:t>
            </a:r>
          </a:p>
          <a:p>
            <a:pPr marL="45720" indent="0">
              <a:buNone/>
            </a:pPr>
            <a:endParaRPr lang="ru-RU" sz="2000" dirty="0" smtClean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000" b="1" dirty="0" smtClean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весною тепло, тепло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лесом на полянке светло, светло.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Мелодия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синички звучит, звучит,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И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 барабанит, стучит, стучит!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Щегол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тонкой ветке поет, поет,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Воробышек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танец зовет, зовет.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Где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 на полянке цветок, цветок,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 танцуют всё прыг, да скок.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tanovitsya-vesnoy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1844824"/>
            <a:ext cx="487363" cy="487363"/>
          </a:xfrm>
          <a:prstGeom prst="rect">
            <a:avLst/>
          </a:prstGeom>
        </p:spPr>
      </p:pic>
      <p:pic>
        <p:nvPicPr>
          <p:cNvPr id="2" name="Stanovitsya-vesnoyu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1844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99592" y="188640"/>
            <a:ext cx="7776864" cy="6480720"/>
          </a:xfrm>
        </p:spPr>
        <p:txBody>
          <a:bodyPr>
            <a:normAutofit fontScale="40000" lnSpcReduction="20000"/>
          </a:bodyPr>
          <a:lstStyle/>
          <a:p>
            <a:pPr marL="45720" indent="0">
              <a:buNone/>
            </a:pPr>
            <a:r>
              <a:rPr lang="ru-RU" sz="4500" b="1" dirty="0" smtClean="0"/>
              <a:t>                                Весенняя </a:t>
            </a:r>
            <a:r>
              <a:rPr lang="ru-RU" sz="4500" b="1" dirty="0" err="1" smtClean="0"/>
              <a:t>полечка</a:t>
            </a:r>
            <a:r>
              <a:rPr lang="ru-RU" sz="4500" b="1" dirty="0" smtClean="0"/>
              <a:t> </a:t>
            </a:r>
            <a:r>
              <a:rPr lang="ru-RU" sz="4500" i="1" dirty="0" smtClean="0"/>
              <a:t>(разучить)</a:t>
            </a:r>
            <a:endParaRPr lang="ru-RU" sz="4500" b="1" dirty="0" smtClean="0"/>
          </a:p>
          <a:p>
            <a:pPr marL="45720" indent="0">
              <a:buNone/>
            </a:pPr>
            <a:endParaRPr lang="ru-RU" sz="3700" dirty="0" smtClean="0"/>
          </a:p>
          <a:p>
            <a:pPr marL="45720" indent="0">
              <a:buNone/>
            </a:pPr>
            <a:r>
              <a:rPr lang="ru-RU" sz="4500" dirty="0" smtClean="0"/>
              <a:t>Солнышко смеется,</a:t>
            </a:r>
          </a:p>
          <a:p>
            <a:pPr marL="45720" indent="0">
              <a:buNone/>
            </a:pPr>
            <a:r>
              <a:rPr lang="ru-RU" sz="4500" dirty="0" smtClean="0"/>
              <a:t>А сосульки </a:t>
            </a:r>
            <a:r>
              <a:rPr lang="ru-RU" sz="4500" dirty="0"/>
              <a:t>плачут.</a:t>
            </a:r>
          </a:p>
          <a:p>
            <a:pPr marL="45720" indent="0">
              <a:buNone/>
            </a:pPr>
            <a:r>
              <a:rPr lang="ru-RU" sz="4500" dirty="0"/>
              <a:t>Солнечные зайчики</a:t>
            </a:r>
          </a:p>
          <a:p>
            <a:pPr marL="45720" indent="0">
              <a:buNone/>
            </a:pPr>
            <a:r>
              <a:rPr lang="ru-RU" sz="4500" dirty="0"/>
              <a:t>По дорожке скачут.</a:t>
            </a:r>
          </a:p>
          <a:p>
            <a:pPr marL="45720" indent="0">
              <a:buNone/>
            </a:pPr>
            <a:r>
              <a:rPr lang="ru-RU" sz="4500" dirty="0"/>
              <a:t>Солнечные зайчики</a:t>
            </a:r>
          </a:p>
          <a:p>
            <a:pPr marL="45720" indent="0">
              <a:buNone/>
            </a:pPr>
            <a:r>
              <a:rPr lang="ru-RU" sz="4500" dirty="0"/>
              <a:t>По дорожкам скачут.</a:t>
            </a:r>
          </a:p>
          <a:p>
            <a:pPr marL="45720" indent="0">
              <a:buNone/>
            </a:pPr>
            <a:endParaRPr lang="ru-RU" sz="4500" dirty="0" smtClean="0"/>
          </a:p>
          <a:p>
            <a:pPr marL="45720" indent="0">
              <a:buNone/>
            </a:pPr>
            <a:r>
              <a:rPr lang="ru-RU" sz="4500" dirty="0" smtClean="0"/>
              <a:t>Прыг-скок</a:t>
            </a:r>
            <a:r>
              <a:rPr lang="ru-RU" sz="4500" dirty="0"/>
              <a:t>, прыг-скок, </a:t>
            </a:r>
            <a:endParaRPr lang="ru-RU" sz="4500" dirty="0" smtClean="0"/>
          </a:p>
          <a:p>
            <a:pPr marL="45720" indent="0">
              <a:buNone/>
            </a:pPr>
            <a:r>
              <a:rPr lang="ru-RU" sz="4500" dirty="0" smtClean="0"/>
              <a:t>прыг-скок</a:t>
            </a:r>
            <a:r>
              <a:rPr lang="ru-RU" sz="4500" dirty="0"/>
              <a:t>, прыг-скок!</a:t>
            </a:r>
          </a:p>
          <a:p>
            <a:pPr marL="45720" indent="0">
              <a:buNone/>
            </a:pPr>
            <a:endParaRPr lang="ru-RU" sz="4500" dirty="0" smtClean="0"/>
          </a:p>
          <a:p>
            <a:pPr marL="45720" indent="0">
              <a:buNone/>
            </a:pPr>
            <a:r>
              <a:rPr lang="ru-RU" sz="4500" dirty="0" smtClean="0"/>
              <a:t>Мамочка</a:t>
            </a:r>
            <a:r>
              <a:rPr lang="ru-RU" sz="4500" dirty="0"/>
              <a:t>, ты слышишь,</a:t>
            </a:r>
          </a:p>
          <a:p>
            <a:pPr marL="45720" indent="0">
              <a:buNone/>
            </a:pPr>
            <a:r>
              <a:rPr lang="ru-RU" sz="4500" dirty="0"/>
              <a:t>Как по нашей крыше</a:t>
            </a:r>
          </a:p>
          <a:p>
            <a:pPr marL="45720" indent="0">
              <a:buNone/>
            </a:pPr>
            <a:r>
              <a:rPr lang="ru-RU" sz="4500" dirty="0"/>
              <a:t>Кошки ходят и коты.</a:t>
            </a:r>
          </a:p>
          <a:p>
            <a:pPr marL="45720" indent="0">
              <a:buNone/>
            </a:pPr>
            <a:r>
              <a:rPr lang="ru-RU" sz="4500" dirty="0"/>
              <a:t>Ну-ка, вы, </a:t>
            </a:r>
            <a:r>
              <a:rPr lang="ru-RU" sz="4500" dirty="0" err="1"/>
              <a:t>потише</a:t>
            </a:r>
            <a:r>
              <a:rPr lang="ru-RU" sz="4500" dirty="0"/>
              <a:t>!</a:t>
            </a:r>
          </a:p>
          <a:p>
            <a:pPr marL="45720" indent="0">
              <a:buNone/>
            </a:pPr>
            <a:r>
              <a:rPr lang="ru-RU" sz="4500" dirty="0"/>
              <a:t>Кошки ходят и коты.</a:t>
            </a:r>
          </a:p>
          <a:p>
            <a:pPr marL="45720" indent="0">
              <a:buNone/>
            </a:pPr>
            <a:r>
              <a:rPr lang="ru-RU" sz="4500" dirty="0"/>
              <a:t>Ну-ка, вы, </a:t>
            </a:r>
            <a:r>
              <a:rPr lang="ru-RU" sz="4500" dirty="0" err="1"/>
              <a:t>потише</a:t>
            </a:r>
            <a:r>
              <a:rPr lang="ru-RU" sz="4500" dirty="0"/>
              <a:t>!</a:t>
            </a:r>
          </a:p>
          <a:p>
            <a:pPr marL="45720" indent="0">
              <a:buNone/>
            </a:pPr>
            <a:endParaRPr lang="ru-RU" sz="4500" dirty="0" smtClean="0"/>
          </a:p>
          <a:p>
            <a:pPr marL="45720" indent="0">
              <a:buNone/>
            </a:pPr>
            <a:r>
              <a:rPr lang="ru-RU" sz="4500" dirty="0" smtClean="0"/>
              <a:t>Мяу</a:t>
            </a:r>
            <a:r>
              <a:rPr lang="ru-RU" sz="4500" dirty="0"/>
              <a:t>, мяу, мяу, мяу! Брысь!</a:t>
            </a:r>
          </a:p>
          <a:p>
            <a:pPr marL="45720" indent="0">
              <a:buNone/>
            </a:pPr>
            <a:endParaRPr lang="ru-RU" sz="3600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764704"/>
            <a:ext cx="3639762" cy="5688632"/>
          </a:xfrm>
          <a:prstGeom prst="rect">
            <a:avLst/>
          </a:prstGeom>
        </p:spPr>
      </p:pic>
      <p:pic>
        <p:nvPicPr>
          <p:cNvPr id="9" name="Vesennyaya-polech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277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4130" y="2132856"/>
            <a:ext cx="5608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5720</TotalTime>
  <Words>345</Words>
  <Application>Microsoft Office PowerPoint</Application>
  <PresentationFormat>Экран (4:3)</PresentationFormat>
  <Paragraphs>65</Paragraphs>
  <Slides>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144</cp:revision>
  <dcterms:created xsi:type="dcterms:W3CDTF">2017-09-25T05:51:55Z</dcterms:created>
  <dcterms:modified xsi:type="dcterms:W3CDTF">2024-02-29T13:05:51Z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