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7" r:id="rId4"/>
    <p:sldId id="264" r:id="rId5"/>
    <p:sldId id="262" r:id="rId6"/>
    <p:sldId id="261" r:id="rId7"/>
    <p:sldId id="260" r:id="rId8"/>
    <p:sldId id="25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ifehacker.ru/kak-nauchit-schitat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ifehacker.ru/ischeznuvshie-slova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ww.funnyart.club/uploads/posts/2021-12/thumbs/1639528784_144-www-funnyart-club-p-detskie-foni-dlya-prezentatsii-14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8" y="-20924"/>
            <a:ext cx="9120162" cy="6878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777240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1196752"/>
            <a:ext cx="61926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500" b="1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Дистанционное  обучение </a:t>
            </a:r>
            <a:br>
              <a:rPr lang="ru-RU" sz="2500" b="1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i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первая </a:t>
            </a:r>
            <a:r>
              <a:rPr lang="ru-RU" sz="2500" b="1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неделя </a:t>
            </a:r>
            <a:r>
              <a:rPr lang="ru-RU" sz="2500" b="1" i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Мая </a:t>
            </a:r>
            <a:r>
              <a:rPr lang="ru-RU" sz="2500" b="1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500" b="1" i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«06 - 12» </a:t>
            </a:r>
            <a:r>
              <a:rPr lang="ru-RU" sz="2500" b="1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2024 года </a:t>
            </a:r>
          </a:p>
          <a:p>
            <a:pPr lvl="0" algn="ctr"/>
            <a:r>
              <a:rPr lang="ru-RU" sz="2500" b="1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для детей </a:t>
            </a:r>
            <a:r>
              <a:rPr lang="ru-RU" sz="2500" b="1" i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4 – 5  лет</a:t>
            </a:r>
            <a:endParaRPr lang="ru-RU" sz="2500" b="1" i="1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500" b="1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длительность занятия </a:t>
            </a:r>
            <a:r>
              <a:rPr lang="ru-RU" sz="2500" b="1" i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2500" b="1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мин.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744" y="4725144"/>
            <a:ext cx="45720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3144841"/>
            <a:ext cx="59766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Занимательные игры</a:t>
            </a:r>
            <a:endParaRPr lang="ru-RU" sz="40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980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4" y="-19050"/>
            <a:ext cx="9120187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0223" y="260648"/>
            <a:ext cx="6678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i="1" dirty="0">
                <a:solidFill>
                  <a:srgbClr val="C00000"/>
                </a:solidFill>
                <a:latin typeface="Times New Roman"/>
              </a:rPr>
              <a:t>Здравствуйте,</a:t>
            </a:r>
            <a:r>
              <a:rPr lang="ru-RU" sz="3600" b="1" i="1" dirty="0">
                <a:solidFill>
                  <a:srgbClr val="C00000"/>
                </a:solidFill>
                <a:latin typeface="Times New Roman"/>
                <a:ea typeface="Calibri"/>
              </a:rPr>
              <a:t> </a:t>
            </a:r>
            <a:br>
              <a:rPr lang="ru-RU" sz="3600" b="1" i="1" dirty="0">
                <a:solidFill>
                  <a:srgbClr val="C00000"/>
                </a:solidFill>
                <a:latin typeface="Times New Roman"/>
                <a:ea typeface="Calibri"/>
              </a:rPr>
            </a:br>
            <a:r>
              <a:rPr lang="ru-RU" sz="3600" b="1" i="1" dirty="0">
                <a:solidFill>
                  <a:srgbClr val="C00000"/>
                </a:solidFill>
                <a:latin typeface="Times New Roman"/>
                <a:ea typeface="Calibri"/>
              </a:rPr>
              <a:t>уважаемые родители и дети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/>
                <a:ea typeface="Calibri"/>
              </a:rPr>
              <a:t>.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70532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3105835"/>
            <a:ext cx="6408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missioner"/>
              </a:rPr>
              <a:t>Развивающие игры для детей 4–5 лет </a:t>
            </a:r>
            <a:endParaRPr lang="ru-RU" sz="2400" b="1" dirty="0" smtClean="0">
              <a:solidFill>
                <a:srgbClr val="002060"/>
              </a:solidFill>
              <a:latin typeface="Commissioner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ommissioner"/>
              </a:rPr>
              <a:t>на </a:t>
            </a:r>
            <a:r>
              <a:rPr lang="ru-RU" sz="2400" b="1" dirty="0">
                <a:solidFill>
                  <a:srgbClr val="002060"/>
                </a:solidFill>
                <a:latin typeface="Commissioner"/>
              </a:rPr>
              <a:t>развитие памяти и внимания</a:t>
            </a:r>
            <a:endParaRPr lang="ru-RU" sz="2400" b="1" i="0" dirty="0">
              <a:solidFill>
                <a:srgbClr val="002060"/>
              </a:solidFill>
              <a:effectLst/>
              <a:latin typeface="Commissioner"/>
            </a:endParaRPr>
          </a:p>
        </p:txBody>
      </p:sp>
    </p:spTree>
    <p:extLst>
      <p:ext uri="{BB962C8B-B14F-4D97-AF65-F5344CB8AC3E}">
        <p14:creationId xmlns:p14="http://schemas.microsoft.com/office/powerpoint/2010/main" val="3580235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3" y="0"/>
            <a:ext cx="9126537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3390"/>
            <a:ext cx="6084168" cy="415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821" y="260648"/>
            <a:ext cx="21538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Commissioner"/>
              </a:rPr>
              <a:t>Приветствие</a:t>
            </a:r>
            <a:endParaRPr lang="ru-RU" sz="2400" b="1" dirty="0">
              <a:solidFill>
                <a:srgbClr val="002060"/>
              </a:solidFill>
              <a:latin typeface="Commissioner"/>
            </a:endParaRPr>
          </a:p>
        </p:txBody>
      </p:sp>
    </p:spTree>
    <p:extLst>
      <p:ext uri="{BB962C8B-B14F-4D97-AF65-F5344CB8AC3E}">
        <p14:creationId xmlns:p14="http://schemas.microsoft.com/office/powerpoint/2010/main" val="214801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6350"/>
            <a:ext cx="9120187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404664"/>
            <a:ext cx="64087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Commissioner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Commissioner"/>
              </a:rPr>
              <a:t>Я вижу</a:t>
            </a:r>
          </a:p>
          <a:p>
            <a:r>
              <a:rPr lang="ru-RU" sz="2400" dirty="0">
                <a:solidFill>
                  <a:srgbClr val="000000"/>
                </a:solidFill>
                <a:latin typeface="PTRoot"/>
              </a:rPr>
              <a:t>Один из участников оглядывается вокруг, находит предмет определённого цвета, например зелёного, и говорит: «Я вижу что‑то зелёное». Второй должен отгадать, что это.</a:t>
            </a:r>
          </a:p>
          <a:p>
            <a:r>
              <a:rPr lang="ru-RU" sz="2400" dirty="0">
                <a:solidFill>
                  <a:srgbClr val="000000"/>
                </a:solidFill>
                <a:latin typeface="PTRoot"/>
              </a:rPr>
              <a:t>Количество попыток неограниченно — ребёнок может перечислять все предметы подходящего оттенка, пока не найдёт нужный. Затем игроки меняются ролями.</a:t>
            </a:r>
          </a:p>
          <a:p>
            <a:r>
              <a:rPr lang="ru-RU" sz="2400" dirty="0">
                <a:solidFill>
                  <a:srgbClr val="000000"/>
                </a:solidFill>
                <a:latin typeface="PTRoot"/>
              </a:rPr>
              <a:t>Вместо цветов можно загадывать формы, например: «Я вижу что‑то квадратное».</a:t>
            </a:r>
            <a:endParaRPr lang="ru-RU" sz="2400" b="0" i="0" dirty="0">
              <a:solidFill>
                <a:srgbClr val="000000"/>
              </a:solidFill>
              <a:effectLst/>
              <a:latin typeface="PTRoot"/>
            </a:endParaRPr>
          </a:p>
        </p:txBody>
      </p:sp>
    </p:spTree>
    <p:extLst>
      <p:ext uri="{BB962C8B-B14F-4D97-AF65-F5344CB8AC3E}">
        <p14:creationId xmlns:p14="http://schemas.microsoft.com/office/powerpoint/2010/main" val="2795066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6350"/>
            <a:ext cx="9120187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8605" y="476672"/>
            <a:ext cx="2189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Commissioner"/>
              </a:rPr>
              <a:t>Что изменилось?</a:t>
            </a:r>
            <a:endParaRPr lang="ru-RU" b="1" i="0" dirty="0">
              <a:solidFill>
                <a:srgbClr val="000000"/>
              </a:solidFill>
              <a:effectLst/>
              <a:latin typeface="Commissioner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8605" y="1052736"/>
            <a:ext cx="66247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PTRoot"/>
              </a:rPr>
              <a:t>Для этого варианта вам понадобятся 5–10 игрушек или других небольших предметов, таких как расчёска, зеркальце, телефон, книжка.</a:t>
            </a:r>
          </a:p>
          <a:p>
            <a:r>
              <a:rPr lang="ru-RU" dirty="0">
                <a:solidFill>
                  <a:srgbClr val="000000"/>
                </a:solidFill>
                <a:latin typeface="PTRoot"/>
              </a:rPr>
              <a:t>Разместите выбранные вещи на столе. Предложите ребёнку </a:t>
            </a:r>
            <a:r>
              <a:rPr lang="ru-RU" dirty="0">
                <a:solidFill>
                  <a:srgbClr val="2962F9"/>
                </a:solidFill>
                <a:latin typeface="PTRoot"/>
                <a:hlinkClick r:id="rId3" tooltip="Как научить ребёнка считать играючи"/>
              </a:rPr>
              <a:t>пересчитать</a:t>
            </a:r>
            <a:r>
              <a:rPr lang="ru-RU" dirty="0">
                <a:solidFill>
                  <a:srgbClr val="000000"/>
                </a:solidFill>
                <a:latin typeface="PTRoot"/>
              </a:rPr>
              <a:t> их и запомнить расположение. Затем попросите его закрыть глаза и отвернуться или выйти в другую комнату.</a:t>
            </a:r>
          </a:p>
          <a:p>
            <a:r>
              <a:rPr lang="ru-RU" dirty="0">
                <a:solidFill>
                  <a:srgbClr val="000000"/>
                </a:solidFill>
                <a:latin typeface="PTRoot"/>
              </a:rPr>
              <a:t>Уберите несколько предметов — начните с одного‑двух. Попросите ребёнка внимательно осмотреть оставшиеся вещи и сказать, сколько их теперь, что именно исчезло и откуда.</a:t>
            </a:r>
          </a:p>
          <a:p>
            <a:r>
              <a:rPr lang="ru-RU" dirty="0">
                <a:solidFill>
                  <a:srgbClr val="000000"/>
                </a:solidFill>
                <a:latin typeface="PTRoot"/>
              </a:rPr>
              <a:t>Если дошкольник хорошо справился с задачей, в следующий раз можете убирать больше игрушек или добавлять новые.</a:t>
            </a:r>
            <a:endParaRPr lang="ru-RU" b="0" i="0" dirty="0">
              <a:solidFill>
                <a:srgbClr val="000000"/>
              </a:solidFill>
              <a:effectLst/>
              <a:latin typeface="PTRoot"/>
            </a:endParaRPr>
          </a:p>
        </p:txBody>
      </p:sp>
    </p:spTree>
    <p:extLst>
      <p:ext uri="{BB962C8B-B14F-4D97-AF65-F5344CB8AC3E}">
        <p14:creationId xmlns:p14="http://schemas.microsoft.com/office/powerpoint/2010/main" val="1474998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6350"/>
            <a:ext cx="9120187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332656"/>
            <a:ext cx="69127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Commissioner"/>
              </a:rPr>
              <a:t>Караван</a:t>
            </a:r>
          </a:p>
          <a:p>
            <a:r>
              <a:rPr lang="ru-RU" sz="2400" dirty="0">
                <a:solidFill>
                  <a:srgbClr val="000000"/>
                </a:solidFill>
                <a:latin typeface="PTRoot"/>
              </a:rPr>
              <a:t>Определите категорию, в которой будете придумывать слова. Это могут быть животные, фрукты, цвета или что‑то другое.</a:t>
            </a:r>
          </a:p>
          <a:p>
            <a:r>
              <a:rPr lang="ru-RU" sz="2400" dirty="0">
                <a:solidFill>
                  <a:srgbClr val="000000"/>
                </a:solidFill>
                <a:latin typeface="PTRoot"/>
              </a:rPr>
              <a:t>Затем придумайте слово и предложите ребёнку назвать свой вариант, повторив сначала ваш. Далее по очереди проговаривайте всю предыдущую цепочку, каждый раз добавляя новое слово.</a:t>
            </a:r>
          </a:p>
          <a:p>
            <a:pPr>
              <a:buFont typeface="Arial"/>
              <a:buChar char="•"/>
            </a:pPr>
            <a:r>
              <a:rPr lang="ru-RU" sz="2400" i="1" dirty="0">
                <a:solidFill>
                  <a:srgbClr val="000000"/>
                </a:solidFill>
                <a:latin typeface="PTRoot"/>
              </a:rPr>
              <a:t>Вы:</a:t>
            </a:r>
            <a:r>
              <a:rPr lang="ru-RU" sz="2400" dirty="0">
                <a:solidFill>
                  <a:srgbClr val="000000"/>
                </a:solidFill>
                <a:latin typeface="PTRoot"/>
              </a:rPr>
              <a:t> «Кошка».</a:t>
            </a:r>
          </a:p>
          <a:p>
            <a:pPr>
              <a:buFont typeface="Arial"/>
              <a:buChar char="•"/>
            </a:pPr>
            <a:r>
              <a:rPr lang="ru-RU" sz="2400" i="1" dirty="0">
                <a:solidFill>
                  <a:srgbClr val="000000"/>
                </a:solidFill>
                <a:latin typeface="PTRoot"/>
              </a:rPr>
              <a:t>Ребёнок:</a:t>
            </a:r>
            <a:r>
              <a:rPr lang="ru-RU" sz="2400" dirty="0">
                <a:solidFill>
                  <a:srgbClr val="000000"/>
                </a:solidFill>
                <a:latin typeface="PTRoot"/>
              </a:rPr>
              <a:t> «Кошка, собака».</a:t>
            </a:r>
          </a:p>
          <a:p>
            <a:pPr>
              <a:buFont typeface="Arial"/>
              <a:buChar char="•"/>
            </a:pPr>
            <a:r>
              <a:rPr lang="ru-RU" sz="2400" i="1" dirty="0">
                <a:solidFill>
                  <a:srgbClr val="000000"/>
                </a:solidFill>
                <a:latin typeface="PTRoot"/>
              </a:rPr>
              <a:t>Вы:</a:t>
            </a:r>
            <a:r>
              <a:rPr lang="ru-RU" sz="2400" dirty="0">
                <a:solidFill>
                  <a:srgbClr val="000000"/>
                </a:solidFill>
                <a:latin typeface="PTRoot"/>
              </a:rPr>
              <a:t> «Кошка, собака, жираф».</a:t>
            </a:r>
          </a:p>
          <a:p>
            <a:r>
              <a:rPr lang="ru-RU" sz="2400" dirty="0">
                <a:solidFill>
                  <a:srgbClr val="000000"/>
                </a:solidFill>
                <a:latin typeface="PTRoot"/>
              </a:rPr>
              <a:t>Игра продолжается, пока кто‑нибудь не собьётся.</a:t>
            </a:r>
            <a:endParaRPr lang="ru-RU" sz="2400" b="0" i="0" dirty="0">
              <a:solidFill>
                <a:srgbClr val="000000"/>
              </a:solidFill>
              <a:effectLst/>
              <a:latin typeface="PTRoot"/>
            </a:endParaRPr>
          </a:p>
        </p:txBody>
      </p:sp>
    </p:spTree>
    <p:extLst>
      <p:ext uri="{BB962C8B-B14F-4D97-AF65-F5344CB8AC3E}">
        <p14:creationId xmlns:p14="http://schemas.microsoft.com/office/powerpoint/2010/main" val="4034417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6350"/>
            <a:ext cx="9120187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764704"/>
            <a:ext cx="52565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Commissioner"/>
              </a:rPr>
              <a:t>Назови наоборот</a:t>
            </a:r>
          </a:p>
          <a:p>
            <a:r>
              <a:rPr lang="ru-RU" sz="2400" dirty="0">
                <a:solidFill>
                  <a:srgbClr val="000000"/>
                </a:solidFill>
                <a:latin typeface="PTRoot"/>
              </a:rPr>
              <a:t>Предложите вспомнить </a:t>
            </a:r>
            <a:r>
              <a:rPr lang="ru-RU" sz="2400" dirty="0">
                <a:solidFill>
                  <a:srgbClr val="2962F9"/>
                </a:solidFill>
                <a:latin typeface="PTRoot"/>
                <a:hlinkClick r:id="rId3" tooltip="10 исчезнувших слов, от которых остались только антонимы"/>
              </a:rPr>
              <a:t>противоположные по значению</a:t>
            </a:r>
            <a:r>
              <a:rPr lang="ru-RU" sz="2400" dirty="0">
                <a:solidFill>
                  <a:srgbClr val="000000"/>
                </a:solidFill>
                <a:latin typeface="PTRoot"/>
              </a:rPr>
              <a:t> слова: «горячий — холодный», «громкий — тихий», «гладкий — шероховатый» и так далее. Можете использовать мячик, чтобы перебрасывать его друг другу во время ответов.</a:t>
            </a:r>
            <a:endParaRPr lang="ru-RU" sz="2400" b="0" i="0" dirty="0">
              <a:solidFill>
                <a:srgbClr val="000000"/>
              </a:solidFill>
              <a:effectLst/>
              <a:latin typeface="PTRoot"/>
            </a:endParaRPr>
          </a:p>
        </p:txBody>
      </p:sp>
    </p:spTree>
    <p:extLst>
      <p:ext uri="{BB962C8B-B14F-4D97-AF65-F5344CB8AC3E}">
        <p14:creationId xmlns:p14="http://schemas.microsoft.com/office/powerpoint/2010/main" val="3642546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6350"/>
            <a:ext cx="9120187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4552329" cy="374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058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146</Words>
  <Application>Microsoft Office PowerPoint</Application>
  <PresentationFormat>Экран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1037237</cp:lastModifiedBy>
  <cp:revision>3</cp:revision>
  <dcterms:modified xsi:type="dcterms:W3CDTF">2024-05-06T14:51:01Z</dcterms:modified>
</cp:coreProperties>
</file>