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70" r:id="rId3"/>
    <p:sldId id="268" r:id="rId4"/>
    <p:sldId id="257" r:id="rId5"/>
    <p:sldId id="267" r:id="rId6"/>
    <p:sldId id="262" r:id="rId7"/>
    <p:sldId id="260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7257D"/>
    <a:srgbClr val="2AAC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A6890-CD61-4946-9448-273F2818820F}" type="datetimeFigureOut">
              <a:rPr lang="ru-RU" smtClean="0"/>
              <a:t>13.05.2024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57334-ACEE-46DD-87F8-CDD580C612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6201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A6890-CD61-4946-9448-273F2818820F}" type="datetimeFigureOut">
              <a:rPr lang="ru-RU" smtClean="0"/>
              <a:t>13.05.2024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57334-ACEE-46DD-87F8-CDD580C612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13480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A6890-CD61-4946-9448-273F2818820F}" type="datetimeFigureOut">
              <a:rPr lang="ru-RU" smtClean="0"/>
              <a:t>13.05.2024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57334-ACEE-46DD-87F8-CDD580C612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26855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A6890-CD61-4946-9448-273F2818820F}" type="datetimeFigureOut">
              <a:rPr lang="ru-RU" smtClean="0"/>
              <a:t>13.05.2024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57334-ACEE-46DD-87F8-CDD580C612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95533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A6890-CD61-4946-9448-273F2818820F}" type="datetimeFigureOut">
              <a:rPr lang="ru-RU" smtClean="0"/>
              <a:t>13.05.2024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57334-ACEE-46DD-87F8-CDD580C612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4807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A6890-CD61-4946-9448-273F2818820F}" type="datetimeFigureOut">
              <a:rPr lang="ru-RU" smtClean="0"/>
              <a:t>13.05.2024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57334-ACEE-46DD-87F8-CDD580C612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58777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A6890-CD61-4946-9448-273F2818820F}" type="datetimeFigureOut">
              <a:rPr lang="ru-RU" smtClean="0"/>
              <a:t>13.05.2024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57334-ACEE-46DD-87F8-CDD580C612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7470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A6890-CD61-4946-9448-273F2818820F}" type="datetimeFigureOut">
              <a:rPr lang="ru-RU" smtClean="0"/>
              <a:t>13.05.2024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57334-ACEE-46DD-87F8-CDD580C612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8276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A6890-CD61-4946-9448-273F2818820F}" type="datetimeFigureOut">
              <a:rPr lang="ru-RU" smtClean="0"/>
              <a:t>13.05.2024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57334-ACEE-46DD-87F8-CDD580C612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7959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A6890-CD61-4946-9448-273F2818820F}" type="datetimeFigureOut">
              <a:rPr lang="ru-RU" smtClean="0"/>
              <a:t>13.05.2024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57334-ACEE-46DD-87F8-CDD580C612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7283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A6890-CD61-4946-9448-273F2818820F}" type="datetimeFigureOut">
              <a:rPr lang="ru-RU" smtClean="0"/>
              <a:t>13.05.2024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57334-ACEE-46DD-87F8-CDD580C612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0514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5A6890-CD61-4946-9448-273F2818820F}" type="datetimeFigureOut">
              <a:rPr lang="ru-RU" smtClean="0"/>
              <a:t>13.05.2024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957334-ACEE-46DD-87F8-CDD580C612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938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4.jp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5.wma"/><Relationship Id="rId7" Type="http://schemas.openxmlformats.org/officeDocument/2006/relationships/image" Target="../media/image2.png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wm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0"/>
            <a:ext cx="7772400" cy="1470025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МБДОУ д/с № 5»Родничок» 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комбинированного вида с. Сарыг-Сеп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974" y="1412776"/>
            <a:ext cx="7740352" cy="2623298"/>
          </a:xfrm>
        </p:spPr>
        <p:txBody>
          <a:bodyPr>
            <a:normAutofit fontScale="25000" lnSpcReduction="20000"/>
          </a:bodyPr>
          <a:lstStyle/>
          <a:p>
            <a:r>
              <a:rPr lang="ru-RU" sz="12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
</a:t>
            </a:r>
          </a:p>
          <a:p>
            <a:endParaRPr lang="ru-RU" b="1" spc="-1" dirty="0">
              <a:solidFill>
                <a:srgbClr val="34560A"/>
              </a:solidFill>
              <a:uFill>
                <a:solidFill>
                  <a:srgbClr val="FFFFFF"/>
                </a:solidFill>
              </a:uFill>
            </a:endParaRPr>
          </a:p>
          <a:p>
            <a:r>
              <a:rPr lang="ru-RU" sz="160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</a:rPr>
              <a:t>Дистанционное обучение </a:t>
            </a:r>
          </a:p>
          <a:p>
            <a:r>
              <a:rPr lang="ru-RU" sz="16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Fill>
                  <a:solidFill>
                    <a:srgbClr val="FFFFFF"/>
                  </a:solidFill>
                </a:uFill>
              </a:rPr>
              <a:t>11 </a:t>
            </a:r>
            <a:r>
              <a:rPr lang="ru-RU" sz="16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Fill>
                  <a:solidFill>
                    <a:srgbClr val="FFFFFF"/>
                  </a:solidFill>
                </a:uFill>
              </a:rPr>
              <a:t>неделя ( с </a:t>
            </a:r>
            <a:r>
              <a:rPr lang="ru-RU" sz="16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Fill>
                  <a:solidFill>
                    <a:srgbClr val="FFFFFF"/>
                  </a:solidFill>
                </a:uFill>
              </a:rPr>
              <a:t>13 </a:t>
            </a:r>
            <a:r>
              <a:rPr lang="ru-RU" sz="16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Fill>
                  <a:solidFill>
                    <a:srgbClr val="FFFFFF"/>
                  </a:solidFill>
                </a:uFill>
              </a:rPr>
              <a:t>по </a:t>
            </a:r>
            <a:r>
              <a:rPr lang="ru-RU" sz="16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Fill>
                  <a:solidFill>
                    <a:srgbClr val="FFFFFF"/>
                  </a:solidFill>
                </a:uFill>
              </a:rPr>
              <a:t>19 </a:t>
            </a:r>
            <a:r>
              <a:rPr lang="ru-RU" sz="16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Fill>
                  <a:solidFill>
                    <a:srgbClr val="FFFFFF"/>
                  </a:solidFill>
                </a:uFill>
              </a:rPr>
              <a:t>мая </a:t>
            </a:r>
            <a:r>
              <a:rPr lang="ru-RU" sz="16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Fill>
                  <a:solidFill>
                    <a:srgbClr val="FFFFFF"/>
                  </a:solidFill>
                </a:uFill>
              </a:rPr>
              <a:t>)</a:t>
            </a:r>
            <a:endParaRPr lang="ru-RU" sz="16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uFill>
                <a:solidFill>
                  <a:srgbClr val="FFFFFF"/>
                </a:solidFill>
              </a:uFill>
            </a:endParaRPr>
          </a:p>
          <a:p>
            <a:r>
              <a:rPr lang="ru-RU" sz="128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</a:rPr>
              <a:t>Подготовительная </a:t>
            </a:r>
            <a:r>
              <a:rPr lang="ru-RU" sz="128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</a:rPr>
              <a:t>к школе </a:t>
            </a:r>
            <a:r>
              <a:rPr lang="ru-RU" sz="128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</a:rPr>
              <a:t>группа</a:t>
            </a:r>
          </a:p>
          <a:p>
            <a:r>
              <a:rPr lang="ru-RU" sz="128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ru-RU" sz="128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</a:rPr>
              <a:t>(6 - 7 </a:t>
            </a:r>
            <a:r>
              <a:rPr lang="ru-RU" sz="128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</a:rPr>
              <a:t>лет)</a:t>
            </a:r>
            <a:endParaRPr lang="ru-RU" sz="128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7030A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  <a:p>
            <a:endParaRPr lang="ru-RU" sz="5100" dirty="0">
              <a:solidFill>
                <a:srgbClr val="C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436096" y="5157191"/>
            <a:ext cx="3203848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ru-RU" b="1" spc="-1" dirty="0"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Выполнил: </a:t>
            </a:r>
            <a:endParaRPr lang="ru-RU" b="1" spc="-1" dirty="0" smtClean="0">
              <a:uFill>
                <a:solidFill>
                  <a:srgbClr val="FFFFFF"/>
                </a:solidFill>
              </a:u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b="1" spc="-1" dirty="0" smtClean="0"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музыкальный </a:t>
            </a:r>
            <a:r>
              <a:rPr lang="ru-RU" b="1" spc="-1" dirty="0"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руководитель </a:t>
            </a:r>
            <a:endParaRPr lang="ru-RU" b="1" spc="-1" dirty="0" smtClean="0">
              <a:uFill>
                <a:solidFill>
                  <a:srgbClr val="FFFFFF"/>
                </a:solidFill>
              </a:u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b="1" spc="-1" dirty="0" smtClean="0"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Салчак </a:t>
            </a:r>
            <a:r>
              <a:rPr lang="ru-RU" b="1" spc="-1" dirty="0"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М.С.</a:t>
            </a:r>
            <a:r>
              <a:rPr lang="ru-RU" sz="1100" b="1" spc="-1" dirty="0"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100" b="1" spc="-1" dirty="0" smtClean="0">
                <a:solidFill>
                  <a:schemeClr val="tx1"/>
                </a:solidFill>
                <a:effectLst/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100" b="1" spc="-1" dirty="0" smtClean="0">
                <a:solidFill>
                  <a:schemeClr val="tx1"/>
                </a:solidFill>
                <a:effectLst/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4710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r="5759" b="23031"/>
          <a:stretch/>
        </p:blipFill>
        <p:spPr>
          <a:xfrm>
            <a:off x="0" y="0"/>
            <a:ext cx="9167606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740" y="476671"/>
            <a:ext cx="7772400" cy="2952328"/>
          </a:xfrm>
        </p:spPr>
        <p:txBody>
          <a:bodyPr>
            <a:normAutofit/>
          </a:bodyPr>
          <a:lstStyle/>
          <a:p>
            <a:r>
              <a:rPr lang="ru-RU" sz="2400" b="1" i="1" dirty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Вместе с солнышком встаём,</a:t>
            </a:r>
            <a:br>
              <a:rPr lang="ru-RU" sz="2400" b="1" i="1" dirty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Вместе с птицами поём.</a:t>
            </a:r>
            <a:br>
              <a:rPr lang="ru-RU" sz="2400" b="1" i="1" dirty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С добрым утром!</a:t>
            </a:r>
            <a:br>
              <a:rPr lang="ru-RU" sz="2400" b="1" i="1" dirty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С ясным днем!</a:t>
            </a:r>
            <a:br>
              <a:rPr lang="ru-RU" sz="2400" b="1" i="1" dirty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Вот как славно мы поем!</a:t>
            </a:r>
          </a:p>
        </p:txBody>
      </p:sp>
      <p:pic>
        <p:nvPicPr>
          <p:cNvPr id="7" name="Vika_Lazareva_-_Muzyka_zdravstvuj_(Zvyki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75856" y="3717032"/>
            <a:ext cx="724484" cy="7244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82457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75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71600" y="142867"/>
            <a:ext cx="6430799" cy="1077218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200" b="1" spc="50" dirty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Музыкально – игровая </a:t>
            </a:r>
            <a:r>
              <a:rPr lang="ru-RU" sz="3200" b="1" spc="5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разминка:</a:t>
            </a:r>
          </a:p>
          <a:p>
            <a:pPr algn="ctr"/>
            <a:r>
              <a:rPr lang="ru-RU" sz="3200" b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«В поход пойдём»</a:t>
            </a:r>
            <a:endParaRPr lang="ru-RU" sz="3200" b="1" spc="50" dirty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58127" y="1484784"/>
            <a:ext cx="73448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57257D"/>
                </a:solidFill>
              </a:rPr>
              <a:t>Музыкальная игра с ускорением темпа поднимет детям настроение, зарядит </a:t>
            </a:r>
            <a:r>
              <a:rPr lang="ru-RU" b="1" i="1" dirty="0" smtClean="0">
                <a:solidFill>
                  <a:srgbClr val="57257D"/>
                </a:solidFill>
              </a:rPr>
              <a:t>бодростью.</a:t>
            </a:r>
            <a:endParaRPr lang="ru-RU" b="1" i="1" dirty="0">
              <a:solidFill>
                <a:srgbClr val="57257D"/>
              </a:solidFill>
            </a:endParaRPr>
          </a:p>
        </p:txBody>
      </p:sp>
      <p:pic>
        <p:nvPicPr>
          <p:cNvPr id="7" name="игра-разминка с ускорением - _В поход пойдем_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30535" y="2514600"/>
            <a:ext cx="609600" cy="609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363" y="3608926"/>
            <a:ext cx="4067944" cy="245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960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3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70353" y="852365"/>
            <a:ext cx="789560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solidFill>
                  <a:srgbClr val="57257D"/>
                </a:solidFill>
              </a:rPr>
              <a:t>         </a:t>
            </a:r>
            <a:r>
              <a:rPr lang="ru-RU" sz="2000" b="1" i="1" dirty="0">
                <a:solidFill>
                  <a:srgbClr val="57257D"/>
                </a:solidFill>
              </a:rPr>
              <a:t> </a:t>
            </a:r>
            <a:r>
              <a:rPr lang="ru-RU" sz="2000" b="1" i="1" dirty="0" smtClean="0">
                <a:solidFill>
                  <a:srgbClr val="57257D"/>
                </a:solidFill>
              </a:rPr>
              <a:t>Слушаем произведение </a:t>
            </a:r>
            <a:r>
              <a:rPr lang="ru-RU" sz="2000" b="1" i="1" dirty="0">
                <a:solidFill>
                  <a:srgbClr val="57257D"/>
                </a:solidFill>
              </a:rPr>
              <a:t>русского композитора А. Аренского «Птичка летает». Какой характер музыки? (Исполняет песню.)</a:t>
            </a:r>
          </a:p>
          <a:p>
            <a:r>
              <a:rPr lang="ru-RU" sz="2000" b="1" i="1" dirty="0" smtClean="0">
                <a:solidFill>
                  <a:srgbClr val="57257D"/>
                </a:solidFill>
              </a:rPr>
              <a:t>         Музыка </a:t>
            </a:r>
            <a:r>
              <a:rPr lang="ru-RU" sz="2000" b="1" i="1" dirty="0">
                <a:solidFill>
                  <a:srgbClr val="57257D"/>
                </a:solidFill>
              </a:rPr>
              <a:t>спокойная, лёгкая, </a:t>
            </a:r>
            <a:r>
              <a:rPr lang="ru-RU" sz="2000" b="1" i="1" dirty="0" smtClean="0">
                <a:solidFill>
                  <a:srgbClr val="57257D"/>
                </a:solidFill>
              </a:rPr>
              <a:t>порхающая, светлая</a:t>
            </a:r>
            <a:r>
              <a:rPr lang="ru-RU" sz="2000" b="1" i="1" dirty="0">
                <a:solidFill>
                  <a:srgbClr val="57257D"/>
                </a:solidFill>
              </a:rPr>
              <a:t>, ласковая (исполняет фрагмент), потом она становится немного грустной, печальной (звучит средняя часть песни). Но вот опять музыка светлеет и успокаивается (звучит третья часть песни). В музыке слышно лёгкое, нежное щебетание порхающей птички.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440008" y="260648"/>
            <a:ext cx="6264696" cy="5847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Слушание музыки: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099134"/>
            <a:ext cx="4657867" cy="3493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Arenskijj_-_Ptichka_letaet_6412029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68144" y="3796145"/>
            <a:ext cx="609600" cy="609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76469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0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Стрелка влево 12"/>
          <p:cNvSpPr/>
          <p:nvPr/>
        </p:nvSpPr>
        <p:spPr>
          <a:xfrm>
            <a:off x="4434838" y="3050327"/>
            <a:ext cx="3831274" cy="2301730"/>
          </a:xfrm>
          <a:prstGeom prst="lef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03368" y="367095"/>
            <a:ext cx="1561646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200" b="1" spc="50" dirty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Пение: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067944" y="3693360"/>
            <a:ext cx="489654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rgbClr val="57257D"/>
                </a:solidFill>
              </a:rPr>
              <a:t>Песня "Прощай, садик".</a:t>
            </a:r>
          </a:p>
          <a:p>
            <a:pPr algn="ctr"/>
            <a:r>
              <a:rPr lang="ru-RU" sz="2000" b="1" i="1" dirty="0">
                <a:solidFill>
                  <a:srgbClr val="57257D"/>
                </a:solidFill>
              </a:rPr>
              <a:t>Слова и музыка: Юрий Кудинов</a:t>
            </a:r>
          </a:p>
          <a:p>
            <a:pPr algn="ctr"/>
            <a:r>
              <a:rPr lang="ru-RU" sz="2000" b="1" i="1" dirty="0">
                <a:solidFill>
                  <a:srgbClr val="57257D"/>
                </a:solidFill>
              </a:rPr>
              <a:t>Исполняет: Маша Дьяченко</a:t>
            </a:r>
          </a:p>
        </p:txBody>
      </p:sp>
      <p:sp>
        <p:nvSpPr>
          <p:cNvPr id="12" name="Прямоугольник 11"/>
          <p:cNvSpPr>
            <a:spLocks noChangeAspect="1"/>
          </p:cNvSpPr>
          <p:nvPr/>
        </p:nvSpPr>
        <p:spPr>
          <a:xfrm>
            <a:off x="519894" y="474345"/>
            <a:ext cx="3729387" cy="59093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numCol="1" spcCol="252000">
            <a:spAutoFit/>
          </a:bodyPr>
          <a:lstStyle/>
          <a:p>
            <a:endParaRPr lang="ru-RU" sz="1400" b="1" i="1" dirty="0">
              <a:solidFill>
                <a:srgbClr val="002060"/>
              </a:solidFill>
            </a:endParaRPr>
          </a:p>
          <a:p>
            <a:r>
              <a:rPr lang="ru-RU" sz="1400" b="1" i="1" dirty="0" smtClean="0">
                <a:solidFill>
                  <a:srgbClr val="002060"/>
                </a:solidFill>
              </a:rPr>
              <a:t>Греет </a:t>
            </a:r>
            <a:r>
              <a:rPr lang="ru-RU" sz="1400" b="1" i="1" dirty="0">
                <a:solidFill>
                  <a:srgbClr val="002060"/>
                </a:solidFill>
              </a:rPr>
              <a:t>землю, словно грелкой месяц май.</a:t>
            </a:r>
          </a:p>
          <a:p>
            <a:r>
              <a:rPr lang="ru-RU" sz="1400" b="1" i="1" dirty="0">
                <a:solidFill>
                  <a:srgbClr val="002060"/>
                </a:solidFill>
              </a:rPr>
              <a:t>И на улице совсем уже тепло.</a:t>
            </a:r>
          </a:p>
          <a:p>
            <a:r>
              <a:rPr lang="ru-RU" sz="1400" b="1" i="1" dirty="0">
                <a:solidFill>
                  <a:srgbClr val="002060"/>
                </a:solidFill>
              </a:rPr>
              <a:t>Мы споём, а ты нам, Гена, подыграй,</a:t>
            </a:r>
          </a:p>
          <a:p>
            <a:r>
              <a:rPr lang="ru-RU" sz="1400" b="1" i="1" dirty="0">
                <a:solidFill>
                  <a:srgbClr val="002060"/>
                </a:solidFill>
              </a:rPr>
              <a:t>Чтоб от песни стало грустно и светло.</a:t>
            </a:r>
          </a:p>
          <a:p>
            <a:r>
              <a:rPr lang="ru-RU" sz="1400" b="1" i="1" dirty="0">
                <a:solidFill>
                  <a:srgbClr val="002060"/>
                </a:solidFill>
              </a:rPr>
              <a:t>Всё. Прощайте. Мы уходим навсегда.</a:t>
            </a:r>
          </a:p>
          <a:p>
            <a:r>
              <a:rPr lang="ru-RU" sz="1400" b="1" i="1" dirty="0">
                <a:solidFill>
                  <a:srgbClr val="002060"/>
                </a:solidFill>
              </a:rPr>
              <a:t>Покидаем садик, ставший нам родным.</a:t>
            </a:r>
          </a:p>
          <a:p>
            <a:r>
              <a:rPr lang="ru-RU" sz="1400" b="1" i="1" dirty="0">
                <a:solidFill>
                  <a:srgbClr val="002060"/>
                </a:solidFill>
              </a:rPr>
              <a:t>Промелькнули наши лучшие года.</a:t>
            </a:r>
          </a:p>
          <a:p>
            <a:r>
              <a:rPr lang="ru-RU" sz="1400" b="1" i="1" dirty="0">
                <a:solidFill>
                  <a:srgbClr val="002060"/>
                </a:solidFill>
              </a:rPr>
              <a:t>Растворились в небе, словно белый дым.</a:t>
            </a:r>
          </a:p>
          <a:p>
            <a:endParaRPr lang="ru-RU" sz="1400" b="1" i="1" dirty="0">
              <a:solidFill>
                <a:srgbClr val="002060"/>
              </a:solidFill>
            </a:endParaRPr>
          </a:p>
          <a:p>
            <a:r>
              <a:rPr lang="ru-RU" sz="1400" b="1" i="1" dirty="0">
                <a:solidFill>
                  <a:srgbClr val="002060"/>
                </a:solidFill>
              </a:rPr>
              <a:t>Припев</a:t>
            </a:r>
          </a:p>
          <a:p>
            <a:r>
              <a:rPr lang="ru-RU" sz="1400" b="1" i="1" dirty="0" smtClean="0">
                <a:solidFill>
                  <a:srgbClr val="002060"/>
                </a:solidFill>
              </a:rPr>
              <a:t>И </a:t>
            </a:r>
            <a:r>
              <a:rPr lang="ru-RU" sz="1400" b="1" i="1" dirty="0">
                <a:solidFill>
                  <a:srgbClr val="002060"/>
                </a:solidFill>
              </a:rPr>
              <a:t>любимая игрушка</a:t>
            </a:r>
          </a:p>
          <a:p>
            <a:r>
              <a:rPr lang="ru-RU" sz="1400" b="1" i="1" dirty="0">
                <a:solidFill>
                  <a:srgbClr val="002060"/>
                </a:solidFill>
              </a:rPr>
              <a:t>Улыбнётся нам вослед.</a:t>
            </a:r>
          </a:p>
          <a:p>
            <a:r>
              <a:rPr lang="ru-RU" sz="1400" b="1" i="1" dirty="0">
                <a:solidFill>
                  <a:srgbClr val="002060"/>
                </a:solidFill>
              </a:rPr>
              <a:t>И в фарфоровую кружку</a:t>
            </a:r>
          </a:p>
          <a:p>
            <a:r>
              <a:rPr lang="ru-RU" sz="1400" b="1" i="1" dirty="0">
                <a:solidFill>
                  <a:srgbClr val="002060"/>
                </a:solidFill>
              </a:rPr>
              <a:t>Не нальют компот в обед.</a:t>
            </a:r>
          </a:p>
          <a:p>
            <a:r>
              <a:rPr lang="ru-RU" sz="1400" b="1" i="1" dirty="0">
                <a:solidFill>
                  <a:srgbClr val="002060"/>
                </a:solidFill>
              </a:rPr>
              <a:t>С воспитательницей нашей</a:t>
            </a:r>
          </a:p>
          <a:p>
            <a:r>
              <a:rPr lang="ru-RU" sz="1400" b="1" i="1" dirty="0">
                <a:solidFill>
                  <a:srgbClr val="002060"/>
                </a:solidFill>
              </a:rPr>
              <a:t>Сказок больше не читать.</a:t>
            </a:r>
          </a:p>
          <a:p>
            <a:r>
              <a:rPr lang="ru-RU" sz="1400" b="1" i="1" dirty="0">
                <a:solidFill>
                  <a:srgbClr val="002060"/>
                </a:solidFill>
              </a:rPr>
              <a:t>И не скажет строго няня:</a:t>
            </a:r>
          </a:p>
          <a:p>
            <a:r>
              <a:rPr lang="ru-RU" sz="1400" b="1" i="1" dirty="0">
                <a:solidFill>
                  <a:srgbClr val="002060"/>
                </a:solidFill>
              </a:rPr>
              <a:t>Ну-ка, живо всем в кровать</a:t>
            </a:r>
            <a:r>
              <a:rPr lang="ru-RU" sz="1400" b="1" i="1" dirty="0" smtClean="0">
                <a:solidFill>
                  <a:srgbClr val="002060"/>
                </a:solidFill>
              </a:rPr>
              <a:t>!</a:t>
            </a:r>
          </a:p>
          <a:p>
            <a:r>
              <a:rPr lang="ru-RU" sz="1400" b="1" i="1" dirty="0" smtClean="0">
                <a:solidFill>
                  <a:srgbClr val="002060"/>
                </a:solidFill>
              </a:rPr>
              <a:t>И </a:t>
            </a:r>
            <a:r>
              <a:rPr lang="ru-RU" sz="1400" b="1" i="1" dirty="0">
                <a:solidFill>
                  <a:srgbClr val="002060"/>
                </a:solidFill>
              </a:rPr>
              <a:t>в беседку мы не спрячемся</a:t>
            </a:r>
          </a:p>
          <a:p>
            <a:r>
              <a:rPr lang="ru-RU" sz="1400" b="1" i="1" dirty="0">
                <a:solidFill>
                  <a:srgbClr val="002060"/>
                </a:solidFill>
              </a:rPr>
              <a:t>Ненастною порой.</a:t>
            </a:r>
          </a:p>
          <a:p>
            <a:r>
              <a:rPr lang="ru-RU" sz="1400" b="1" i="1" dirty="0">
                <a:solidFill>
                  <a:srgbClr val="002060"/>
                </a:solidFill>
              </a:rPr>
              <a:t>Загрустит в спортзале мячик –</a:t>
            </a:r>
          </a:p>
          <a:p>
            <a:r>
              <a:rPr lang="ru-RU" sz="1400" b="1" i="1" dirty="0">
                <a:solidFill>
                  <a:srgbClr val="002060"/>
                </a:solidFill>
              </a:rPr>
              <a:t>Кто ж теперь его ногой?</a:t>
            </a:r>
          </a:p>
          <a:p>
            <a:r>
              <a:rPr lang="ru-RU" sz="1400" b="1" i="1" dirty="0">
                <a:solidFill>
                  <a:srgbClr val="002060"/>
                </a:solidFill>
              </a:rPr>
              <a:t>Ещё миг и без оглядки</a:t>
            </a:r>
          </a:p>
          <a:p>
            <a:r>
              <a:rPr lang="ru-RU" sz="1400" b="1" i="1" dirty="0">
                <a:solidFill>
                  <a:srgbClr val="002060"/>
                </a:solidFill>
              </a:rPr>
              <a:t>Кто куда, и полетим.</a:t>
            </a:r>
          </a:p>
          <a:p>
            <a:r>
              <a:rPr lang="ru-RU" sz="1400" b="1" i="1" dirty="0">
                <a:solidFill>
                  <a:srgbClr val="002060"/>
                </a:solidFill>
              </a:rPr>
              <a:t>Но, конечно, на кроватке</a:t>
            </a:r>
          </a:p>
          <a:p>
            <a:r>
              <a:rPr lang="ru-RU" sz="1400" b="1" i="1" dirty="0">
                <a:solidFill>
                  <a:srgbClr val="002060"/>
                </a:solidFill>
              </a:rPr>
              <a:t>На дорожку посидим</a:t>
            </a:r>
            <a:r>
              <a:rPr lang="ru-RU" sz="1400" b="1" i="1" dirty="0" smtClean="0">
                <a:solidFill>
                  <a:srgbClr val="002060"/>
                </a:solidFill>
              </a:rPr>
              <a:t>.</a:t>
            </a:r>
            <a:endParaRPr lang="ru-RU" sz="1400" b="1" i="1" dirty="0">
              <a:solidFill>
                <a:srgbClr val="00206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439742" y="1039962"/>
            <a:ext cx="4020690" cy="181588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400" b="1" i="1" dirty="0">
                <a:solidFill>
                  <a:srgbClr val="002060"/>
                </a:solidFill>
              </a:rPr>
              <a:t>Вот и всё. Мы разлетимся кто куда.</a:t>
            </a:r>
          </a:p>
          <a:p>
            <a:r>
              <a:rPr lang="ru-RU" sz="1400" b="1" i="1" dirty="0">
                <a:solidFill>
                  <a:srgbClr val="002060"/>
                </a:solidFill>
              </a:rPr>
              <a:t>В школу осенью, всё лето впереди.</a:t>
            </a:r>
          </a:p>
          <a:p>
            <a:r>
              <a:rPr lang="ru-RU" sz="1400" b="1" i="1" dirty="0">
                <a:solidFill>
                  <a:srgbClr val="002060"/>
                </a:solidFill>
              </a:rPr>
              <a:t>Ах! Прощайте, беззаботные года!</a:t>
            </a:r>
          </a:p>
          <a:p>
            <a:r>
              <a:rPr lang="ru-RU" sz="1400" b="1" i="1" dirty="0">
                <a:solidFill>
                  <a:srgbClr val="002060"/>
                </a:solidFill>
              </a:rPr>
              <a:t>Вот и все, и детский садик позади.</a:t>
            </a:r>
          </a:p>
          <a:p>
            <a:r>
              <a:rPr lang="ru-RU" sz="1400" b="1" i="1" dirty="0">
                <a:solidFill>
                  <a:srgbClr val="002060"/>
                </a:solidFill>
              </a:rPr>
              <a:t>И пока, пока мы здесь, еще с тобой,</a:t>
            </a:r>
          </a:p>
          <a:p>
            <a:r>
              <a:rPr lang="ru-RU" sz="1400" b="1" i="1" dirty="0">
                <a:solidFill>
                  <a:srgbClr val="002060"/>
                </a:solidFill>
              </a:rPr>
              <a:t>И пока цветы, подарки, суета,</a:t>
            </a:r>
          </a:p>
          <a:p>
            <a:r>
              <a:rPr lang="ru-RU" sz="1400" b="1" i="1" dirty="0">
                <a:solidFill>
                  <a:srgbClr val="002060"/>
                </a:solidFill>
              </a:rPr>
              <a:t>Дай мне руку и со мной тихонько спой.</a:t>
            </a:r>
          </a:p>
          <a:p>
            <a:r>
              <a:rPr lang="ru-RU" sz="1400" b="1" i="1" dirty="0">
                <a:solidFill>
                  <a:srgbClr val="002060"/>
                </a:solidFill>
              </a:rPr>
              <a:t>На прощанье – песенка проста.</a:t>
            </a:r>
          </a:p>
        </p:txBody>
      </p:sp>
      <p:pic>
        <p:nvPicPr>
          <p:cNvPr id="3" name="Песня. Прощай, садик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57895" y="5517232"/>
            <a:ext cx="609600" cy="609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Прощай, садик. (Минус) (1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20272" y="5517232"/>
            <a:ext cx="609600" cy="609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58067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2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72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598205" y="1196752"/>
            <a:ext cx="6336704" cy="5509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b="1" i="1" dirty="0" smtClean="0">
                <a:solidFill>
                  <a:srgbClr val="002060"/>
                </a:solidFill>
              </a:rPr>
              <a:t>Движения(качание </a:t>
            </a:r>
            <a:r>
              <a:rPr lang="ru-RU" sz="1600" b="1" i="1" dirty="0">
                <a:solidFill>
                  <a:srgbClr val="002060"/>
                </a:solidFill>
              </a:rPr>
              <a:t>головой влево и вправо, сгибание рук в локти, маршируем на месте и высоко поднимаем колени, поднимаем плечи вверх и опускаем вниз  , нос ,,дразнилка””, пяточка в сторону сначала влево потом вправо, хлопки ,,тарелочки</a:t>
            </a:r>
            <a:r>
              <a:rPr lang="ru-RU" sz="1600" b="1" i="1" dirty="0" smtClean="0">
                <a:solidFill>
                  <a:srgbClr val="002060"/>
                </a:solidFill>
              </a:rPr>
              <a:t>”, шаги </a:t>
            </a:r>
            <a:r>
              <a:rPr lang="ru-RU" sz="1600" b="1" i="1" dirty="0">
                <a:solidFill>
                  <a:srgbClr val="002060"/>
                </a:solidFill>
              </a:rPr>
              <a:t>на месте, повороты вокруг себя влево и вправо).</a:t>
            </a:r>
          </a:p>
          <a:p>
            <a:endParaRPr lang="ru-RU" sz="1600" b="1" i="1" dirty="0">
              <a:solidFill>
                <a:srgbClr val="002060"/>
              </a:solidFill>
            </a:endParaRPr>
          </a:p>
          <a:p>
            <a:r>
              <a:rPr lang="ru-RU" sz="1600" b="1" i="1" dirty="0">
                <a:solidFill>
                  <a:srgbClr val="002060"/>
                </a:solidFill>
              </a:rPr>
              <a:t>- Теперь нам надо соединить эти движения в соответствии с музыкой, по порядку. Сначала наклоны головой влево и вправо ,затем сгибаем руки в локтях и смотрим на них влево и вправо, маршируем на месте и колени поднимаем высоко</a:t>
            </a:r>
            <a:r>
              <a:rPr lang="ru-RU" sz="1600" b="1" i="1" dirty="0" smtClean="0">
                <a:solidFill>
                  <a:srgbClr val="002060"/>
                </a:solidFill>
              </a:rPr>
              <a:t>, плечи </a:t>
            </a:r>
            <a:r>
              <a:rPr lang="ru-RU" sz="1600" b="1" i="1" dirty="0">
                <a:solidFill>
                  <a:srgbClr val="002060"/>
                </a:solidFill>
              </a:rPr>
              <a:t>поднимаем вверх и опускаем вниз, </a:t>
            </a:r>
            <a:r>
              <a:rPr lang="ru-RU" sz="1600" b="1" i="1" dirty="0" smtClean="0">
                <a:solidFill>
                  <a:srgbClr val="002060"/>
                </a:solidFill>
              </a:rPr>
              <a:t>делаем  </a:t>
            </a:r>
            <a:r>
              <a:rPr lang="ru-RU" sz="1600" b="1" i="1" dirty="0">
                <a:solidFill>
                  <a:srgbClr val="002060"/>
                </a:solidFill>
              </a:rPr>
              <a:t>,,дразнилку”, а пяточку выставляем в левую и в правую сторону, делаем хлопки ,,тарелочки’, шагаем на месте вокруг себя влево и вправо.(движения проговаривались и соединялись под музыку) Молодцы!</a:t>
            </a:r>
          </a:p>
          <a:p>
            <a:endParaRPr lang="ru-RU" sz="1600" b="1" i="1" dirty="0">
              <a:solidFill>
                <a:srgbClr val="002060"/>
              </a:solidFill>
            </a:endParaRPr>
          </a:p>
          <a:p>
            <a:r>
              <a:rPr lang="ru-RU" sz="1600" b="1" i="1" dirty="0">
                <a:solidFill>
                  <a:srgbClr val="002060"/>
                </a:solidFill>
              </a:rPr>
              <a:t>- Начнем танцевать  с самого начала: выполним сначала: наклоны головы вправо и влево, сгибаем руки в локтях и смотрим на них влево и вправо, маршируем на месте и поднимаем высоко колени, плечи поднимаем и опускаем, делаем нос ,,дразнилку”, пяточку выставляем в сторону влево и вправо , хлопки ,,тарелочки”, шагаем на месте, затем вокруг себя влево и вправо.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882644" y="170196"/>
            <a:ext cx="1378711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200" b="1" spc="50" dirty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Танец</a:t>
            </a:r>
            <a:r>
              <a:rPr lang="ru-RU" sz="3200" b="1" spc="5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:</a:t>
            </a:r>
            <a:endParaRPr lang="ru-RU" sz="3200" b="1" spc="50" dirty="0">
              <a:ln w="11430"/>
              <a:solidFill>
                <a:schemeClr val="accent6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1" name="buratin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7624" y="1484784"/>
            <a:ext cx="609600" cy="609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2470762"/>
            <a:ext cx="3221013" cy="413253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131840" y="732764"/>
            <a:ext cx="48640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solidFill>
                  <a:srgbClr val="7030A0"/>
                </a:solidFill>
              </a:rPr>
              <a:t>Продолжаем разучивать танец «Буратино»</a:t>
            </a:r>
            <a:endParaRPr lang="ru-RU" b="1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806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55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99592" y="1772816"/>
            <a:ext cx="763284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i="1" dirty="0">
                <a:solidFill>
                  <a:srgbClr val="7030A0"/>
                </a:solidFill>
              </a:rPr>
              <a:t>Правила игры: </a:t>
            </a:r>
            <a:r>
              <a:rPr lang="ru-RU" b="1" i="1" dirty="0">
                <a:solidFill>
                  <a:schemeClr val="accent4">
                    <a:lumMod val="50000"/>
                  </a:schemeClr>
                </a:solidFill>
              </a:rPr>
              <a:t>дети бегают, резвятся, как только ведущий произносит «Пол – это лава», нужно запрыгнуть на что-то, или сесть на стул и поднять ноги. Вместо ведущего можно использовать эту песню.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828269" y="548680"/>
            <a:ext cx="3768596" cy="1077218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Музыкальная игра:</a:t>
            </a:r>
          </a:p>
          <a:p>
            <a:pPr algn="ctr"/>
            <a:r>
              <a:rPr lang="ru-RU" sz="3200" b="1" spc="5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"</a:t>
            </a:r>
            <a:r>
              <a:rPr lang="ru-RU" sz="3200" b="1" spc="50" dirty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Пол - это лава</a:t>
            </a:r>
            <a:r>
              <a:rPr lang="ru-RU" sz="3200" b="1" spc="5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"</a:t>
            </a:r>
            <a:endParaRPr lang="ru-RU" sz="3200" b="1" spc="50" dirty="0">
              <a:ln w="11430"/>
              <a:solidFill>
                <a:schemeClr val="accent6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32730" y="4003073"/>
            <a:ext cx="354718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7030A0"/>
                </a:solidFill>
              </a:rPr>
              <a:t>Песня «Пол – это лава». </a:t>
            </a:r>
          </a:p>
          <a:p>
            <a:r>
              <a:rPr lang="ru-RU" b="1" i="1" dirty="0" smtClean="0">
                <a:solidFill>
                  <a:srgbClr val="7030A0"/>
                </a:solidFill>
              </a:rPr>
              <a:t>Слова </a:t>
            </a:r>
            <a:r>
              <a:rPr lang="ru-RU" b="1" i="1" dirty="0">
                <a:solidFill>
                  <a:srgbClr val="7030A0"/>
                </a:solidFill>
              </a:rPr>
              <a:t>и музыка: Юрий Кудинов </a:t>
            </a:r>
            <a:endParaRPr lang="ru-RU" b="1" i="1" dirty="0" smtClean="0">
              <a:solidFill>
                <a:srgbClr val="7030A0"/>
              </a:solidFill>
            </a:endParaRPr>
          </a:p>
          <a:p>
            <a:r>
              <a:rPr lang="ru-RU" b="1" i="1" dirty="0" smtClean="0">
                <a:solidFill>
                  <a:srgbClr val="7030A0"/>
                </a:solidFill>
              </a:rPr>
              <a:t>(</a:t>
            </a:r>
            <a:r>
              <a:rPr lang="ru-RU" b="1" i="1" dirty="0">
                <a:solidFill>
                  <a:srgbClr val="7030A0"/>
                </a:solidFill>
              </a:rPr>
              <a:t>Клоун Плюх)</a:t>
            </a:r>
          </a:p>
        </p:txBody>
      </p:sp>
      <p:pic>
        <p:nvPicPr>
          <p:cNvPr id="8" name="pol-eto-lav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87563" y="3393473"/>
            <a:ext cx="609600" cy="609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2649979"/>
            <a:ext cx="4432385" cy="393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25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74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835</TotalTime>
  <Words>622</Words>
  <Application>Microsoft Office PowerPoint</Application>
  <PresentationFormat>Экран (4:3)</PresentationFormat>
  <Paragraphs>69</Paragraphs>
  <Slides>7</Slides>
  <Notes>0</Notes>
  <HiddenSlides>0</HiddenSlides>
  <MMClips>7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Тема Office</vt:lpstr>
      <vt:lpstr>МБДОУ д/с № 5»Родничок»  комбинированного вида с. Сарыг-Сеп</vt:lpstr>
      <vt:lpstr>Вместе с солнышком встаём, Вместе с птицами поём. С добрым утром! С ясным днем! Вот как славно мы поем!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Dom17</dc:creator>
  <cp:lastModifiedBy>Dom17</cp:lastModifiedBy>
  <cp:revision>43</cp:revision>
  <dcterms:created xsi:type="dcterms:W3CDTF">2024-05-04T02:19:20Z</dcterms:created>
  <dcterms:modified xsi:type="dcterms:W3CDTF">2024-05-12T18:14:53Z</dcterms:modified>
</cp:coreProperties>
</file>