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2A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2" d="100"/>
          <a:sy n="62" d="100"/>
        </p:scale>
        <p:origin x="-1620" y="-3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720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798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43675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7962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519518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5128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5/20/2024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6289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837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327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92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5/20/2024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820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763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137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5/20/2024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937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822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5/20/2024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691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jp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3.wma"/><Relationship Id="rId7" Type="http://schemas.openxmlformats.org/officeDocument/2006/relationships/image" Target="../media/image6.jp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2.jp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3.wma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5.wma"/><Relationship Id="rId7" Type="http://schemas.openxmlformats.org/officeDocument/2006/relationships/image" Target="../media/image9.pn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2.jp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5.wm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10.png"/><Relationship Id="rId5" Type="http://schemas.openxmlformats.org/officeDocument/2006/relationships/image" Target="../media/image12.jp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027816" y="371101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д/с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5 «Родничок»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комбинированного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вида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с.Сарыг-Сеп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17110" y="5587368"/>
            <a:ext cx="31681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Выполнил: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 руководитель </a:t>
            </a:r>
          </a:p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Салчак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М.С.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83340" y="1468116"/>
            <a:ext cx="6992471" cy="34163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Дистанционное </a:t>
            </a:r>
            <a:r>
              <a:rPr lang="ru-RU" sz="36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</a:t>
            </a:r>
          </a:p>
          <a:p>
            <a:pPr algn="ctr"/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i="1" spc="50" dirty="0" smtClean="0">
                <a:ln w="11430"/>
                <a:solidFill>
                  <a:srgbClr val="322A6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ru-RU" sz="3200" b="1" i="1" spc="50" dirty="0">
                <a:ln w="11430"/>
                <a:solidFill>
                  <a:srgbClr val="322A6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неделя ( с </a:t>
            </a:r>
            <a:r>
              <a:rPr lang="ru-RU" sz="3200" b="1" i="1" spc="50" dirty="0" smtClean="0">
                <a:ln w="11430"/>
                <a:solidFill>
                  <a:srgbClr val="322A6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ru-RU" sz="3200" b="1" i="1" spc="50" dirty="0">
                <a:ln w="11430"/>
                <a:solidFill>
                  <a:srgbClr val="322A6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3200" b="1" i="1" spc="50" dirty="0" smtClean="0">
                <a:ln w="11430"/>
                <a:solidFill>
                  <a:srgbClr val="322A6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 </a:t>
            </a:r>
            <a:r>
              <a:rPr lang="ru-RU" sz="3200" b="1" i="1" spc="50" dirty="0">
                <a:ln w="11430"/>
                <a:solidFill>
                  <a:srgbClr val="322A6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мая )</a:t>
            </a:r>
          </a:p>
          <a:p>
            <a:pPr algn="ctr"/>
            <a:r>
              <a:rPr lang="ru-RU" sz="2800" b="1" spc="50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Подготовительная </a:t>
            </a:r>
            <a:endParaRPr lang="ru-RU" sz="2800" b="1" spc="50" dirty="0" smtClean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2800" b="1" spc="50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школе группа</a:t>
            </a:r>
          </a:p>
          <a:p>
            <a:pPr algn="ctr"/>
            <a:r>
              <a:rPr lang="ru-RU" sz="2800" b="1" spc="50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(6 - 7 лет)</a:t>
            </a:r>
          </a:p>
          <a:p>
            <a:pPr algn="ctr"/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680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1726" y="502024"/>
            <a:ext cx="6347713" cy="132080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Музыкальное приветствие </a:t>
            </a:r>
            <a:b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«Гости»</a:t>
            </a:r>
            <a:endParaRPr lang="ru-RU" sz="2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33335" y="1638158"/>
            <a:ext cx="54855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 с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мамой соединяют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ладошки вертикально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76084"/>
              </p:ext>
            </p:extLst>
          </p:nvPr>
        </p:nvGraphicFramePr>
        <p:xfrm>
          <a:off x="1118797" y="2189377"/>
          <a:ext cx="6831806" cy="2867562"/>
        </p:xfrm>
        <a:graphic>
          <a:graphicData uri="http://schemas.openxmlformats.org/drawingml/2006/table">
            <a:tbl>
              <a:tblPr/>
              <a:tblGrid>
                <a:gridCol w="3113282">
                  <a:extLst>
                    <a:ext uri="{9D8B030D-6E8A-4147-A177-3AD203B41FA5}">
                      <a16:colId xmlns:a16="http://schemas.microsoft.com/office/drawing/2014/main" xmlns="" val="3819982333"/>
                    </a:ext>
                  </a:extLst>
                </a:gridCol>
                <a:gridCol w="3718524">
                  <a:extLst>
                    <a:ext uri="{9D8B030D-6E8A-4147-A177-3AD203B41FA5}">
                      <a16:colId xmlns:a16="http://schemas.microsoft.com/office/drawing/2014/main" xmlns="" val="920378142"/>
                    </a:ext>
                  </a:extLst>
                </a:gridCol>
              </a:tblGrid>
              <a:tr h="306571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 dirty="0">
                          <a:solidFill>
                            <a:srgbClr val="322A64"/>
                          </a:solidFill>
                          <a:effectLst/>
                          <a:latin typeface="Times New Roman" panose="02020603050405020304" pitchFamily="18" charset="0"/>
                        </a:rPr>
                        <a:t>Мама, мама</a:t>
                      </a:r>
                      <a:endParaRPr lang="ru-RU" sz="1600" b="1" dirty="0">
                        <a:solidFill>
                          <a:srgbClr val="322A6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84" marR="56084" marT="37389" marB="373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1" u="none" strike="noStrike">
                          <a:solidFill>
                            <a:srgbClr val="322A64"/>
                          </a:solidFill>
                          <a:effectLst/>
                          <a:latin typeface="Times New Roman" panose="02020603050405020304" pitchFamily="18" charset="0"/>
                        </a:rPr>
                        <a:t>2 пружинки</a:t>
                      </a:r>
                      <a:endParaRPr lang="ru-RU" sz="1600" b="1">
                        <a:solidFill>
                          <a:srgbClr val="322A6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84" marR="56084" marT="37389" marB="373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31254434"/>
                  </a:ext>
                </a:extLst>
              </a:tr>
              <a:tr h="306571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 dirty="0">
                          <a:solidFill>
                            <a:srgbClr val="322A64"/>
                          </a:solidFill>
                          <a:effectLst/>
                          <a:latin typeface="Times New Roman" panose="02020603050405020304" pitchFamily="18" charset="0"/>
                        </a:rPr>
                        <a:t>Что, что, что</a:t>
                      </a:r>
                      <a:endParaRPr lang="ru-RU" sz="1600" b="1" dirty="0">
                        <a:solidFill>
                          <a:srgbClr val="322A6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84" marR="56084" marT="37389" marB="373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1" u="none" strike="noStrike">
                          <a:solidFill>
                            <a:srgbClr val="322A64"/>
                          </a:solidFill>
                          <a:effectLst/>
                          <a:latin typeface="Times New Roman" panose="02020603050405020304" pitchFamily="18" charset="0"/>
                        </a:rPr>
                        <a:t>3 хлопка по ладоням друг друга</a:t>
                      </a:r>
                      <a:endParaRPr lang="ru-RU" sz="1600" b="1">
                        <a:solidFill>
                          <a:srgbClr val="322A6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84" marR="56084" marT="37389" marB="373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41108710"/>
                  </a:ext>
                </a:extLst>
              </a:tr>
              <a:tr h="306571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 dirty="0">
                          <a:solidFill>
                            <a:srgbClr val="322A64"/>
                          </a:solidFill>
                          <a:effectLst/>
                          <a:latin typeface="Times New Roman" panose="02020603050405020304" pitchFamily="18" charset="0"/>
                        </a:rPr>
                        <a:t>Гости едут</a:t>
                      </a:r>
                      <a:endParaRPr lang="ru-RU" sz="1600" b="1" dirty="0">
                        <a:solidFill>
                          <a:srgbClr val="322A6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84" marR="56084" marT="37389" marB="373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1" u="none" strike="noStrike" dirty="0">
                          <a:solidFill>
                            <a:srgbClr val="322A64"/>
                          </a:solidFill>
                          <a:effectLst/>
                          <a:latin typeface="Times New Roman" panose="02020603050405020304" pitchFamily="18" charset="0"/>
                        </a:rPr>
                        <a:t>2 пружинки</a:t>
                      </a:r>
                      <a:endParaRPr lang="ru-RU" sz="1600" b="1" dirty="0">
                        <a:solidFill>
                          <a:srgbClr val="322A6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84" marR="56084" marT="37389" marB="373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18101443"/>
                  </a:ext>
                </a:extLst>
              </a:tr>
              <a:tr h="306571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>
                          <a:solidFill>
                            <a:srgbClr val="322A64"/>
                          </a:solidFill>
                          <a:effectLst/>
                          <a:latin typeface="Times New Roman" panose="02020603050405020304" pitchFamily="18" charset="0"/>
                        </a:rPr>
                        <a:t>Хорошо</a:t>
                      </a:r>
                      <a:endParaRPr lang="ru-RU" sz="1600" b="1">
                        <a:solidFill>
                          <a:srgbClr val="322A6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84" marR="56084" marT="37389" marB="373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1" u="none" strike="noStrike" dirty="0">
                          <a:solidFill>
                            <a:srgbClr val="322A64"/>
                          </a:solidFill>
                          <a:effectLst/>
                          <a:latin typeface="Times New Roman" panose="02020603050405020304" pitchFamily="18" charset="0"/>
                        </a:rPr>
                        <a:t>3 хлопка по ладоням друг друга</a:t>
                      </a:r>
                      <a:endParaRPr lang="ru-RU" sz="1600" b="1" dirty="0">
                        <a:solidFill>
                          <a:srgbClr val="322A6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84" marR="56084" marT="37389" marB="373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73474859"/>
                  </a:ext>
                </a:extLst>
              </a:tr>
              <a:tr h="306571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>
                          <a:solidFill>
                            <a:srgbClr val="322A64"/>
                          </a:solidFill>
                          <a:effectLst/>
                          <a:latin typeface="Times New Roman" panose="02020603050405020304" pitchFamily="18" charset="0"/>
                        </a:rPr>
                        <a:t>Здравствуй, здравствуй,</a:t>
                      </a:r>
                      <a:endParaRPr lang="ru-RU" sz="1600" b="1">
                        <a:solidFill>
                          <a:srgbClr val="322A6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84" marR="56084" marT="37389" marB="373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1" u="none" strike="noStrike" dirty="0">
                          <a:solidFill>
                            <a:srgbClr val="322A64"/>
                          </a:solidFill>
                          <a:effectLst/>
                          <a:latin typeface="Times New Roman" panose="02020603050405020304" pitchFamily="18" charset="0"/>
                        </a:rPr>
                        <a:t>рукопожатие, 3 «</a:t>
                      </a:r>
                      <a:r>
                        <a:rPr lang="ru-RU" sz="1600" b="1" i="1" u="none" strike="noStrike" dirty="0" err="1">
                          <a:solidFill>
                            <a:srgbClr val="322A64"/>
                          </a:solidFill>
                          <a:effectLst/>
                          <a:latin typeface="Times New Roman" panose="02020603050405020304" pitchFamily="18" charset="0"/>
                        </a:rPr>
                        <a:t>поцелуйчика</a:t>
                      </a:r>
                      <a:r>
                        <a:rPr lang="ru-RU" sz="1600" b="1" i="1" u="none" strike="noStrike" dirty="0">
                          <a:solidFill>
                            <a:srgbClr val="322A64"/>
                          </a:solidFill>
                          <a:effectLst/>
                          <a:latin typeface="Times New Roman" panose="02020603050405020304" pitchFamily="18" charset="0"/>
                        </a:rPr>
                        <a:t>»)</a:t>
                      </a:r>
                      <a:endParaRPr lang="ru-RU" sz="1600" b="1" dirty="0">
                        <a:solidFill>
                          <a:srgbClr val="322A6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84" marR="56084" marT="37389" marB="373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2130947"/>
                  </a:ext>
                </a:extLst>
              </a:tr>
              <a:tr h="306571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>
                          <a:solidFill>
                            <a:srgbClr val="322A64"/>
                          </a:solidFill>
                          <a:effectLst/>
                          <a:latin typeface="Times New Roman" panose="02020603050405020304" pitchFamily="18" charset="0"/>
                        </a:rPr>
                        <a:t>Здравствуй, здравствуй.</a:t>
                      </a:r>
                      <a:endParaRPr lang="ru-RU" sz="1600" b="1">
                        <a:solidFill>
                          <a:srgbClr val="322A6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84" marR="56084" marT="37389" marB="373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1" u="none" strike="noStrike" dirty="0">
                          <a:solidFill>
                            <a:srgbClr val="322A64"/>
                          </a:solidFill>
                          <a:effectLst/>
                          <a:latin typeface="Times New Roman" panose="02020603050405020304" pitchFamily="18" charset="0"/>
                        </a:rPr>
                        <a:t>рукопожатие, обнимаются</a:t>
                      </a:r>
                      <a:endParaRPr lang="ru-RU" sz="1600" b="1" dirty="0">
                        <a:solidFill>
                          <a:srgbClr val="322A6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84" marR="56084" marT="37389" marB="373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70366850"/>
                  </a:ext>
                </a:extLst>
              </a:tr>
              <a:tr h="306571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>
                          <a:solidFill>
                            <a:srgbClr val="322A64"/>
                          </a:solidFill>
                          <a:effectLst/>
                          <a:latin typeface="Times New Roman" panose="02020603050405020304" pitchFamily="18" charset="0"/>
                        </a:rPr>
                        <a:t>2.   Папа …</a:t>
                      </a:r>
                      <a:endParaRPr lang="ru-RU" sz="1600" b="1">
                        <a:solidFill>
                          <a:srgbClr val="322A6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84" marR="56084" marT="37389" marB="373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endParaRPr lang="ru-RU" sz="1600" b="1" i="1" u="none" strike="noStrike" dirty="0">
                        <a:solidFill>
                          <a:srgbClr val="322A64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084" marR="56084" marT="37389" marB="373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83360123"/>
                  </a:ext>
                </a:extLst>
              </a:tr>
              <a:tr h="306571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>
                          <a:solidFill>
                            <a:srgbClr val="322A64"/>
                          </a:solidFill>
                          <a:effectLst/>
                          <a:latin typeface="Times New Roman" panose="02020603050405020304" pitchFamily="18" charset="0"/>
                        </a:rPr>
                        <a:t>3.  Баба… (</a:t>
                      </a:r>
                      <a:r>
                        <a:rPr lang="ru-RU" sz="1600" b="1" i="1" u="none" strike="noStrike">
                          <a:solidFill>
                            <a:srgbClr val="322A64"/>
                          </a:solidFill>
                          <a:effectLst/>
                          <a:latin typeface="Times New Roman" panose="02020603050405020304" pitchFamily="18" charset="0"/>
                        </a:rPr>
                        <a:t>бабушка)</a:t>
                      </a:r>
                      <a:endParaRPr lang="ru-RU" sz="1600" b="1">
                        <a:solidFill>
                          <a:srgbClr val="322A6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84" marR="56084" marT="37389" marB="373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endParaRPr lang="ru-RU" sz="1600" b="1" i="1" u="none" strike="noStrike" dirty="0">
                        <a:solidFill>
                          <a:srgbClr val="322A64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084" marR="56084" marT="37389" marB="373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94720197"/>
                  </a:ext>
                </a:extLst>
              </a:tr>
              <a:tr h="306571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>
                          <a:solidFill>
                            <a:srgbClr val="322A64"/>
                          </a:solidFill>
                          <a:effectLst/>
                          <a:latin typeface="Times New Roman" panose="02020603050405020304" pitchFamily="18" charset="0"/>
                        </a:rPr>
                        <a:t>4. Деда… </a:t>
                      </a:r>
                      <a:r>
                        <a:rPr lang="ru-RU" sz="1600" b="1" i="1" u="none" strike="noStrike">
                          <a:solidFill>
                            <a:srgbClr val="322A64"/>
                          </a:solidFill>
                          <a:effectLst/>
                          <a:latin typeface="Times New Roman" panose="02020603050405020304" pitchFamily="18" charset="0"/>
                        </a:rPr>
                        <a:t>(дедушка)</a:t>
                      </a:r>
                      <a:endParaRPr lang="ru-RU" sz="1600" b="1">
                        <a:solidFill>
                          <a:srgbClr val="322A6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84" marR="56084" marT="37389" marB="373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1" u="none" strike="noStrike" dirty="0">
                          <a:solidFill>
                            <a:srgbClr val="322A64"/>
                          </a:solidFill>
                          <a:effectLst/>
                          <a:latin typeface="Times New Roman" panose="02020603050405020304" pitchFamily="18" charset="0"/>
                        </a:rPr>
                        <a:t>(за игру встречают 4 партнера)</a:t>
                      </a:r>
                      <a:endParaRPr lang="ru-RU" sz="1600" b="1" dirty="0">
                        <a:solidFill>
                          <a:srgbClr val="322A6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84" marR="56084" marT="37389" marB="373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327639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917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19"/>
            <a:ext cx="9219304" cy="691447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7030" y="426720"/>
            <a:ext cx="6253780" cy="745864"/>
          </a:xfrm>
        </p:spPr>
        <p:txBody>
          <a:bodyPr/>
          <a:lstStyle/>
          <a:p>
            <a:pPr algn="ctr"/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Слушание музыки</a:t>
            </a:r>
            <a:endParaRPr lang="ru-RU" dirty="0"/>
          </a:p>
        </p:txBody>
      </p:sp>
      <p:pic>
        <p:nvPicPr>
          <p:cNvPr id="5" name="Эдвард Григ - Пер Гюнт - Шествие гномов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rgbClr val="7030A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2028468" y="2697237"/>
            <a:ext cx="609600" cy="609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" t="3609" r="1882" b="22352"/>
          <a:stretch/>
        </p:blipFill>
        <p:spPr>
          <a:xfrm>
            <a:off x="3886167" y="1785388"/>
            <a:ext cx="4461767" cy="258082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96" y="4463034"/>
            <a:ext cx="6351582" cy="186246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765394" y="1172584"/>
            <a:ext cx="40831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rgbClr val="322A64"/>
                </a:solidFill>
              </a:rPr>
              <a:t>«Шествие гномов» соч.54 </a:t>
            </a:r>
            <a:r>
              <a:rPr lang="ru-RU" b="1" i="1" dirty="0" err="1" smtClean="0">
                <a:solidFill>
                  <a:srgbClr val="322A64"/>
                </a:solidFill>
              </a:rPr>
              <a:t>Э.Грига</a:t>
            </a:r>
            <a:endParaRPr lang="ru-RU" b="1" i="1" dirty="0">
              <a:solidFill>
                <a:srgbClr val="322A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865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8143" y="555812"/>
            <a:ext cx="6347714" cy="1320800"/>
          </a:xfrm>
        </p:spPr>
        <p:txBody>
          <a:bodyPr/>
          <a:lstStyle/>
          <a:p>
            <a:pPr algn="ctr"/>
            <a:r>
              <a:rPr lang="ru-RU" sz="28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C42F1A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Распевка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119994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i="1" dirty="0" smtClean="0"/>
              <a:t>«</a:t>
            </a:r>
            <a:r>
              <a:rPr lang="ru-RU" b="1" i="1" dirty="0"/>
              <a:t>Дождик</a:t>
            </a:r>
            <a:r>
              <a:rPr lang="ru-RU" b="1" i="1" dirty="0" smtClean="0"/>
              <a:t>, дождик лей </a:t>
            </a:r>
            <a:r>
              <a:rPr lang="ru-RU" b="1" i="1" dirty="0" err="1" smtClean="0"/>
              <a:t>лей</a:t>
            </a:r>
            <a:r>
              <a:rPr lang="ru-RU" b="1" i="1" dirty="0" smtClean="0"/>
              <a:t>»</a:t>
            </a:r>
            <a:endParaRPr lang="ru-RU" b="1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56" y="1861073"/>
            <a:ext cx="5530865" cy="4335332"/>
          </a:xfrm>
          <a:prstGeom prst="rect">
            <a:avLst/>
          </a:prstGeom>
        </p:spPr>
      </p:pic>
      <p:pic>
        <p:nvPicPr>
          <p:cNvPr id="6" name="Песенки-распевки - Дождик_(Muz-Monster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rgbClr val="322A64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7225554" y="1761565"/>
            <a:ext cx="609600" cy="6096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Песенки и распевки - Дождик - минус_(Muz-Monster.ru) (1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duotone>
              <a:prstClr val="black"/>
              <a:srgbClr val="7030A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7225554" y="3429000"/>
            <a:ext cx="609600" cy="6096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47818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7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8143" y="566570"/>
            <a:ext cx="6347714" cy="1320800"/>
          </a:xfrm>
        </p:spPr>
        <p:txBody>
          <a:bodyPr/>
          <a:lstStyle/>
          <a:p>
            <a:pPr algn="ctr"/>
            <a:r>
              <a:rPr lang="ru-RU" sz="28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C42F1A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Пение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76167" y="1384612"/>
            <a:ext cx="4195833" cy="507831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002060"/>
                </a:solidFill>
              </a:rPr>
              <a:t>Светлое моё детство,</a:t>
            </a:r>
          </a:p>
          <a:p>
            <a:r>
              <a:rPr lang="ru-RU" b="1" i="1" dirty="0">
                <a:solidFill>
                  <a:srgbClr val="002060"/>
                </a:solidFill>
              </a:rPr>
              <a:t>Лучшие мои годы.</a:t>
            </a:r>
          </a:p>
          <a:p>
            <a:r>
              <a:rPr lang="ru-RU" b="1" i="1" dirty="0">
                <a:solidFill>
                  <a:srgbClr val="002060"/>
                </a:solidFill>
              </a:rPr>
              <a:t>Светит мне с небес солнце</a:t>
            </a:r>
          </a:p>
          <a:p>
            <a:r>
              <a:rPr lang="ru-RU" b="1" i="1" dirty="0">
                <a:solidFill>
                  <a:srgbClr val="002060"/>
                </a:solidFill>
              </a:rPr>
              <a:t>С голубого небосвода.</a:t>
            </a:r>
          </a:p>
          <a:p>
            <a:endParaRPr lang="ru-RU" b="1" i="1" dirty="0">
              <a:solidFill>
                <a:srgbClr val="002060"/>
              </a:solidFill>
            </a:endParaRPr>
          </a:p>
          <a:p>
            <a:r>
              <a:rPr lang="ru-RU" b="1" i="1" dirty="0">
                <a:solidFill>
                  <a:srgbClr val="002060"/>
                </a:solidFill>
              </a:rPr>
              <a:t>Припев:</a:t>
            </a:r>
          </a:p>
          <a:p>
            <a:r>
              <a:rPr lang="ru-RU" b="1" i="1" dirty="0">
                <a:solidFill>
                  <a:srgbClr val="002060"/>
                </a:solidFill>
              </a:rPr>
              <a:t>Небеса, небеса голубые небеса.</a:t>
            </a:r>
          </a:p>
          <a:p>
            <a:r>
              <a:rPr lang="ru-RU" b="1" i="1" dirty="0">
                <a:solidFill>
                  <a:srgbClr val="002060"/>
                </a:solidFill>
              </a:rPr>
              <a:t>Чудеса, чудеса, улыбаются глаза.</a:t>
            </a:r>
          </a:p>
          <a:p>
            <a:r>
              <a:rPr lang="ru-RU" b="1" i="1" dirty="0">
                <a:solidFill>
                  <a:srgbClr val="002060"/>
                </a:solidFill>
              </a:rPr>
              <a:t>Мир и солнышко вокруг, детство самый лучший друг.</a:t>
            </a:r>
          </a:p>
          <a:p>
            <a:r>
              <a:rPr lang="ru-RU" b="1" i="1" dirty="0">
                <a:solidFill>
                  <a:srgbClr val="002060"/>
                </a:solidFill>
              </a:rPr>
              <a:t>Смех сопутствует им по пути.</a:t>
            </a:r>
          </a:p>
          <a:p>
            <a:endParaRPr lang="ru-RU" b="1" i="1" dirty="0">
              <a:solidFill>
                <a:srgbClr val="002060"/>
              </a:solidFill>
            </a:endParaRPr>
          </a:p>
          <a:p>
            <a:r>
              <a:rPr lang="ru-RU" b="1" i="1" dirty="0">
                <a:solidFill>
                  <a:srgbClr val="002060"/>
                </a:solidFill>
              </a:rPr>
              <a:t>Детство дарит мне радость,</a:t>
            </a:r>
          </a:p>
          <a:p>
            <a:r>
              <a:rPr lang="ru-RU" b="1" i="1" dirty="0">
                <a:solidFill>
                  <a:srgbClr val="002060"/>
                </a:solidFill>
              </a:rPr>
              <a:t>Мир, добро и смех с дружбой.</a:t>
            </a:r>
          </a:p>
          <a:p>
            <a:r>
              <a:rPr lang="ru-RU" b="1" i="1" dirty="0">
                <a:solidFill>
                  <a:srgbClr val="002060"/>
                </a:solidFill>
              </a:rPr>
              <a:t>Буду я, как луч солнца</a:t>
            </a:r>
          </a:p>
          <a:p>
            <a:r>
              <a:rPr lang="ru-RU" b="1" i="1" dirty="0">
                <a:solidFill>
                  <a:srgbClr val="002060"/>
                </a:solidFill>
              </a:rPr>
              <a:t>Жизни на Земле нужной!</a:t>
            </a:r>
          </a:p>
          <a:p>
            <a:endParaRPr lang="ru-RU" b="1" i="1" dirty="0">
              <a:solidFill>
                <a:srgbClr val="002060"/>
              </a:solidFill>
            </a:endParaRPr>
          </a:p>
          <a:p>
            <a:r>
              <a:rPr lang="ru-RU" b="1" i="1" dirty="0">
                <a:solidFill>
                  <a:srgbClr val="002060"/>
                </a:solidFill>
              </a:rPr>
              <a:t>Припев.</a:t>
            </a:r>
          </a:p>
        </p:txBody>
      </p:sp>
      <p:pic>
        <p:nvPicPr>
          <p:cNvPr id="6" name="detstvo-svetloe-mo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385560" y="1430332"/>
            <a:ext cx="609600" cy="6096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detstvo-svetloe-moe_karaoke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507480" y="3314168"/>
            <a:ext cx="609600" cy="6096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25612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6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5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8143" y="444650"/>
            <a:ext cx="6347714" cy="1320800"/>
          </a:xfrm>
        </p:spPr>
        <p:txBody>
          <a:bodyPr/>
          <a:lstStyle/>
          <a:p>
            <a:pPr algn="ctr"/>
            <a:r>
              <a:rPr lang="ru-RU" sz="28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C42F1A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Музыкально-ритмические движения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41960" y="1230035"/>
            <a:ext cx="8260080" cy="203132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i="1" dirty="0"/>
              <a:t>Ребёнку 2-3 года, 4-5 или даже 6-7 лет? Песни с движениями для маленьких детей порадуют и повеселят каждого. Воспринимать на слух и выполнять движения в такт — непростая, но очень полезная и увлекательная задача для дошкольника</a:t>
            </a:r>
            <a:r>
              <a:rPr lang="ru-RU" i="1" dirty="0" smtClean="0"/>
              <a:t>.</a:t>
            </a:r>
          </a:p>
          <a:p>
            <a:pPr algn="just"/>
            <a:r>
              <a:rPr lang="ru-RU" i="1" dirty="0"/>
              <a:t>Детям очень полезно танцевать под музыку со словами движениями — это развивает координацию, улучшает физическое и умственное развитие.</a:t>
            </a:r>
            <a:endParaRPr lang="ru-RU" i="1" dirty="0"/>
          </a:p>
        </p:txBody>
      </p:sp>
      <p:pic>
        <p:nvPicPr>
          <p:cNvPr id="4" name="deti-online.com_-_tanec-s-platk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934200" y="3658276"/>
            <a:ext cx="609600" cy="6096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" y="3261360"/>
            <a:ext cx="5836920" cy="334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324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8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3447" y="566570"/>
            <a:ext cx="6347714" cy="1320800"/>
          </a:xfrm>
        </p:spPr>
        <p:txBody>
          <a:bodyPr/>
          <a:lstStyle/>
          <a:p>
            <a:pPr algn="ctr"/>
            <a:r>
              <a:rPr lang="ru-RU" sz="28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C42F1A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Музыкально-дидактическая игра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5" r="3833" b="2222"/>
          <a:stretch/>
        </p:blipFill>
        <p:spPr>
          <a:xfrm>
            <a:off x="365760" y="1677668"/>
            <a:ext cx="5654040" cy="41287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bell-ringing-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223760" y="2287268"/>
            <a:ext cx="609600" cy="6096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6148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1127</TotalTime>
  <Words>258</Words>
  <Application>Microsoft Office PowerPoint</Application>
  <PresentationFormat>Экран (4:3)</PresentationFormat>
  <Paragraphs>55</Paragraphs>
  <Slides>7</Slides>
  <Notes>0</Notes>
  <HiddenSlides>0</HiddenSlides>
  <MMClips>7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Аспект</vt:lpstr>
      <vt:lpstr>Презентация PowerPoint</vt:lpstr>
      <vt:lpstr>Музыкальное приветствие  «Гости»</vt:lpstr>
      <vt:lpstr>Слушание музыки</vt:lpstr>
      <vt:lpstr>Распевка</vt:lpstr>
      <vt:lpstr>Пение</vt:lpstr>
      <vt:lpstr>Музыкально-ритмические движения</vt:lpstr>
      <vt:lpstr>Музыкально-дидактическая игра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Dom17</cp:lastModifiedBy>
  <cp:revision>19</cp:revision>
  <dcterms:created xsi:type="dcterms:W3CDTF">2024-05-19T07:24:50Z</dcterms:created>
  <dcterms:modified xsi:type="dcterms:W3CDTF">2024-05-20T08:21:35Z</dcterms:modified>
</cp:coreProperties>
</file>