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70" r:id="rId3"/>
    <p:sldId id="257" r:id="rId4"/>
    <p:sldId id="267" r:id="rId5"/>
    <p:sldId id="262" r:id="rId6"/>
    <p:sldId id="260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  <a:srgbClr val="57257D"/>
    <a:srgbClr val="AF1D89"/>
    <a:srgbClr val="FF3399"/>
    <a:srgbClr val="2AAC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29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A6890-CD61-4946-9448-273F2818820F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57334-ACEE-46DD-87F8-CDD580C61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6201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A6890-CD61-4946-9448-273F2818820F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57334-ACEE-46DD-87F8-CDD580C61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1348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A6890-CD61-4946-9448-273F2818820F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57334-ACEE-46DD-87F8-CDD580C61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2685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A6890-CD61-4946-9448-273F2818820F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57334-ACEE-46DD-87F8-CDD580C61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9553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A6890-CD61-4946-9448-273F2818820F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57334-ACEE-46DD-87F8-CDD580C61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4807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A6890-CD61-4946-9448-273F2818820F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57334-ACEE-46DD-87F8-CDD580C61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5877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A6890-CD61-4946-9448-273F2818820F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57334-ACEE-46DD-87F8-CDD580C61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7470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A6890-CD61-4946-9448-273F2818820F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57334-ACEE-46DD-87F8-CDD580C61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8276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A6890-CD61-4946-9448-273F2818820F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57334-ACEE-46DD-87F8-CDD580C61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959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A6890-CD61-4946-9448-273F2818820F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57334-ACEE-46DD-87F8-CDD580C61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7283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A6890-CD61-4946-9448-273F2818820F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57334-ACEE-46DD-87F8-CDD580C61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0514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5A6890-CD61-4946-9448-273F2818820F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957334-ACEE-46DD-87F8-CDD580C61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938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jp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microsoft.com/office/2007/relationships/media" Target="../media/media4.wma"/><Relationship Id="rId7" Type="http://schemas.openxmlformats.org/officeDocument/2006/relationships/image" Target="../media/image9.pn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3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wm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79712" y="260647"/>
            <a:ext cx="5058308" cy="864097"/>
          </a:xfr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МБДОУ д/с № 5»Родничок» </a:t>
            </a:r>
            <a:b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комбинированного вида с. Сарыг-Сеп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7624" y="1412776"/>
            <a:ext cx="7128792" cy="2232248"/>
          </a:xfr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isometricOffAxis1Right"/>
            <a:lightRig rig="threePt" dir="t"/>
          </a:scene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r>
              <a:rPr lang="ru-RU" sz="17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A5002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</a:rPr>
              <a:t>Дистанционное </a:t>
            </a:r>
            <a:r>
              <a:rPr lang="ru-RU" sz="176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A5002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</a:rPr>
              <a:t>обучение </a:t>
            </a:r>
          </a:p>
          <a:p>
            <a:r>
              <a:rPr lang="ru-RU" sz="1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</a:rPr>
              <a:t>13 </a:t>
            </a:r>
            <a:r>
              <a:rPr lang="ru-RU" sz="1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</a:rPr>
              <a:t>неделя ( с </a:t>
            </a:r>
            <a:r>
              <a:rPr lang="ru-RU" sz="1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</a:rPr>
              <a:t>27 </a:t>
            </a:r>
            <a:r>
              <a:rPr lang="ru-RU" sz="1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</a:rPr>
              <a:t>по </a:t>
            </a:r>
            <a:r>
              <a:rPr lang="ru-RU" sz="1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</a:rPr>
              <a:t>31 </a:t>
            </a:r>
            <a:r>
              <a:rPr lang="ru-RU" sz="1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</a:rPr>
              <a:t>мая </a:t>
            </a:r>
            <a:r>
              <a:rPr lang="ru-RU" sz="1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</a:rPr>
              <a:t>)</a:t>
            </a:r>
            <a:endParaRPr lang="ru-RU" sz="1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FF00"/>
              </a:solidFill>
              <a:uFill>
                <a:solidFill>
                  <a:srgbClr val="FFFFFF"/>
                </a:solidFill>
              </a:uFill>
            </a:endParaRPr>
          </a:p>
          <a:p>
            <a:r>
              <a:rPr lang="ru-RU" sz="128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A5002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</a:rPr>
              <a:t>Подготовительная </a:t>
            </a:r>
            <a:r>
              <a:rPr lang="ru-RU" sz="128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A5002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</a:rPr>
              <a:t>к школе </a:t>
            </a:r>
            <a:r>
              <a:rPr lang="ru-RU" sz="128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A5002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</a:rPr>
              <a:t>группа</a:t>
            </a:r>
          </a:p>
          <a:p>
            <a:r>
              <a:rPr lang="ru-RU" sz="128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A5002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ru-RU" sz="128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A5002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</a:rPr>
              <a:t>(6 - 7 </a:t>
            </a:r>
            <a:r>
              <a:rPr lang="ru-RU" sz="128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A5002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</a:rPr>
              <a:t>лет)</a:t>
            </a:r>
            <a:endParaRPr lang="ru-RU" sz="128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A50021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  <a:p>
            <a:endParaRPr lang="ru-RU" sz="5100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652120" y="5157191"/>
            <a:ext cx="32038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Выполнил: </a:t>
            </a:r>
            <a:endParaRPr lang="ru-RU" b="1" spc="-1" dirty="0" smtClean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b="1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музыкальный </a:t>
            </a:r>
            <a:r>
              <a:rPr lang="ru-RU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руководитель </a:t>
            </a:r>
            <a:endParaRPr lang="ru-RU" b="1" spc="-1" dirty="0" smtClean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b="1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Салчак </a:t>
            </a:r>
            <a:r>
              <a:rPr lang="ru-RU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М.С.</a:t>
            </a:r>
            <a:r>
              <a:rPr lang="ru-RU" sz="11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100" b="1" spc="-1" dirty="0" smtClean="0">
                <a:solidFill>
                  <a:srgbClr val="002060"/>
                </a:solidFill>
                <a:effectLst/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100" b="1" spc="-1" dirty="0" smtClean="0">
                <a:solidFill>
                  <a:srgbClr val="002060"/>
                </a:solidFill>
                <a:effectLst/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2612">
            <a:off x="-122206" y="2751593"/>
            <a:ext cx="5958664" cy="4553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471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11" name="Стрелка влево 10"/>
          <p:cNvSpPr/>
          <p:nvPr/>
        </p:nvSpPr>
        <p:spPr>
          <a:xfrm>
            <a:off x="5159780" y="1256566"/>
            <a:ext cx="3948724" cy="2304256"/>
          </a:xfrm>
          <a:prstGeom prst="lef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40560" y="1412776"/>
            <a:ext cx="4211960" cy="1728190"/>
          </a:xfrm>
          <a:noFill/>
        </p:spPr>
        <p:txBody>
          <a:bodyPr>
            <a:normAutofit/>
          </a:bodyPr>
          <a:lstStyle/>
          <a:p>
            <a:r>
              <a:rPr lang="ru-RU" sz="2400" b="1" i="1" dirty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ранжировка </a:t>
            </a:r>
            <a:r>
              <a:rPr lang="ru-RU" sz="1600" b="1" i="1" dirty="0" err="1">
                <a:latin typeface="Times New Roman" pitchFamily="18" charset="0"/>
                <a:cs typeface="Times New Roman" pitchFamily="18" charset="0"/>
              </a:rPr>
              <a:t>Рашита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 Хабибуллина </a:t>
            </a:r>
            <a:br>
              <a:rPr lang="ru-RU" sz="16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музыка и слова Виктории </a:t>
            </a:r>
            <a:r>
              <a:rPr lang="ru-RU" sz="1600" b="1" i="1" dirty="0" err="1">
                <a:latin typeface="Times New Roman" pitchFamily="18" charset="0"/>
                <a:cs typeface="Times New Roman" pitchFamily="18" charset="0"/>
              </a:rPr>
              <a:t>Пивоварцевой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Исполняет Виктория </a:t>
            </a:r>
            <a:r>
              <a:rPr lang="ru-RU" sz="1600" b="1" i="1" dirty="0" err="1">
                <a:latin typeface="Times New Roman" pitchFamily="18" charset="0"/>
                <a:cs typeface="Times New Roman" pitchFamily="18" charset="0"/>
              </a:rPr>
              <a:t>Пивоварцева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1600" b="1" i="1" dirty="0">
                <a:latin typeface="Times New Roman" pitchFamily="18" charset="0"/>
                <a:cs typeface="Times New Roman" pitchFamily="18" charset="0"/>
              </a:rPr>
            </a:b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9612" y="548680"/>
            <a:ext cx="6984776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40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МУЗЫКАЛЬНОЕ ПРИВЕТСТВИЕ </a:t>
            </a:r>
          </a:p>
        </p:txBody>
      </p:sp>
      <p:pic>
        <p:nvPicPr>
          <p:cNvPr id="9" name="viktorija-pivovarceva-muzykalnoe-privetstvie-muz_-i-sl_-v_-pivovarcevoj-aranzh_-r_-habibulli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biLevel thresh="75000"/>
          </a:blip>
          <a:stretch>
            <a:fillRect/>
          </a:stretch>
        </p:blipFill>
        <p:spPr>
          <a:xfrm>
            <a:off x="6676942" y="3227428"/>
            <a:ext cx="816837" cy="81683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107504" y="1412776"/>
            <a:ext cx="5040560" cy="526297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dirty="0"/>
              <a:t>1. Если есть девчонки в зале, дружно все похлопайте .</a:t>
            </a:r>
            <a:br>
              <a:rPr lang="ru-RU" sz="1600" dirty="0"/>
            </a:br>
            <a:r>
              <a:rPr lang="ru-RU" sz="1600" dirty="0"/>
              <a:t>   Если есть мальчишки с нами, громко все потопайте.</a:t>
            </a:r>
            <a:br>
              <a:rPr lang="ru-RU" sz="1600" dirty="0"/>
            </a:br>
            <a:r>
              <a:rPr lang="ru-RU" sz="1600" dirty="0"/>
              <a:t>   А теперь давайте вместе, чтобы стало веселей,</a:t>
            </a:r>
            <a:br>
              <a:rPr lang="ru-RU" sz="1600" dirty="0"/>
            </a:br>
            <a:r>
              <a:rPr lang="ru-RU" sz="1600" dirty="0"/>
              <a:t>   Вместе с мамой, вместе с папой мы попрыгаем скорей.</a:t>
            </a:r>
            <a:br>
              <a:rPr lang="ru-RU" sz="1600" dirty="0"/>
            </a:br>
            <a:r>
              <a:rPr lang="ru-RU" sz="1600" dirty="0"/>
              <a:t> </a:t>
            </a:r>
            <a:br>
              <a:rPr lang="ru-RU" sz="1600" dirty="0"/>
            </a:br>
            <a:r>
              <a:rPr lang="ru-RU" sz="1600" dirty="0"/>
              <a:t>Мы немного упустили, поздороваться забыли.</a:t>
            </a:r>
            <a:br>
              <a:rPr lang="ru-RU" sz="1600" dirty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2. "Здравствуйте, девчонки в зале! " -  " Здравствуйте!" </a:t>
            </a:r>
            <a:br>
              <a:rPr lang="ru-RU" sz="1600" dirty="0"/>
            </a:br>
            <a:r>
              <a:rPr lang="ru-RU" sz="1600" dirty="0"/>
              <a:t>     "А теперь, мальчишки, с нами ! " - " Здравствуйте !"</a:t>
            </a:r>
            <a:br>
              <a:rPr lang="ru-RU" sz="1600" dirty="0"/>
            </a:br>
            <a:r>
              <a:rPr lang="ru-RU" sz="1600" dirty="0"/>
              <a:t>     " Мамы, папы, не скучайте  и ребятам помогайте.</a:t>
            </a:r>
            <a:br>
              <a:rPr lang="ru-RU" sz="1600" dirty="0"/>
            </a:br>
            <a:r>
              <a:rPr lang="ru-RU" sz="1600" dirty="0"/>
              <a:t>      Вместо "здравствуйте" в ответ прокричите нам..." - "Привет!"</a:t>
            </a:r>
            <a:br>
              <a:rPr lang="ru-RU" sz="1600" dirty="0"/>
            </a:br>
            <a:r>
              <a:rPr lang="ru-RU" sz="1600" dirty="0"/>
              <a:t> </a:t>
            </a:r>
            <a:br>
              <a:rPr lang="ru-RU" sz="1600" dirty="0"/>
            </a:br>
            <a:r>
              <a:rPr lang="ru-RU" sz="1600" dirty="0"/>
              <a:t>Ой ,какие молодцы, с кем же вы сюда пришли?</a:t>
            </a:r>
            <a:br>
              <a:rPr lang="ru-RU" sz="1600" dirty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3.Если мамы вместе с вами,  дружно все похлопайте.</a:t>
            </a:r>
            <a:br>
              <a:rPr lang="ru-RU" sz="1600" dirty="0"/>
            </a:br>
            <a:r>
              <a:rPr lang="ru-RU" sz="1600" dirty="0"/>
              <a:t>  Если папы вместе с вами, громко все потопайте.</a:t>
            </a:r>
            <a:br>
              <a:rPr lang="ru-RU" sz="1600" dirty="0"/>
            </a:br>
            <a:r>
              <a:rPr lang="ru-RU" sz="1600" dirty="0"/>
              <a:t>  Если бабушка пришла, дедушку  с собой взяла, </a:t>
            </a:r>
            <a:br>
              <a:rPr lang="ru-RU" sz="1600" dirty="0"/>
            </a:br>
            <a:r>
              <a:rPr lang="ru-RU" sz="1600" dirty="0"/>
              <a:t>  Чтоб им стало веселей, вы попрыгайте скорей. </a:t>
            </a:r>
            <a:br>
              <a:rPr lang="ru-RU" sz="1600" dirty="0"/>
            </a:br>
            <a:endParaRPr lang="ru-RU" sz="16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5"/>
          <a:stretch/>
        </p:blipFill>
        <p:spPr>
          <a:xfrm>
            <a:off x="6012160" y="4105193"/>
            <a:ext cx="2475111" cy="257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45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04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42478" y="2348880"/>
            <a:ext cx="3964423" cy="443357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24196" y="1549376"/>
            <a:ext cx="8052260" cy="107721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b="1" i="1" dirty="0" smtClean="0">
                <a:solidFill>
                  <a:srgbClr val="57257D"/>
                </a:solidFill>
              </a:rPr>
              <a:t>         </a:t>
            </a:r>
            <a:r>
              <a:rPr lang="ru-RU" sz="1600" b="1" i="1" dirty="0">
                <a:solidFill>
                  <a:srgbClr val="57257D"/>
                </a:solidFill>
              </a:rPr>
              <a:t> Слушаем новое музыкальное произведение "Гром и дождь" </a:t>
            </a:r>
            <a:endParaRPr lang="ru-RU" sz="1600" b="1" i="1" dirty="0" smtClean="0">
              <a:solidFill>
                <a:srgbClr val="57257D"/>
              </a:solidFill>
            </a:endParaRPr>
          </a:p>
          <a:p>
            <a:r>
              <a:rPr lang="ru-RU" sz="1600" b="1" i="1" dirty="0" smtClean="0">
                <a:solidFill>
                  <a:srgbClr val="57257D"/>
                </a:solidFill>
              </a:rPr>
              <a:t>Т</a:t>
            </a:r>
            <a:r>
              <a:rPr lang="ru-RU" sz="1600" b="1" i="1" dirty="0">
                <a:solidFill>
                  <a:srgbClr val="57257D"/>
                </a:solidFill>
              </a:rPr>
              <a:t>. </a:t>
            </a:r>
            <a:r>
              <a:rPr lang="ru-RU" sz="1600" b="1" i="1" dirty="0" err="1" smtClean="0">
                <a:solidFill>
                  <a:srgbClr val="57257D"/>
                </a:solidFill>
              </a:rPr>
              <a:t>Чудовой</a:t>
            </a:r>
            <a:r>
              <a:rPr lang="ru-RU" sz="1600" b="1" i="1" dirty="0" smtClean="0">
                <a:solidFill>
                  <a:srgbClr val="57257D"/>
                </a:solidFill>
              </a:rPr>
              <a:t>. Определяем </a:t>
            </a:r>
            <a:r>
              <a:rPr lang="ru-RU" sz="1600" b="1" i="1" dirty="0">
                <a:solidFill>
                  <a:srgbClr val="57257D"/>
                </a:solidFill>
              </a:rPr>
              <a:t>главный музыкальный инструмент( фортепиано). </a:t>
            </a:r>
            <a:r>
              <a:rPr lang="ru-RU" sz="1600" b="1" i="1" dirty="0" smtClean="0">
                <a:solidFill>
                  <a:srgbClr val="57257D"/>
                </a:solidFill>
              </a:rPr>
              <a:t>Характер </a:t>
            </a:r>
            <a:r>
              <a:rPr lang="ru-RU" sz="1600" b="1" i="1" dirty="0">
                <a:solidFill>
                  <a:srgbClr val="57257D"/>
                </a:solidFill>
              </a:rPr>
              <a:t>музыки (сначала музыка звучит напряженно, затем отрывисто и быстро, а в конце произведения затихает, дождик закончился).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107045" y="584742"/>
            <a:ext cx="3345903" cy="70788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СЛУШАНИЕ</a:t>
            </a:r>
            <a:endParaRPr lang="ru-RU" sz="40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8" name="Т.Чудова - _Гром и дождь_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biLevel thresh="75000"/>
          </a:blip>
          <a:stretch>
            <a:fillRect/>
          </a:stretch>
        </p:blipFill>
        <p:spPr>
          <a:xfrm>
            <a:off x="4955125" y="4257239"/>
            <a:ext cx="821312" cy="821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68" t="561" r="3209" b="41692"/>
          <a:stretch/>
        </p:blipFill>
        <p:spPr>
          <a:xfrm>
            <a:off x="798387" y="2780928"/>
            <a:ext cx="3246098" cy="332224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" name="Прямоугольник 9"/>
          <p:cNvSpPr/>
          <p:nvPr/>
        </p:nvSpPr>
        <p:spPr>
          <a:xfrm>
            <a:off x="467544" y="6054387"/>
            <a:ext cx="37949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/>
              <a:t>Композитор </a:t>
            </a:r>
          </a:p>
          <a:p>
            <a:pPr algn="ctr"/>
            <a:r>
              <a:rPr lang="ru-RU" sz="2400" b="1" i="1" dirty="0" smtClean="0"/>
              <a:t>Татьяна Чудова</a:t>
            </a:r>
            <a:endParaRPr lang="ru-RU" sz="2400" b="1" i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107045" y="601122"/>
            <a:ext cx="3345903" cy="70788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СЛУШАНИЕ</a:t>
            </a:r>
            <a:endParaRPr lang="ru-RU" sz="40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7646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80512" cy="6858000"/>
          </a:xfrm>
          <a:prstGeom prst="rect">
            <a:avLst/>
          </a:prstGeom>
        </p:spPr>
      </p:pic>
      <p:sp>
        <p:nvSpPr>
          <p:cNvPr id="13" name="Стрелка влево 12"/>
          <p:cNvSpPr/>
          <p:nvPr/>
        </p:nvSpPr>
        <p:spPr>
          <a:xfrm>
            <a:off x="4434838" y="748597"/>
            <a:ext cx="3831274" cy="2301730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355976" y="1268760"/>
            <a:ext cx="45365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57257D"/>
                </a:solidFill>
              </a:rPr>
              <a:t>Слова, музыка и аранжировка: </a:t>
            </a:r>
            <a:endParaRPr lang="ru-RU" b="1" i="1" dirty="0" smtClean="0">
              <a:solidFill>
                <a:srgbClr val="57257D"/>
              </a:solidFill>
            </a:endParaRPr>
          </a:p>
          <a:p>
            <a:pPr algn="ctr"/>
            <a:r>
              <a:rPr lang="ru-RU" b="1" i="1" dirty="0" smtClean="0">
                <a:solidFill>
                  <a:srgbClr val="57257D"/>
                </a:solidFill>
              </a:rPr>
              <a:t>Обухова </a:t>
            </a:r>
            <a:r>
              <a:rPr lang="ru-RU" b="1" i="1" dirty="0">
                <a:solidFill>
                  <a:srgbClr val="57257D"/>
                </a:solidFill>
              </a:rPr>
              <a:t>Елена</a:t>
            </a:r>
            <a:r>
              <a:rPr lang="ru-RU" b="1" i="1" dirty="0" smtClean="0">
                <a:solidFill>
                  <a:srgbClr val="57257D"/>
                </a:solidFill>
              </a:rPr>
              <a:t>,</a:t>
            </a:r>
          </a:p>
          <a:p>
            <a:pPr algn="ctr"/>
            <a:r>
              <a:rPr lang="ru-RU" b="1" i="1" dirty="0" smtClean="0">
                <a:solidFill>
                  <a:srgbClr val="57257D"/>
                </a:solidFill>
              </a:rPr>
              <a:t> Исполняет</a:t>
            </a:r>
            <a:r>
              <a:rPr lang="ru-RU" b="1" i="1" dirty="0">
                <a:solidFill>
                  <a:srgbClr val="57257D"/>
                </a:solidFill>
              </a:rPr>
              <a:t>: </a:t>
            </a:r>
            <a:endParaRPr lang="ru-RU" b="1" i="1" dirty="0" smtClean="0">
              <a:solidFill>
                <a:srgbClr val="57257D"/>
              </a:solidFill>
            </a:endParaRPr>
          </a:p>
          <a:p>
            <a:pPr algn="ctr"/>
            <a:r>
              <a:rPr lang="ru-RU" b="1" i="1" dirty="0" smtClean="0">
                <a:solidFill>
                  <a:srgbClr val="57257D"/>
                </a:solidFill>
              </a:rPr>
              <a:t>Розалия </a:t>
            </a:r>
            <a:r>
              <a:rPr lang="ru-RU" b="1" i="1" dirty="0" err="1">
                <a:solidFill>
                  <a:srgbClr val="57257D"/>
                </a:solidFill>
              </a:rPr>
              <a:t>Шигапова</a:t>
            </a:r>
            <a:endParaRPr lang="ru-RU" b="1" i="1" dirty="0">
              <a:solidFill>
                <a:srgbClr val="57257D"/>
              </a:solidFill>
            </a:endParaRPr>
          </a:p>
        </p:txBody>
      </p:sp>
      <p:sp>
        <p:nvSpPr>
          <p:cNvPr id="12" name="Прямоугольник 11"/>
          <p:cNvSpPr>
            <a:spLocks noChangeAspect="1"/>
          </p:cNvSpPr>
          <p:nvPr/>
        </p:nvSpPr>
        <p:spPr>
          <a:xfrm>
            <a:off x="395537" y="1202407"/>
            <a:ext cx="3672408" cy="507831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numCol="1" spcCol="252000">
            <a:spAutoFit/>
          </a:bodyPr>
          <a:lstStyle/>
          <a:p>
            <a:endParaRPr lang="ru-RU" sz="1400" b="1" i="1" dirty="0">
              <a:solidFill>
                <a:srgbClr val="002060"/>
              </a:solidFill>
            </a:endParaRPr>
          </a:p>
          <a:p>
            <a:pPr algn="ctr"/>
            <a:r>
              <a:rPr lang="ru-RU" sz="2000" b="1" i="1" u="sng" dirty="0">
                <a:solidFill>
                  <a:srgbClr val="00B0F0"/>
                </a:solidFill>
              </a:rPr>
              <a:t>Летний день</a:t>
            </a:r>
          </a:p>
          <a:p>
            <a:pPr>
              <a:lnSpc>
                <a:spcPct val="150000"/>
              </a:lnSpc>
            </a:pPr>
            <a:r>
              <a:rPr lang="ru-RU" sz="2000" b="1" i="1" dirty="0" smtClean="0">
                <a:solidFill>
                  <a:srgbClr val="002060"/>
                </a:solidFill>
              </a:rPr>
              <a:t>Утром </a:t>
            </a:r>
            <a:r>
              <a:rPr lang="ru-RU" sz="2000" b="1" i="1" dirty="0">
                <a:solidFill>
                  <a:srgbClr val="002060"/>
                </a:solidFill>
              </a:rPr>
              <a:t>солнышко встаёт,</a:t>
            </a:r>
          </a:p>
          <a:p>
            <a:r>
              <a:rPr lang="ru-RU" sz="2000" b="1" i="1" dirty="0">
                <a:solidFill>
                  <a:srgbClr val="002060"/>
                </a:solidFill>
              </a:rPr>
              <a:t>Всех на улицу зовёт.</a:t>
            </a:r>
          </a:p>
          <a:p>
            <a:r>
              <a:rPr lang="ru-RU" sz="2000" b="1" i="1" dirty="0">
                <a:solidFill>
                  <a:srgbClr val="002060"/>
                </a:solidFill>
              </a:rPr>
              <a:t>Лето в гости к нам пришло,</a:t>
            </a:r>
          </a:p>
          <a:p>
            <a:r>
              <a:rPr lang="ru-RU" sz="2000" b="1" i="1" dirty="0">
                <a:solidFill>
                  <a:srgbClr val="002060"/>
                </a:solidFill>
              </a:rPr>
              <a:t>Очень жаркое оно.</a:t>
            </a:r>
          </a:p>
          <a:p>
            <a:endParaRPr lang="ru-RU" sz="2000" b="1" i="1" dirty="0">
              <a:solidFill>
                <a:srgbClr val="002060"/>
              </a:solidFill>
            </a:endParaRPr>
          </a:p>
          <a:p>
            <a:r>
              <a:rPr lang="ru-RU" sz="2000" b="1" i="1" dirty="0">
                <a:solidFill>
                  <a:srgbClr val="002060"/>
                </a:solidFill>
              </a:rPr>
              <a:t>Дождик с неба чистый льёт,</a:t>
            </a:r>
          </a:p>
          <a:p>
            <a:r>
              <a:rPr lang="ru-RU" sz="2000" b="1" i="1" dirty="0">
                <a:solidFill>
                  <a:srgbClr val="002060"/>
                </a:solidFill>
              </a:rPr>
              <a:t>Песенку свою поёт,</a:t>
            </a:r>
          </a:p>
          <a:p>
            <a:r>
              <a:rPr lang="ru-RU" sz="2000" b="1" i="1" dirty="0">
                <a:solidFill>
                  <a:srgbClr val="002060"/>
                </a:solidFill>
              </a:rPr>
              <a:t>Поливает лес и луг,</a:t>
            </a:r>
          </a:p>
          <a:p>
            <a:r>
              <a:rPr lang="ru-RU" sz="2000" b="1" i="1" dirty="0">
                <a:solidFill>
                  <a:srgbClr val="002060"/>
                </a:solidFill>
              </a:rPr>
              <a:t>Он у травки лучший друг.</a:t>
            </a:r>
          </a:p>
          <a:p>
            <a:endParaRPr lang="ru-RU" sz="2000" b="1" i="1" dirty="0">
              <a:solidFill>
                <a:srgbClr val="002060"/>
              </a:solidFill>
            </a:endParaRPr>
          </a:p>
          <a:p>
            <a:r>
              <a:rPr lang="ru-RU" sz="2000" b="1" i="1" dirty="0" err="1">
                <a:solidFill>
                  <a:srgbClr val="002060"/>
                </a:solidFill>
              </a:rPr>
              <a:t>Бъёт</a:t>
            </a:r>
            <a:r>
              <a:rPr lang="ru-RU" sz="2000" b="1" i="1" dirty="0">
                <a:solidFill>
                  <a:srgbClr val="002060"/>
                </a:solidFill>
              </a:rPr>
              <a:t> водица в роднике,</a:t>
            </a:r>
          </a:p>
          <a:p>
            <a:r>
              <a:rPr lang="ru-RU" sz="2000" b="1" i="1" dirty="0">
                <a:solidFill>
                  <a:srgbClr val="002060"/>
                </a:solidFill>
              </a:rPr>
              <a:t>Мы купаемся в реке,</a:t>
            </a:r>
          </a:p>
          <a:p>
            <a:r>
              <a:rPr lang="ru-RU" sz="2000" b="1" i="1" dirty="0">
                <a:solidFill>
                  <a:srgbClr val="002060"/>
                </a:solidFill>
              </a:rPr>
              <a:t>Ищем ягоды, грибы.</a:t>
            </a:r>
          </a:p>
          <a:p>
            <a:r>
              <a:rPr lang="ru-RU" sz="2000" b="1" i="1" dirty="0">
                <a:solidFill>
                  <a:srgbClr val="002060"/>
                </a:solidFill>
              </a:rPr>
              <a:t>Очень любим лето мы.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522254" y="188640"/>
            <a:ext cx="16674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ПЕНИЕ</a:t>
            </a:r>
            <a:endParaRPr lang="ru-RU" sz="40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7" name="letniy-d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biLevel thresh="75000"/>
          </a:blip>
          <a:stretch>
            <a:fillRect/>
          </a:stretch>
        </p:blipFill>
        <p:spPr>
          <a:xfrm>
            <a:off x="4675382" y="3227247"/>
            <a:ext cx="1028632" cy="10286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letniy-den_karaoke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biLevel thresh="75000"/>
          </a:blip>
          <a:stretch>
            <a:fillRect/>
          </a:stretch>
        </p:blipFill>
        <p:spPr>
          <a:xfrm>
            <a:off x="7155820" y="3259183"/>
            <a:ext cx="1028631" cy="10286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287814"/>
            <a:ext cx="4392488" cy="257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067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6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86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598205" y="1196752"/>
            <a:ext cx="6336704" cy="540147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500" b="1" i="1" dirty="0" smtClean="0">
                <a:solidFill>
                  <a:srgbClr val="002060"/>
                </a:solidFill>
              </a:rPr>
              <a:t>Инструкция</a:t>
            </a:r>
            <a:endParaRPr lang="ru-RU" sz="1500" b="1" i="1" dirty="0">
              <a:solidFill>
                <a:srgbClr val="002060"/>
              </a:solidFill>
            </a:endParaRPr>
          </a:p>
          <a:p>
            <a:r>
              <a:rPr lang="ru-RU" sz="1500" b="1" i="1" dirty="0">
                <a:solidFill>
                  <a:srgbClr val="002060"/>
                </a:solidFill>
              </a:rPr>
              <a:t>1. Танцоры встают в круг, улыбаются друг другу. Музыка детская, движения простые, и мастерства особого не требуется, - только хорошее настроение. Весь танец состоит из четырех движений на куплет и последовательного движения по кругу на припев.</a:t>
            </a:r>
          </a:p>
          <a:p>
            <a:r>
              <a:rPr lang="ru-RU" sz="1500" b="1" i="1" dirty="0">
                <a:solidFill>
                  <a:srgbClr val="002060"/>
                </a:solidFill>
              </a:rPr>
              <a:t>2. </a:t>
            </a:r>
            <a:r>
              <a:rPr lang="ru-RU" sz="1500" b="1" i="1" dirty="0" err="1">
                <a:solidFill>
                  <a:srgbClr val="002060"/>
                </a:solidFill>
              </a:rPr>
              <a:t>Клювики:"На</a:t>
            </a:r>
            <a:r>
              <a:rPr lang="ru-RU" sz="1500" b="1" i="1" dirty="0">
                <a:solidFill>
                  <a:srgbClr val="002060"/>
                </a:solidFill>
              </a:rPr>
              <a:t> танцующих утят..." - танцоры четыре раза складывают поднятые кверху ладони рук, как будто имитируя движения утиного клюва.</a:t>
            </a:r>
          </a:p>
          <a:p>
            <a:r>
              <a:rPr lang="ru-RU" sz="1500" b="1" i="1" dirty="0">
                <a:solidFill>
                  <a:srgbClr val="002060"/>
                </a:solidFill>
              </a:rPr>
              <a:t>3. </a:t>
            </a:r>
            <a:r>
              <a:rPr lang="ru-RU" sz="1500" b="1" i="1" dirty="0" err="1">
                <a:solidFill>
                  <a:srgbClr val="002060"/>
                </a:solidFill>
              </a:rPr>
              <a:t>Крылышки:"Быть</a:t>
            </a:r>
            <a:r>
              <a:rPr lang="ru-RU" sz="1500" b="1" i="1" dirty="0">
                <a:solidFill>
                  <a:srgbClr val="002060"/>
                </a:solidFill>
              </a:rPr>
              <a:t> похожими хотят..." - танцоры четыре раза прижимают согнутые в локтях руки к туловищу и возвращают их в исходное положение, как будто имитируя движения коротких крыльев маленьких утят.</a:t>
            </a:r>
          </a:p>
          <a:p>
            <a:r>
              <a:rPr lang="ru-RU" sz="1500" b="1" i="1" dirty="0">
                <a:solidFill>
                  <a:srgbClr val="002060"/>
                </a:solidFill>
              </a:rPr>
              <a:t>4. </a:t>
            </a:r>
            <a:r>
              <a:rPr lang="ru-RU" sz="1500" b="1" i="1" dirty="0" err="1">
                <a:solidFill>
                  <a:srgbClr val="002060"/>
                </a:solidFill>
              </a:rPr>
              <a:t>Хвостики:"Быть</a:t>
            </a:r>
            <a:r>
              <a:rPr lang="ru-RU" sz="1500" b="1" i="1" dirty="0">
                <a:solidFill>
                  <a:srgbClr val="002060"/>
                </a:solidFill>
              </a:rPr>
              <a:t> похожими хотят..." - движения напоминают твист, или скручивание, как будто утята переминаются на месте с лапки на лапку или отряхиваются после купания.</a:t>
            </a:r>
          </a:p>
          <a:p>
            <a:r>
              <a:rPr lang="ru-RU" sz="1500" b="1" i="1" dirty="0">
                <a:solidFill>
                  <a:srgbClr val="002060"/>
                </a:solidFill>
              </a:rPr>
              <a:t>5. Хлопаем в </a:t>
            </a:r>
            <a:r>
              <a:rPr lang="ru-RU" sz="1500" b="1" i="1" dirty="0" err="1">
                <a:solidFill>
                  <a:srgbClr val="002060"/>
                </a:solidFill>
              </a:rPr>
              <a:t>ладоши:"Не</a:t>
            </a:r>
            <a:r>
              <a:rPr lang="ru-RU" sz="1500" b="1" i="1" dirty="0">
                <a:solidFill>
                  <a:srgbClr val="002060"/>
                </a:solidFill>
              </a:rPr>
              <a:t> зря, не зря" - танцоры четыре раза хлопают в </a:t>
            </a:r>
            <a:r>
              <a:rPr lang="ru-RU" sz="1500" b="1" i="1" dirty="0" err="1">
                <a:solidFill>
                  <a:srgbClr val="002060"/>
                </a:solidFill>
              </a:rPr>
              <a:t>ладоши.Все</a:t>
            </a:r>
            <a:r>
              <a:rPr lang="ru-RU" sz="1500" b="1" i="1" dirty="0">
                <a:solidFill>
                  <a:srgbClr val="002060"/>
                </a:solidFill>
              </a:rPr>
              <a:t> движения последовательно повторяются по четыре раза на каждую строчку песни до самого припева.</a:t>
            </a:r>
          </a:p>
          <a:p>
            <a:r>
              <a:rPr lang="ru-RU" sz="1500" b="1" i="1" dirty="0">
                <a:solidFill>
                  <a:srgbClr val="002060"/>
                </a:solidFill>
              </a:rPr>
              <a:t>6. </a:t>
            </a:r>
            <a:r>
              <a:rPr lang="ru-RU" sz="1500" b="1" i="1" dirty="0" err="1">
                <a:solidFill>
                  <a:srgbClr val="002060"/>
                </a:solidFill>
              </a:rPr>
              <a:t>Прогулка:Во</a:t>
            </a:r>
            <a:r>
              <a:rPr lang="ru-RU" sz="1500" b="1" i="1" dirty="0">
                <a:solidFill>
                  <a:srgbClr val="002060"/>
                </a:solidFill>
              </a:rPr>
              <a:t> время припева танцоры берут друг друга за руки и ходят по кругу, один раз меняя направление движения на </a:t>
            </a:r>
            <a:r>
              <a:rPr lang="ru-RU" sz="1500" b="1" i="1" dirty="0" err="1">
                <a:solidFill>
                  <a:srgbClr val="002060"/>
                </a:solidFill>
              </a:rPr>
              <a:t>противоположное."На</a:t>
            </a:r>
            <a:r>
              <a:rPr lang="ru-RU" sz="1500" b="1" i="1" dirty="0">
                <a:solidFill>
                  <a:srgbClr val="002060"/>
                </a:solidFill>
              </a:rPr>
              <a:t> </a:t>
            </a:r>
            <a:r>
              <a:rPr lang="ru-RU" sz="1500" b="1" i="1" dirty="0" err="1">
                <a:solidFill>
                  <a:srgbClr val="002060"/>
                </a:solidFill>
              </a:rPr>
              <a:t>мговенье</a:t>
            </a:r>
            <a:r>
              <a:rPr lang="ru-RU" sz="1500" b="1" i="1" dirty="0">
                <a:solidFill>
                  <a:srgbClr val="002060"/>
                </a:solidFill>
              </a:rPr>
              <a:t> надо детство </a:t>
            </a:r>
            <a:r>
              <a:rPr lang="ru-RU" sz="1500" b="1" i="1" dirty="0" err="1">
                <a:solidFill>
                  <a:srgbClr val="002060"/>
                </a:solidFill>
              </a:rPr>
              <a:t>возвратитьМы</a:t>
            </a:r>
            <a:r>
              <a:rPr lang="ru-RU" sz="1500" b="1" i="1" dirty="0">
                <a:solidFill>
                  <a:srgbClr val="002060"/>
                </a:solidFill>
              </a:rPr>
              <a:t> теперь утята, и как </a:t>
            </a:r>
            <a:r>
              <a:rPr lang="ru-RU" sz="1500" b="1" i="1" dirty="0" err="1">
                <a:solidFill>
                  <a:srgbClr val="002060"/>
                </a:solidFill>
              </a:rPr>
              <a:t>прекрасноНа</a:t>
            </a:r>
            <a:r>
              <a:rPr lang="ru-RU" sz="1500" b="1" i="1" dirty="0">
                <a:solidFill>
                  <a:srgbClr val="002060"/>
                </a:solidFill>
              </a:rPr>
              <a:t> свете </a:t>
            </a:r>
            <a:r>
              <a:rPr lang="ru-RU" sz="1500" b="1" i="1" dirty="0" err="1">
                <a:solidFill>
                  <a:srgbClr val="002060"/>
                </a:solidFill>
              </a:rPr>
              <a:t>жить!"В</a:t>
            </a:r>
            <a:r>
              <a:rPr lang="ru-RU" sz="1500" b="1" i="1" dirty="0">
                <a:solidFill>
                  <a:srgbClr val="002060"/>
                </a:solidFill>
              </a:rPr>
              <a:t> конце припева все дружно крякают и хлопают в ладоши.</a:t>
            </a:r>
            <a:endParaRPr lang="ru-RU" sz="1500" b="1" i="1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07868" y="434285"/>
            <a:ext cx="1378711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Танец</a:t>
            </a:r>
            <a:r>
              <a:rPr lang="ru-RU" sz="32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</a:t>
            </a:r>
            <a:endParaRPr lang="ru-RU" sz="32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51040" y="260648"/>
            <a:ext cx="51845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7030A0"/>
                </a:solidFill>
              </a:rPr>
              <a:t>Юрий </a:t>
            </a:r>
            <a:r>
              <a:rPr lang="ru-RU" b="1" i="1" dirty="0" err="1">
                <a:solidFill>
                  <a:srgbClr val="7030A0"/>
                </a:solidFill>
              </a:rPr>
              <a:t>Энтин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 smtClean="0">
                <a:solidFill>
                  <a:srgbClr val="7030A0"/>
                </a:solidFill>
              </a:rPr>
              <a:t>– «Танец </a:t>
            </a:r>
            <a:r>
              <a:rPr lang="ru-RU" b="1" i="1" dirty="0">
                <a:solidFill>
                  <a:srgbClr val="7030A0"/>
                </a:solidFill>
              </a:rPr>
              <a:t>маленьких </a:t>
            </a:r>
            <a:r>
              <a:rPr lang="ru-RU" b="1" i="1" dirty="0" smtClean="0">
                <a:solidFill>
                  <a:srgbClr val="7030A0"/>
                </a:solidFill>
              </a:rPr>
              <a:t>утят» </a:t>
            </a:r>
          </a:p>
          <a:p>
            <a:r>
              <a:rPr lang="ru-RU" b="1" i="1" dirty="0" smtClean="0">
                <a:solidFill>
                  <a:srgbClr val="7030A0"/>
                </a:solidFill>
              </a:rPr>
              <a:t>Учим </a:t>
            </a:r>
            <a:r>
              <a:rPr lang="ru-RU" b="1" i="1" dirty="0">
                <a:solidFill>
                  <a:srgbClr val="7030A0"/>
                </a:solidFill>
              </a:rPr>
              <a:t>танец маленьких утят!</a:t>
            </a:r>
          </a:p>
          <a:p>
            <a:r>
              <a:rPr lang="ru-RU" b="1" i="1" dirty="0">
                <a:solidFill>
                  <a:srgbClr val="7030A0"/>
                </a:solidFill>
              </a:rPr>
              <a:t>Развиваем ритмику</a:t>
            </a:r>
          </a:p>
        </p:txBody>
      </p:sp>
      <p:pic>
        <p:nvPicPr>
          <p:cNvPr id="3" name="YUrijj_JEntin_-_Tanec_malenkikh_utyat_6483728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biLevel thresh="75000"/>
          </a:blip>
          <a:stretch>
            <a:fillRect/>
          </a:stretch>
        </p:blipFill>
        <p:spPr>
          <a:xfrm>
            <a:off x="609899" y="2132856"/>
            <a:ext cx="1152128" cy="11521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2" t="-6436" r="-275" b="6436"/>
          <a:stretch/>
        </p:blipFill>
        <p:spPr>
          <a:xfrm>
            <a:off x="103102" y="4199415"/>
            <a:ext cx="2383477" cy="172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806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7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" y="-35527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28944" y="332656"/>
            <a:ext cx="6367256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Музыкальная </a:t>
            </a:r>
            <a:r>
              <a:rPr lang="ru-RU" sz="32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игра с ускорением:</a:t>
            </a:r>
            <a:endParaRPr lang="ru-RU" sz="3200" b="1" spc="50" dirty="0" smtClean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32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2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«Самолет"</a:t>
            </a:r>
            <a:endParaRPr lang="ru-RU" sz="32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950159" y="5543978"/>
            <a:ext cx="23230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srgbClr val="7030A0"/>
                </a:solidFill>
              </a:rPr>
              <a:t>«</a:t>
            </a:r>
            <a:r>
              <a:rPr lang="ru-RU" sz="3200" b="1" i="1" dirty="0" err="1" smtClean="0">
                <a:solidFill>
                  <a:srgbClr val="7030A0"/>
                </a:solidFill>
              </a:rPr>
              <a:t>Чударики</a:t>
            </a:r>
            <a:r>
              <a:rPr lang="ru-RU" sz="3200" b="1" i="1" dirty="0" smtClean="0">
                <a:solidFill>
                  <a:srgbClr val="7030A0"/>
                </a:solidFill>
              </a:rPr>
              <a:t>»</a:t>
            </a:r>
            <a:endParaRPr lang="ru-RU" sz="3200" b="1" i="1" dirty="0">
              <a:solidFill>
                <a:srgbClr val="7030A0"/>
              </a:solidFill>
            </a:endParaRPr>
          </a:p>
        </p:txBody>
      </p:sp>
      <p:pic>
        <p:nvPicPr>
          <p:cNvPr id="4" name="Чударики подвижная игра с ускорением - Чударики подвижная игра с ускорением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biLevel thresh="75000"/>
          </a:blip>
          <a:stretch>
            <a:fillRect/>
          </a:stretch>
        </p:blipFill>
        <p:spPr>
          <a:xfrm flipV="1">
            <a:off x="5737270" y="5388425"/>
            <a:ext cx="880864" cy="8951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507" y="1976410"/>
            <a:ext cx="4814130" cy="341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2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7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2087</TotalTime>
  <Words>421</Words>
  <Application>Microsoft Office PowerPoint</Application>
  <PresentationFormat>Экран (4:3)</PresentationFormat>
  <Paragraphs>52</Paragraphs>
  <Slides>6</Slides>
  <Notes>0</Notes>
  <HiddenSlides>0</HiddenSlides>
  <MMClips>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Тема Office</vt:lpstr>
      <vt:lpstr>МБДОУ д/с № 5»Родничок»  комбинированного вида с. Сарыг-Сеп</vt:lpstr>
      <vt:lpstr> Аранжировка Рашита Хабибуллина  музыка и слова Виктории Пивоварцевой Исполняет Виктория Пивоварцева 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Dom17</dc:creator>
  <cp:lastModifiedBy>Dom17</cp:lastModifiedBy>
  <cp:revision>57</cp:revision>
  <dcterms:created xsi:type="dcterms:W3CDTF">2024-05-04T02:19:20Z</dcterms:created>
  <dcterms:modified xsi:type="dcterms:W3CDTF">2024-05-21T16:00:33Z</dcterms:modified>
</cp:coreProperties>
</file>