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7" r:id="rId1"/>
    <p:sldMasterId id="2147483749" r:id="rId2"/>
  </p:sldMasterIdLst>
  <p:sldIdLst>
    <p:sldId id="296" r:id="rId3"/>
    <p:sldId id="294" r:id="rId4"/>
    <p:sldId id="301" r:id="rId5"/>
    <p:sldId id="300" r:id="rId6"/>
    <p:sldId id="307" r:id="rId7"/>
    <p:sldId id="289" r:id="rId8"/>
    <p:sldId id="292" r:id="rId9"/>
    <p:sldId id="304" r:id="rId10"/>
    <p:sldId id="293" r:id="rId11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96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49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72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392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023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964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162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942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098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33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0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504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623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507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21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41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66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5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48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85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92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33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4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30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888431"/>
          </a:xfrm>
        </p:spPr>
        <p:txBody>
          <a:bodyPr>
            <a:normAutofit fontScale="90000"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</a:pP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/>
            </a:r>
            <a:b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МБДОУ </a:t>
            </a: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д/с № 5»Родничок» </a:t>
            </a:r>
            <a:b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комбинированного вида с. Сарыг-Сеп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
</a:t>
            </a:r>
            <a:b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r>
              <a:rPr lang="ru-RU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Дистанционное обучение </a:t>
            </a:r>
            <a:r>
              <a:rPr lang="ru-RU" sz="35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/>
            </a:r>
            <a:br>
              <a:rPr lang="ru-RU" sz="35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r>
              <a:rPr lang="ru-RU" sz="35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6 </a:t>
            </a:r>
            <a:r>
              <a:rPr lang="ru-RU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неделя ( с </a:t>
            </a:r>
            <a:r>
              <a:rPr lang="ru-R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8 </a:t>
            </a:r>
            <a:r>
              <a:rPr lang="ru-RU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по </a:t>
            </a:r>
            <a:r>
              <a:rPr lang="ru-R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14 </a:t>
            </a:r>
            <a:r>
              <a:rPr lang="ru-RU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апреля 2024г.)</a:t>
            </a:r>
            <a:br>
              <a:rPr lang="ru-RU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r>
              <a:rPr lang="en-US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I</a:t>
            </a:r>
            <a:r>
              <a:rPr lang="kk-KZ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 младшая</a:t>
            </a:r>
            <a:r>
              <a:rPr lang="ru-RU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 группа (2 - 3 года)</a:t>
            </a:r>
            <a:r>
              <a:rPr lang="ru-RU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
</a:t>
            </a:r>
            <a:r>
              <a:rPr lang="ru-RU" sz="42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Тема</a:t>
            </a:r>
            <a:r>
              <a:rPr lang="ru-RU" sz="42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: </a:t>
            </a:r>
            <a:r>
              <a:rPr lang="ru-RU" sz="42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«Мишка в гостях у ребят</a:t>
            </a:r>
            <a:r>
              <a:rPr lang="ru-RU" sz="39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»</a:t>
            </a:r>
            <a:r>
              <a:rPr lang="ru-RU" sz="39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/>
            </a:r>
            <a:br>
              <a:rPr lang="ru-RU" sz="39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584776" cy="985664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</a:rPr>
              <a:t>Выполнил: </a:t>
            </a:r>
            <a:r>
              <a:rPr lang="ru-RU" sz="2400" dirty="0" smtClean="0">
                <a:solidFill>
                  <a:schemeClr val="tx1"/>
                </a:solidFill>
              </a:rPr>
              <a:t>музыкальный руководитель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Трегубова </a:t>
            </a:r>
            <a:r>
              <a:rPr lang="ru-RU" sz="2400" dirty="0">
                <a:solidFill>
                  <a:schemeClr val="tx1"/>
                </a:solidFill>
              </a:rPr>
              <a:t>В.В.</a:t>
            </a:r>
            <a:r>
              <a:rPr lang="ru-RU" sz="2400" spc="-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Fill>
                  <a:solidFill>
                    <a:srgbClr val="FFFFFF"/>
                  </a:solidFill>
                </a:uFill>
                <a:latin typeface="Arial"/>
                <a:ea typeface="+mj-ea"/>
                <a:cs typeface="+mj-cs"/>
              </a:rPr>
              <a:t/>
            </a:r>
            <a:br>
              <a:rPr lang="ru-RU" sz="2400" spc="-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Fill>
                  <a:solidFill>
                    <a:srgbClr val="FFFFFF"/>
                  </a:solidFill>
                </a:uFill>
                <a:latin typeface="Arial"/>
                <a:ea typeface="+mj-ea"/>
                <a:cs typeface="+mj-cs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718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08720"/>
            <a:ext cx="7427168" cy="5217443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prstClr val="black"/>
                </a:solidFill>
                <a:latin typeface="Trebuchet MS"/>
              </a:rPr>
              <a:t>Уважаемые родители!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1100" b="1" dirty="0">
              <a:solidFill>
                <a:prstClr val="black"/>
              </a:solidFill>
              <a:latin typeface="Trebuchet MS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1100" b="1" dirty="0" smtClean="0">
              <a:solidFill>
                <a:prstClr val="black"/>
              </a:solidFill>
              <a:latin typeface="Trebuchet MS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1100" b="1" dirty="0">
              <a:solidFill>
                <a:prstClr val="black"/>
              </a:solidFill>
              <a:latin typeface="Trebuchet MS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Trebuchet MS"/>
              </a:rPr>
              <a:t>Во время деятельности с ребенком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Trebuchet MS"/>
              </a:rPr>
              <a:t>сделайте, пожалуйста, фотографии.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Trebuchet MS"/>
              </a:rPr>
              <a:t>Отправить фотографии можно в группу в </a:t>
            </a:r>
            <a:r>
              <a:rPr lang="ru-RU" sz="2800" dirty="0" err="1">
                <a:solidFill>
                  <a:prstClr val="black"/>
                </a:solidFill>
                <a:latin typeface="Trebuchet MS"/>
              </a:rPr>
              <a:t>вайбер</a:t>
            </a:r>
            <a:r>
              <a:rPr lang="ru-RU" sz="2800" dirty="0">
                <a:solidFill>
                  <a:prstClr val="black"/>
                </a:solidFill>
                <a:latin typeface="Trebuchet MS"/>
              </a:rPr>
              <a:t> или лично вашему воспитателю.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256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Загадайте ребёнку загадку:</a:t>
            </a:r>
            <a:br>
              <a:rPr lang="ru-RU" sz="2800" dirty="0" smtClean="0"/>
            </a:br>
            <a:r>
              <a:rPr lang="ru-RU" sz="2800" dirty="0" smtClean="0"/>
              <a:t>                               Часто бродит по дороге,</a:t>
            </a:r>
            <a:br>
              <a:rPr lang="ru-RU" sz="2800" dirty="0" smtClean="0"/>
            </a:br>
            <a:r>
              <a:rPr lang="ru-RU" sz="2800" dirty="0" smtClean="0"/>
              <a:t>                               Любит мёд и спит в берлоге.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72816"/>
            <a:ext cx="7499176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Я мишка – медвежонок,</a:t>
            </a:r>
          </a:p>
          <a:p>
            <a:pPr marL="0" indent="0">
              <a:buNone/>
            </a:pPr>
            <a:r>
              <a:rPr lang="ru-RU" sz="2400" dirty="0" smtClean="0"/>
              <a:t>Бурый я с пелёнок.</a:t>
            </a:r>
          </a:p>
          <a:p>
            <a:pPr marL="0" indent="0">
              <a:buNone/>
            </a:pPr>
            <a:r>
              <a:rPr lang="ru-RU" sz="2400" dirty="0" smtClean="0"/>
              <a:t>Лапы , как у папы,</a:t>
            </a:r>
          </a:p>
          <a:p>
            <a:pPr marL="0" indent="0">
              <a:buNone/>
            </a:pPr>
            <a:r>
              <a:rPr lang="ru-RU" sz="2400" dirty="0" smtClean="0"/>
              <a:t>Тоже косолапы.</a:t>
            </a:r>
          </a:p>
          <a:p>
            <a:pPr marL="0" indent="0">
              <a:buNone/>
            </a:pPr>
            <a:r>
              <a:rPr lang="ru-RU" sz="2400" dirty="0" smtClean="0"/>
              <a:t>Я мёд люблю покушать,</a:t>
            </a:r>
          </a:p>
          <a:p>
            <a:pPr marL="0" indent="0">
              <a:buNone/>
            </a:pPr>
            <a:r>
              <a:rPr lang="ru-RU" sz="2400" dirty="0" smtClean="0"/>
              <a:t>И сказочки послушать.</a:t>
            </a:r>
          </a:p>
          <a:p>
            <a:pPr marL="0" indent="0">
              <a:buNone/>
            </a:pPr>
            <a:r>
              <a:rPr lang="ru-RU" sz="2400" dirty="0" smtClean="0"/>
              <a:t>И весело играть,</a:t>
            </a:r>
          </a:p>
          <a:p>
            <a:pPr marL="0" indent="0">
              <a:buNone/>
            </a:pPr>
            <a:r>
              <a:rPr lang="ru-RU" sz="2400" dirty="0" smtClean="0"/>
              <a:t>И петь, и танцевать.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" r="14528"/>
          <a:stretch/>
        </p:blipFill>
        <p:spPr>
          <a:xfrm>
            <a:off x="4487141" y="1700808"/>
            <a:ext cx="432776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74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76672"/>
            <a:ext cx="7416824" cy="5649491"/>
          </a:xfrm>
        </p:spPr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prstClr val="black"/>
                </a:solidFill>
                <a:latin typeface="Trebuchet MS"/>
              </a:rPr>
              <a:t>    А ты любишь петь, танцевать, играть?</a:t>
            </a:r>
            <a:endParaRPr lang="ru-RU" sz="2800" dirty="0">
              <a:solidFill>
                <a:prstClr val="black"/>
              </a:solidFill>
              <a:latin typeface="Trebuchet MS"/>
            </a:endParaRPr>
          </a:p>
          <a:p>
            <a:pPr marL="0" lvl="0" indent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endParaRPr lang="ru-RU" sz="100" dirty="0">
              <a:solidFill>
                <a:prstClr val="white"/>
              </a:solidFill>
              <a:latin typeface="Trebuchet MS"/>
            </a:endParaRPr>
          </a:p>
          <a:p>
            <a:pPr marL="228600" lvl="0" indent="-182880" algn="just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Давай споём для мишки песенку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про солнышко</a:t>
            </a:r>
          </a:p>
          <a:p>
            <a:pPr marL="228600" lvl="0" indent="-18288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  <a:p>
            <a:pPr marL="228600" lvl="0" indent="-18288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  <a:p>
            <a:pPr marL="228600" lvl="0" indent="-182880" algn="ctr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Смотрит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солнышко в окошко, </a:t>
            </a:r>
          </a:p>
          <a:p>
            <a:pPr marL="228600" lvl="0" indent="-182880" algn="ctr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Светит в нашу комнату.</a:t>
            </a:r>
          </a:p>
          <a:p>
            <a:pPr marL="228600" lvl="0" indent="-182880" algn="ctr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Мы захлопали в ладошки,</a:t>
            </a:r>
          </a:p>
          <a:p>
            <a:pPr marL="228600" lvl="0" indent="-182880" algn="ctr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Очень рады солнышку.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tamara-popatenko-solnyishk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84302" y="19168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prstClr val="black"/>
                </a:solidFill>
              </a:rPr>
              <a:t>А теперь давай превратимся в мишек и потанцуем</a:t>
            </a:r>
            <a:r>
              <a:rPr lang="ru-RU" sz="2800" dirty="0" smtClean="0">
                <a:solidFill>
                  <a:prstClr val="black"/>
                </a:solidFill>
              </a:rPr>
              <a:t>.</a:t>
            </a:r>
            <a:br>
              <a:rPr lang="ru-RU" sz="2800" dirty="0" smtClean="0">
                <a:solidFill>
                  <a:prstClr val="black"/>
                </a:solidFill>
              </a:rPr>
            </a:br>
            <a:r>
              <a:rPr lang="ru-RU" sz="2000" dirty="0" smtClean="0">
                <a:solidFill>
                  <a:prstClr val="black"/>
                </a:solidFill>
              </a:rPr>
              <a:t>(выполняете движения по тексту песенки, 1 куплет – шагаете, как медвежата, на все проигрыши – кружитесь)</a:t>
            </a:r>
            <a:endParaRPr lang="ru-RU" sz="2000" dirty="0"/>
          </a:p>
        </p:txBody>
      </p:sp>
      <p:pic>
        <p:nvPicPr>
          <p:cNvPr id="10" name="Детская - Медвежата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8224" y="1736835"/>
            <a:ext cx="487363" cy="487363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4382498" cy="438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553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 теперь давай исполним с тобой парную пляску.</a:t>
            </a:r>
            <a:br>
              <a:rPr lang="ru-RU" sz="2400" dirty="0" smtClean="0"/>
            </a:br>
            <a:r>
              <a:rPr lang="ru-RU" sz="2800" dirty="0" smtClean="0"/>
              <a:t>Парная пляска «Калинка»</a:t>
            </a:r>
            <a:endParaRPr lang="ru-RU" sz="2800" dirty="0"/>
          </a:p>
        </p:txBody>
      </p:sp>
      <p:pic>
        <p:nvPicPr>
          <p:cNvPr id="4" name="Минус - Калинка Малинка Shor vers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48" y="1213445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5741" r="21650" b="3688"/>
          <a:stretch/>
        </p:blipFill>
        <p:spPr>
          <a:xfrm>
            <a:off x="5063898" y="2996952"/>
            <a:ext cx="3622902" cy="331236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700808"/>
            <a:ext cx="7431010" cy="4824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Куплет:</a:t>
            </a:r>
          </a:p>
          <a:p>
            <a:pPr marL="0" indent="0">
              <a:buNone/>
            </a:pPr>
            <a:r>
              <a:rPr lang="ru-RU" sz="2000" dirty="0" smtClean="0"/>
              <a:t>Вот как мы гуляем,</a:t>
            </a:r>
            <a:r>
              <a:rPr lang="ru-RU" sz="2000" i="1" dirty="0" smtClean="0"/>
              <a:t> ( идут парой по кругу)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Парами шагаем,</a:t>
            </a:r>
          </a:p>
          <a:p>
            <a:pPr marL="0" indent="0">
              <a:buNone/>
            </a:pPr>
            <a:r>
              <a:rPr lang="ru-RU" sz="2000" dirty="0" smtClean="0"/>
              <a:t>Посмотрите все на нас.</a:t>
            </a:r>
          </a:p>
          <a:p>
            <a:pPr marL="0" indent="0">
              <a:buNone/>
            </a:pPr>
            <a:r>
              <a:rPr lang="ru-RU" sz="2000" dirty="0" smtClean="0"/>
              <a:t>Музыка играет, солнышко сияет,</a:t>
            </a:r>
          </a:p>
          <a:p>
            <a:pPr marL="0" indent="0">
              <a:buNone/>
            </a:pPr>
            <a:r>
              <a:rPr lang="ru-RU" sz="2000" dirty="0" smtClean="0"/>
              <a:t>И веселей попляшем </a:t>
            </a:r>
          </a:p>
          <a:p>
            <a:pPr marL="0" indent="0">
              <a:buNone/>
            </a:pPr>
            <a:r>
              <a:rPr lang="ru-RU" sz="2000" dirty="0" smtClean="0"/>
              <a:t>Мы сейчас.</a:t>
            </a:r>
          </a:p>
          <a:p>
            <a:pPr marL="0" indent="0">
              <a:buNone/>
            </a:pPr>
            <a:r>
              <a:rPr lang="ru-RU" sz="2000" dirty="0" smtClean="0"/>
              <a:t>Припев:</a:t>
            </a:r>
          </a:p>
          <a:p>
            <a:pPr marL="0" indent="0">
              <a:buNone/>
            </a:pPr>
            <a:r>
              <a:rPr lang="ru-RU" sz="2000" dirty="0" smtClean="0"/>
              <a:t>1-й: топают ножками</a:t>
            </a:r>
          </a:p>
          <a:p>
            <a:pPr marL="0" indent="0">
              <a:buNone/>
            </a:pPr>
            <a:r>
              <a:rPr lang="ru-RU" sz="2000" dirty="0" smtClean="0"/>
              <a:t>2-й: хлопают ручками</a:t>
            </a:r>
          </a:p>
          <a:p>
            <a:pPr marL="0" indent="0">
              <a:buNone/>
            </a:pPr>
            <a:r>
              <a:rPr lang="ru-RU" sz="2000" dirty="0" smtClean="0"/>
              <a:t>3-й: кружатся в паре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0389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20688"/>
            <a:ext cx="7272808" cy="55054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А теперь давай поиграем с мишкой.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Музыкальная игра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«Игра с мишкой»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Уважаемые родители!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   Во время игровой деятельности, роль медведя  может сыграть  ребенок, или игрушка, или любой член семьи. 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562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endParaRPr lang="ru-RU" sz="2200" dirty="0" smtClean="0">
              <a:solidFill>
                <a:prstClr val="black"/>
              </a:solidFill>
              <a:latin typeface="Verdana"/>
            </a:endParaRP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endParaRPr lang="ru-RU" sz="2200" dirty="0" smtClean="0">
              <a:solidFill>
                <a:prstClr val="black"/>
              </a:solidFill>
              <a:latin typeface="Verdana"/>
            </a:endParaRP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endParaRPr lang="ru-RU" sz="2200" dirty="0">
              <a:solidFill>
                <a:prstClr val="black"/>
              </a:solidFill>
              <a:latin typeface="Verdana"/>
            </a:endParaRP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ru-RU" sz="2600" dirty="0" smtClean="0">
                <a:solidFill>
                  <a:prstClr val="black"/>
                </a:solidFill>
                <a:latin typeface="Verdana"/>
              </a:rPr>
              <a:t>Мишка </a:t>
            </a:r>
            <a:r>
              <a:rPr lang="ru-RU" sz="2600" dirty="0">
                <a:solidFill>
                  <a:prstClr val="black"/>
                </a:solidFill>
                <a:latin typeface="Verdana"/>
              </a:rPr>
              <a:t>косолапый</a:t>
            </a: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ru-RU" sz="2600" dirty="0">
                <a:solidFill>
                  <a:prstClr val="black"/>
                </a:solidFill>
                <a:latin typeface="Verdana"/>
              </a:rPr>
              <a:t>Машет детям лапой.</a:t>
            </a: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ru-RU" sz="2600" dirty="0">
                <a:solidFill>
                  <a:prstClr val="black"/>
                </a:solidFill>
                <a:latin typeface="Verdana"/>
              </a:rPr>
              <a:t>Приглашает погулять,</a:t>
            </a: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ru-RU" sz="2600" dirty="0">
                <a:solidFill>
                  <a:prstClr val="black"/>
                </a:solidFill>
                <a:latin typeface="Verdana"/>
              </a:rPr>
              <a:t>В догонялки поиграть</a:t>
            </a:r>
            <a:r>
              <a:rPr lang="ru-RU" sz="2600" dirty="0" smtClean="0">
                <a:solidFill>
                  <a:prstClr val="black"/>
                </a:solidFill>
                <a:latin typeface="Verdana"/>
              </a:rPr>
              <a:t>.</a:t>
            </a: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endParaRPr lang="ru-RU" sz="2200" dirty="0">
              <a:solidFill>
                <a:prstClr val="black"/>
              </a:solidFill>
              <a:latin typeface="Verdana"/>
            </a:endParaRP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endParaRPr lang="ru-RU" sz="2200" dirty="0">
              <a:solidFill>
                <a:prstClr val="black"/>
              </a:solidFill>
              <a:latin typeface="Verdana"/>
            </a:endParaRPr>
          </a:p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endParaRPr lang="ru-RU" sz="1700" i="1" dirty="0">
              <a:solidFill>
                <a:prstClr val="black"/>
              </a:solidFill>
              <a:latin typeface="Verdana"/>
            </a:endParaRPr>
          </a:p>
          <a:p>
            <a:pPr marL="265176" lvl="0" indent="-265176" algn="just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ru-RU" sz="1700" i="1" dirty="0">
                <a:solidFill>
                  <a:prstClr val="black"/>
                </a:solidFill>
                <a:latin typeface="Verdana"/>
              </a:rPr>
              <a:t>   </a:t>
            </a:r>
            <a:endParaRPr lang="ru-RU" sz="1700" i="1" dirty="0" smtClean="0">
              <a:solidFill>
                <a:prstClr val="black"/>
              </a:solidFill>
              <a:latin typeface="Verdana"/>
            </a:endParaRPr>
          </a:p>
          <a:p>
            <a:pPr marL="265176" lvl="0" indent="-265176" algn="just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endParaRPr lang="ru-RU" sz="1700" i="1" dirty="0">
              <a:solidFill>
                <a:prstClr val="black"/>
              </a:solidFill>
              <a:latin typeface="Verdana"/>
            </a:endParaRPr>
          </a:p>
          <a:p>
            <a:pPr marL="265176" lvl="0" indent="-265176" algn="just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endParaRPr lang="ru-RU" sz="1700" i="1" dirty="0" smtClean="0">
              <a:solidFill>
                <a:prstClr val="black"/>
              </a:solidFill>
              <a:latin typeface="Verdana"/>
            </a:endParaRPr>
          </a:p>
          <a:p>
            <a:pPr marL="265176" lvl="0" indent="-265176" algn="just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endParaRPr lang="ru-RU" sz="1700" i="1" dirty="0">
              <a:solidFill>
                <a:prstClr val="black"/>
              </a:solidFill>
              <a:latin typeface="Verdana"/>
            </a:endParaRPr>
          </a:p>
          <a:p>
            <a:pPr marL="265176" lvl="0" indent="-265176" algn="just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ru-RU" sz="1900" i="1" dirty="0" smtClean="0">
                <a:solidFill>
                  <a:prstClr val="black"/>
                </a:solidFill>
                <a:latin typeface="Verdana"/>
              </a:rPr>
              <a:t>                  (</a:t>
            </a:r>
            <a:r>
              <a:rPr lang="ru-RU" sz="1900" i="1" dirty="0">
                <a:solidFill>
                  <a:prstClr val="black"/>
                </a:solidFill>
                <a:latin typeface="Verdana"/>
              </a:rPr>
              <a:t>Пока </a:t>
            </a:r>
            <a:r>
              <a:rPr lang="ru-RU" sz="1900" i="1" dirty="0" smtClean="0">
                <a:solidFill>
                  <a:prstClr val="black"/>
                </a:solidFill>
                <a:latin typeface="Verdana"/>
              </a:rPr>
              <a:t>медведь (взрослый) </a:t>
            </a:r>
            <a:r>
              <a:rPr lang="ru-RU" sz="1900" i="1" dirty="0">
                <a:solidFill>
                  <a:prstClr val="black"/>
                </a:solidFill>
                <a:latin typeface="Verdana"/>
              </a:rPr>
              <a:t>поёт </a:t>
            </a:r>
            <a:r>
              <a:rPr lang="ru-RU" sz="1900" i="1" dirty="0" smtClean="0">
                <a:solidFill>
                  <a:prstClr val="black"/>
                </a:solidFill>
                <a:latin typeface="Verdana"/>
              </a:rPr>
              <a:t>песенку</a:t>
            </a:r>
            <a:r>
              <a:rPr lang="ru-RU" sz="1900" i="1" dirty="0">
                <a:solidFill>
                  <a:prstClr val="black"/>
                </a:solidFill>
                <a:latin typeface="Verdana"/>
              </a:rPr>
              <a:t>, </a:t>
            </a:r>
            <a:endParaRPr lang="ru-RU" sz="1900" i="1" dirty="0" smtClean="0">
              <a:solidFill>
                <a:prstClr val="black"/>
              </a:solidFill>
              <a:latin typeface="Verdana"/>
            </a:endParaRPr>
          </a:p>
          <a:p>
            <a:pPr marL="265176" lvl="0" indent="-265176" algn="just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ru-RU" sz="1900" i="1" dirty="0" smtClean="0">
                <a:solidFill>
                  <a:prstClr val="black"/>
                </a:solidFill>
                <a:latin typeface="Verdana"/>
              </a:rPr>
              <a:t>                   ребёнок </a:t>
            </a:r>
            <a:r>
              <a:rPr lang="ru-RU" sz="1900" i="1" dirty="0">
                <a:solidFill>
                  <a:prstClr val="black"/>
                </a:solidFill>
                <a:latin typeface="Verdana"/>
              </a:rPr>
              <a:t>подходит к Мишке. </a:t>
            </a:r>
            <a:endParaRPr lang="ru-RU" sz="1900" i="1" dirty="0" smtClean="0">
              <a:solidFill>
                <a:prstClr val="black"/>
              </a:solidFill>
              <a:latin typeface="Verdana"/>
            </a:endParaRPr>
          </a:p>
          <a:p>
            <a:pPr marL="265176" lvl="0" indent="-265176" algn="just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ru-RU" sz="1900" i="1" dirty="0" smtClean="0">
                <a:solidFill>
                  <a:prstClr val="black"/>
                </a:solidFill>
                <a:latin typeface="Verdana"/>
              </a:rPr>
              <a:t>                   По </a:t>
            </a:r>
            <a:r>
              <a:rPr lang="ru-RU" sz="1900" i="1" dirty="0">
                <a:solidFill>
                  <a:prstClr val="black"/>
                </a:solidFill>
                <a:latin typeface="Verdana"/>
              </a:rPr>
              <a:t>окончании песенки – ребёнок </a:t>
            </a:r>
            <a:endParaRPr lang="ru-RU" sz="1900" i="1" dirty="0" smtClean="0">
              <a:solidFill>
                <a:prstClr val="black"/>
              </a:solidFill>
              <a:latin typeface="Verdana"/>
            </a:endParaRPr>
          </a:p>
          <a:p>
            <a:pPr marL="265176" lvl="0" indent="-265176" algn="just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ru-RU" sz="1900" i="1" dirty="0" smtClean="0">
                <a:solidFill>
                  <a:prstClr val="black"/>
                </a:solidFill>
                <a:latin typeface="Verdana"/>
              </a:rPr>
              <a:t>                   убегает</a:t>
            </a:r>
            <a:r>
              <a:rPr lang="ru-RU" sz="1900" i="1" dirty="0">
                <a:solidFill>
                  <a:prstClr val="black"/>
                </a:solidFill>
                <a:latin typeface="Verdana"/>
              </a:rPr>
              <a:t>, медведь догоняет его.)</a:t>
            </a:r>
          </a:p>
          <a:p>
            <a:pPr marL="0" indent="0">
              <a:buNone/>
            </a:pPr>
            <a:endParaRPr lang="ru-RU" sz="1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26"/>
          <a:stretch/>
        </p:blipFill>
        <p:spPr>
          <a:xfrm>
            <a:off x="4427984" y="476672"/>
            <a:ext cx="4159990" cy="4176464"/>
          </a:xfrm>
          <a:prstGeom prst="rect">
            <a:avLst/>
          </a:prstGeom>
        </p:spPr>
      </p:pic>
      <p:pic>
        <p:nvPicPr>
          <p:cNvPr id="5" name="08 Игра с мишко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98911" y="3429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5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9672" y="1628800"/>
            <a:ext cx="6120914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66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6162</TotalTime>
  <Words>257</Words>
  <Application>Microsoft Office PowerPoint</Application>
  <PresentationFormat>Экран (4:3)</PresentationFormat>
  <Paragraphs>65</Paragraphs>
  <Slides>9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Trebuchet MS</vt:lpstr>
      <vt:lpstr>Verdana</vt:lpstr>
      <vt:lpstr>Тема Office</vt:lpstr>
      <vt:lpstr>1_Тема Office</vt:lpstr>
      <vt:lpstr> МБДОУ д/с № 5»Родничок»  комбинированного вида с. Сарыг-Сеп
 Дистанционное обучение  6 неделя ( с 8 по 14 апреля 2024г.) I младшая группа (2 - 3 года)
Тема: «Мишка в гостях у ребят» </vt:lpstr>
      <vt:lpstr>Презентация PowerPoint</vt:lpstr>
      <vt:lpstr>Загадайте ребёнку загадку:                                Часто бродит по дороге,                                Любит мёд и спит в берлоге.</vt:lpstr>
      <vt:lpstr>Презентация PowerPoint</vt:lpstr>
      <vt:lpstr>А теперь давай превратимся в мишек и потанцуем. (выполняете движения по тексту песенки, 1 куплет – шагаете, как медвежата, на все проигрыши – кружитесь)</vt:lpstr>
      <vt:lpstr>А теперь давай исполним с тобой парную пляску. Парная пляска «Калинка»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asus</cp:lastModifiedBy>
  <cp:revision>151</cp:revision>
  <dcterms:created xsi:type="dcterms:W3CDTF">2017-09-25T05:51:55Z</dcterms:created>
  <dcterms:modified xsi:type="dcterms:W3CDTF">2024-03-01T15:32:47Z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