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37" r:id="rId1"/>
    <p:sldMasterId id="2147483749" r:id="rId2"/>
  </p:sldMasterIdLst>
  <p:sldIdLst>
    <p:sldId id="296" r:id="rId3"/>
    <p:sldId id="294" r:id="rId4"/>
    <p:sldId id="310" r:id="rId5"/>
    <p:sldId id="329" r:id="rId6"/>
    <p:sldId id="317" r:id="rId7"/>
    <p:sldId id="320" r:id="rId8"/>
    <p:sldId id="330" r:id="rId9"/>
    <p:sldId id="331" r:id="rId10"/>
    <p:sldId id="332" r:id="rId11"/>
    <p:sldId id="293" r:id="rId12"/>
  </p:sldIdLst>
  <p:sldSz cx="9144000" cy="6858000" type="screen4x3"/>
  <p:notesSz cx="7559675" cy="106918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2" d="100"/>
          <a:sy n="82" d="100"/>
        </p:scale>
        <p:origin x="667"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C71EC6-210F-42DE-9C53-41977AD35B3D}"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29.04.2024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8965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C71EC6-210F-42DE-9C53-41977AD35B3D}"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29.04.2024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56496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C71EC6-210F-42DE-9C53-41977AD35B3D}"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29.04.2024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37726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C71EC6-210F-42DE-9C53-41977AD35B3D}"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29.04.2024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43392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C71EC6-210F-42DE-9C53-41977AD35B3D}"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29.04.2024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630238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C71EC6-210F-42DE-9C53-41977AD35B3D}"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29.04.2024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80964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C71EC6-210F-42DE-9C53-41977AD35B3D}"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29.04.2024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72162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C71EC6-210F-42DE-9C53-41977AD35B3D}"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29.04.2024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Нижний колонтитул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Номер слайда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5942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C71EC6-210F-42DE-9C53-41977AD35B3D}"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29.04.2024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Нижний колонтитул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омер слайда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2098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C71EC6-210F-42DE-9C53-41977AD35B3D}"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29.04.2024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Нижний колонтитул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11335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C71EC6-210F-42DE-9C53-41977AD35B3D}"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29.04.2024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1003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C71EC6-210F-42DE-9C53-41977AD35B3D}"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29.04.2024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165045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C71EC6-210F-42DE-9C53-41977AD35B3D}"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29.04.2024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60623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C71EC6-210F-42DE-9C53-41977AD35B3D}"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29.04.2024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55070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C71EC6-210F-42DE-9C53-41977AD35B3D}"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29.04.2024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25219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C71EC6-210F-42DE-9C53-41977AD35B3D}"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29.04.2024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79417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C71EC6-210F-42DE-9C53-41977AD35B3D}"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29.04.2024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7661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C71EC6-210F-42DE-9C53-41977AD35B3D}"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29.04.2024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Нижний колонтитул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Номер слайда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1759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C71EC6-210F-42DE-9C53-41977AD35B3D}"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29.04.2024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Нижний колонтитул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омер слайда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0481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C71EC6-210F-42DE-9C53-41977AD35B3D}"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29.04.2024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Нижний колонтитул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6854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C71EC6-210F-42DE-9C53-41977AD35B3D}"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29.04.2024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74928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C71EC6-210F-42DE-9C53-41977AD35B3D}"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29.04.2024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51331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4C71EC6-210F-42DE-9C53-41977AD35B3D}"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29.04.2024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8417176"/>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4C71EC6-210F-42DE-9C53-41977AD35B3D}"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29.04.2024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2330439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6.jp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8.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9.jp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1187624" y="1196752"/>
            <a:ext cx="6984776" cy="2520280"/>
          </a:xfrm>
          <a:ln>
            <a:noFill/>
          </a:ln>
        </p:spPr>
        <p:txBody>
          <a:bodyPr>
            <a:normAutofit fontScale="90000"/>
          </a:bodyPr>
          <a:lstStyle/>
          <a:p>
            <a:pPr marL="228600" lvl="0" indent="-182880">
              <a:spcBef>
                <a:spcPct val="20000"/>
              </a:spcBef>
              <a:spcAft>
                <a:spcPts val="300"/>
              </a:spcAft>
            </a:pPr>
            <a:r>
              <a:rPr lang="ru-RU" sz="2200" spc="-1" dirty="0" smtClean="0">
                <a:solidFill>
                  <a:srgbClr val="000000"/>
                </a:solidFill>
                <a:uFill>
                  <a:solidFill>
                    <a:srgbClr val="FFFFFF"/>
                  </a:solidFill>
                </a:uFill>
                <a:ea typeface="+mn-ea"/>
                <a:cs typeface="+mn-cs"/>
              </a:rPr>
              <a:t/>
            </a:r>
            <a:br>
              <a:rPr lang="ru-RU" sz="2200" spc="-1" dirty="0" smtClean="0">
                <a:solidFill>
                  <a:srgbClr val="000000"/>
                </a:solidFill>
                <a:uFill>
                  <a:solidFill>
                    <a:srgbClr val="FFFFFF"/>
                  </a:solidFill>
                </a:uFill>
                <a:ea typeface="+mn-ea"/>
                <a:cs typeface="+mn-cs"/>
              </a:rPr>
            </a:br>
            <a:r>
              <a:rPr lang="ru-RU" sz="2200" spc="-1" dirty="0" smtClean="0">
                <a:solidFill>
                  <a:srgbClr val="000000"/>
                </a:solidFill>
                <a:uFill>
                  <a:solidFill>
                    <a:srgbClr val="FFFFFF"/>
                  </a:solidFill>
                </a:uFill>
                <a:latin typeface="Times New Roman" panose="02020603050405020304" pitchFamily="18" charset="0"/>
                <a:ea typeface="+mn-ea"/>
                <a:cs typeface="Times New Roman" panose="02020603050405020304" pitchFamily="18" charset="0"/>
              </a:rPr>
              <a:t>МБДОУ </a:t>
            </a:r>
            <a:r>
              <a:rPr lang="ru-RU" sz="2200" spc="-1" dirty="0">
                <a:solidFill>
                  <a:srgbClr val="000000"/>
                </a:solidFill>
                <a:uFill>
                  <a:solidFill>
                    <a:srgbClr val="FFFFFF"/>
                  </a:solidFill>
                </a:uFill>
                <a:latin typeface="Times New Roman" panose="02020603050405020304" pitchFamily="18" charset="0"/>
                <a:ea typeface="+mn-ea"/>
                <a:cs typeface="Times New Roman" panose="02020603050405020304" pitchFamily="18" charset="0"/>
              </a:rPr>
              <a:t>д/с № 5»Родничок» </a:t>
            </a:r>
            <a:br>
              <a:rPr lang="ru-RU" sz="2200" spc="-1" dirty="0">
                <a:solidFill>
                  <a:srgbClr val="000000"/>
                </a:solidFill>
                <a:uFill>
                  <a:solidFill>
                    <a:srgbClr val="FFFFFF"/>
                  </a:solidFill>
                </a:uFill>
                <a:latin typeface="Times New Roman" panose="02020603050405020304" pitchFamily="18" charset="0"/>
                <a:ea typeface="+mn-ea"/>
                <a:cs typeface="Times New Roman" panose="02020603050405020304" pitchFamily="18" charset="0"/>
              </a:rPr>
            </a:br>
            <a:r>
              <a:rPr lang="ru-RU" sz="2200" spc="-1" dirty="0">
                <a:solidFill>
                  <a:srgbClr val="000000"/>
                </a:solidFill>
                <a:uFill>
                  <a:solidFill>
                    <a:srgbClr val="FFFFFF"/>
                  </a:solidFill>
                </a:uFill>
                <a:latin typeface="Times New Roman" panose="02020603050405020304" pitchFamily="18" charset="0"/>
                <a:ea typeface="+mn-ea"/>
                <a:cs typeface="Times New Roman" panose="02020603050405020304" pitchFamily="18" charset="0"/>
              </a:rPr>
              <a:t>комбинированного вида с. Сарыг-Сеп</a:t>
            </a:r>
            <a:r>
              <a:rPr lang="ru-RU" sz="2400" spc="-1" dirty="0">
                <a:solidFill>
                  <a:srgbClr val="000000"/>
                </a:solidFill>
                <a:uFill>
                  <a:solidFill>
                    <a:srgbClr val="FFFFFF"/>
                  </a:solidFill>
                </a:uFill>
                <a:latin typeface="Times New Roman" panose="02020603050405020304" pitchFamily="18" charset="0"/>
                <a:ea typeface="+mn-ea"/>
                <a:cs typeface="Times New Roman" panose="02020603050405020304" pitchFamily="18" charset="0"/>
              </a:rPr>
              <a:t>
</a:t>
            </a:r>
            <a:br>
              <a:rPr lang="ru-RU" sz="2400" spc="-1" dirty="0">
                <a:solidFill>
                  <a:srgbClr val="000000"/>
                </a:solidFill>
                <a:uFill>
                  <a:solidFill>
                    <a:srgbClr val="FFFFFF"/>
                  </a:solidFill>
                </a:uFill>
                <a:latin typeface="Times New Roman" panose="02020603050405020304" pitchFamily="18" charset="0"/>
                <a:ea typeface="+mn-ea"/>
                <a:cs typeface="Times New Roman" panose="02020603050405020304" pitchFamily="18" charset="0"/>
              </a:rPr>
            </a:br>
            <a:r>
              <a:rPr lang="ru-RU" sz="3100" b="1" spc="-1" dirty="0">
                <a:solidFill>
                  <a:srgbClr val="000000"/>
                </a:solidFill>
                <a:uFill>
                  <a:solidFill>
                    <a:srgbClr val="FFFFFF"/>
                  </a:solidFill>
                </a:uFill>
                <a:latin typeface="Times New Roman" panose="02020603050405020304" pitchFamily="18" charset="0"/>
                <a:ea typeface="+mn-ea"/>
                <a:cs typeface="Times New Roman" panose="02020603050405020304" pitchFamily="18" charset="0"/>
              </a:rPr>
              <a:t>Дистанционное обучение </a:t>
            </a:r>
            <a:br>
              <a:rPr lang="ru-RU" sz="3100" b="1" spc="-1" dirty="0">
                <a:solidFill>
                  <a:srgbClr val="000000"/>
                </a:solidFill>
                <a:uFill>
                  <a:solidFill>
                    <a:srgbClr val="FFFFFF"/>
                  </a:solidFill>
                </a:uFill>
                <a:latin typeface="Times New Roman" panose="02020603050405020304" pitchFamily="18" charset="0"/>
                <a:ea typeface="+mn-ea"/>
                <a:cs typeface="Times New Roman" panose="02020603050405020304" pitchFamily="18" charset="0"/>
              </a:rPr>
            </a:br>
            <a:r>
              <a:rPr lang="ru-RU" sz="3100" spc="-1" dirty="0" smtClean="0">
                <a:solidFill>
                  <a:srgbClr val="000000"/>
                </a:solidFill>
                <a:uFill>
                  <a:solidFill>
                    <a:srgbClr val="FFFFFF"/>
                  </a:solidFill>
                </a:uFill>
                <a:latin typeface="Times New Roman" panose="02020603050405020304" pitchFamily="18" charset="0"/>
                <a:ea typeface="+mn-ea"/>
                <a:cs typeface="Times New Roman" panose="02020603050405020304" pitchFamily="18" charset="0"/>
              </a:rPr>
              <a:t>9 </a:t>
            </a:r>
            <a:r>
              <a:rPr lang="ru-RU" sz="3100" spc="-1" dirty="0">
                <a:solidFill>
                  <a:srgbClr val="000000"/>
                </a:solidFill>
                <a:uFill>
                  <a:solidFill>
                    <a:srgbClr val="FFFFFF"/>
                  </a:solidFill>
                </a:uFill>
                <a:latin typeface="Times New Roman" panose="02020603050405020304" pitchFamily="18" charset="0"/>
                <a:ea typeface="+mn-ea"/>
                <a:cs typeface="Times New Roman" panose="02020603050405020304" pitchFamily="18" charset="0"/>
              </a:rPr>
              <a:t>неделя ( с </a:t>
            </a:r>
            <a:r>
              <a:rPr lang="ru-RU" sz="3100" spc="-1" dirty="0" smtClean="0">
                <a:solidFill>
                  <a:srgbClr val="000000"/>
                </a:solidFill>
                <a:uFill>
                  <a:solidFill>
                    <a:srgbClr val="FFFFFF"/>
                  </a:solidFill>
                </a:uFill>
                <a:latin typeface="Times New Roman" panose="02020603050405020304" pitchFamily="18" charset="0"/>
                <a:ea typeface="+mn-ea"/>
                <a:cs typeface="Times New Roman" panose="02020603050405020304" pitchFamily="18" charset="0"/>
              </a:rPr>
              <a:t>28 </a:t>
            </a:r>
            <a:r>
              <a:rPr lang="ru-RU" sz="3100" spc="-1" dirty="0" smtClean="0">
                <a:solidFill>
                  <a:srgbClr val="000000"/>
                </a:solidFill>
                <a:uFill>
                  <a:solidFill>
                    <a:srgbClr val="FFFFFF"/>
                  </a:solidFill>
                </a:uFill>
                <a:latin typeface="Times New Roman" panose="02020603050405020304" pitchFamily="18" charset="0"/>
                <a:ea typeface="+mn-ea"/>
                <a:cs typeface="Times New Roman" panose="02020603050405020304" pitchFamily="18" charset="0"/>
              </a:rPr>
              <a:t>апреля </a:t>
            </a:r>
            <a:r>
              <a:rPr lang="ru-RU" sz="3100" spc="-1" dirty="0" smtClean="0">
                <a:solidFill>
                  <a:srgbClr val="000000"/>
                </a:solidFill>
                <a:uFill>
                  <a:solidFill>
                    <a:srgbClr val="FFFFFF"/>
                  </a:solidFill>
                </a:uFill>
                <a:latin typeface="Times New Roman" panose="02020603050405020304" pitchFamily="18" charset="0"/>
                <a:ea typeface="+mn-ea"/>
                <a:cs typeface="Times New Roman" panose="02020603050405020304" pitchFamily="18" charset="0"/>
              </a:rPr>
              <a:t>по 5 мая 2024г</a:t>
            </a:r>
            <a:r>
              <a:rPr lang="ru-RU" sz="3100" spc="-1" dirty="0">
                <a:solidFill>
                  <a:srgbClr val="000000"/>
                </a:solidFill>
                <a:uFill>
                  <a:solidFill>
                    <a:srgbClr val="FFFFFF"/>
                  </a:solidFill>
                </a:uFill>
                <a:latin typeface="Times New Roman" panose="02020603050405020304" pitchFamily="18" charset="0"/>
                <a:ea typeface="+mn-ea"/>
                <a:cs typeface="Times New Roman" panose="02020603050405020304" pitchFamily="18" charset="0"/>
              </a:rPr>
              <a:t>.)</a:t>
            </a:r>
            <a:br>
              <a:rPr lang="ru-RU" sz="3100" spc="-1" dirty="0">
                <a:solidFill>
                  <a:srgbClr val="000000"/>
                </a:solidFill>
                <a:uFill>
                  <a:solidFill>
                    <a:srgbClr val="FFFFFF"/>
                  </a:solidFill>
                </a:uFill>
                <a:latin typeface="Times New Roman" panose="02020603050405020304" pitchFamily="18" charset="0"/>
                <a:ea typeface="+mn-ea"/>
                <a:cs typeface="Times New Roman" panose="02020603050405020304" pitchFamily="18" charset="0"/>
              </a:rPr>
            </a:br>
            <a:r>
              <a:rPr lang="en-US" sz="3100" b="1" spc="-1" dirty="0" smtClean="0">
                <a:solidFill>
                  <a:srgbClr val="000000"/>
                </a:solidFill>
                <a:uFill>
                  <a:solidFill>
                    <a:srgbClr val="FFFFFF"/>
                  </a:solidFill>
                </a:uFill>
                <a:latin typeface="Times New Roman" panose="02020603050405020304" pitchFamily="18" charset="0"/>
                <a:ea typeface="+mn-ea"/>
                <a:cs typeface="Times New Roman" panose="02020603050405020304" pitchFamily="18" charset="0"/>
              </a:rPr>
              <a:t>II</a:t>
            </a:r>
            <a:r>
              <a:rPr lang="kk-KZ" sz="3100" b="1" spc="-1" dirty="0" smtClean="0">
                <a:solidFill>
                  <a:srgbClr val="000000"/>
                </a:solidFill>
                <a:uFill>
                  <a:solidFill>
                    <a:srgbClr val="FFFFFF"/>
                  </a:solidFill>
                </a:uFill>
                <a:latin typeface="Times New Roman" panose="02020603050405020304" pitchFamily="18" charset="0"/>
                <a:ea typeface="+mn-ea"/>
                <a:cs typeface="Times New Roman" panose="02020603050405020304" pitchFamily="18" charset="0"/>
              </a:rPr>
              <a:t> </a:t>
            </a:r>
            <a:r>
              <a:rPr lang="kk-KZ" sz="3100" b="1" spc="-1" dirty="0">
                <a:solidFill>
                  <a:srgbClr val="000000"/>
                </a:solidFill>
                <a:uFill>
                  <a:solidFill>
                    <a:srgbClr val="FFFFFF"/>
                  </a:solidFill>
                </a:uFill>
                <a:latin typeface="Times New Roman" panose="02020603050405020304" pitchFamily="18" charset="0"/>
                <a:ea typeface="+mn-ea"/>
                <a:cs typeface="Times New Roman" panose="02020603050405020304" pitchFamily="18" charset="0"/>
              </a:rPr>
              <a:t>младшая</a:t>
            </a:r>
            <a:r>
              <a:rPr lang="ru-RU" sz="3100" b="1" spc="-1" dirty="0">
                <a:solidFill>
                  <a:srgbClr val="000000"/>
                </a:solidFill>
                <a:uFill>
                  <a:solidFill>
                    <a:srgbClr val="FFFFFF"/>
                  </a:solidFill>
                </a:uFill>
                <a:latin typeface="Times New Roman" panose="02020603050405020304" pitchFamily="18" charset="0"/>
                <a:ea typeface="+mn-ea"/>
                <a:cs typeface="Times New Roman" panose="02020603050405020304" pitchFamily="18" charset="0"/>
              </a:rPr>
              <a:t> группа </a:t>
            </a:r>
            <a:r>
              <a:rPr lang="ru-RU" sz="3100" b="1" spc="-1" dirty="0" smtClean="0">
                <a:solidFill>
                  <a:srgbClr val="000000"/>
                </a:solidFill>
                <a:uFill>
                  <a:solidFill>
                    <a:srgbClr val="FFFFFF"/>
                  </a:solidFill>
                </a:uFill>
                <a:latin typeface="Times New Roman" panose="02020603050405020304" pitchFamily="18" charset="0"/>
                <a:ea typeface="+mn-ea"/>
                <a:cs typeface="Times New Roman" panose="02020603050405020304" pitchFamily="18" charset="0"/>
              </a:rPr>
              <a:t>(</a:t>
            </a:r>
            <a:r>
              <a:rPr lang="en-US" sz="3100" b="1" spc="-1" dirty="0" smtClean="0">
                <a:solidFill>
                  <a:srgbClr val="000000"/>
                </a:solidFill>
                <a:uFill>
                  <a:solidFill>
                    <a:srgbClr val="FFFFFF"/>
                  </a:solidFill>
                </a:uFill>
                <a:latin typeface="Times New Roman" panose="02020603050405020304" pitchFamily="18" charset="0"/>
                <a:ea typeface="+mn-ea"/>
                <a:cs typeface="Times New Roman" panose="02020603050405020304" pitchFamily="18" charset="0"/>
              </a:rPr>
              <a:t>3</a:t>
            </a:r>
            <a:r>
              <a:rPr lang="ru-RU" sz="3100" b="1" spc="-1" dirty="0" smtClean="0">
                <a:solidFill>
                  <a:srgbClr val="000000"/>
                </a:solidFill>
                <a:uFill>
                  <a:solidFill>
                    <a:srgbClr val="FFFFFF"/>
                  </a:solidFill>
                </a:uFill>
                <a:latin typeface="Times New Roman" panose="02020603050405020304" pitchFamily="18" charset="0"/>
                <a:ea typeface="+mn-ea"/>
                <a:cs typeface="Times New Roman" panose="02020603050405020304" pitchFamily="18" charset="0"/>
              </a:rPr>
              <a:t> </a:t>
            </a:r>
            <a:r>
              <a:rPr lang="ru-RU" sz="3100" b="1" spc="-1" dirty="0">
                <a:solidFill>
                  <a:srgbClr val="000000"/>
                </a:solidFill>
                <a:uFill>
                  <a:solidFill>
                    <a:srgbClr val="FFFFFF"/>
                  </a:solidFill>
                </a:uFill>
                <a:latin typeface="Times New Roman" panose="02020603050405020304" pitchFamily="18" charset="0"/>
                <a:ea typeface="+mn-ea"/>
                <a:cs typeface="Times New Roman" panose="02020603050405020304" pitchFamily="18" charset="0"/>
              </a:rPr>
              <a:t>- </a:t>
            </a:r>
            <a:r>
              <a:rPr lang="en-US" sz="3100" b="1" spc="-1" dirty="0" smtClean="0">
                <a:solidFill>
                  <a:srgbClr val="000000"/>
                </a:solidFill>
                <a:uFill>
                  <a:solidFill>
                    <a:srgbClr val="FFFFFF"/>
                  </a:solidFill>
                </a:uFill>
                <a:latin typeface="Times New Roman" panose="02020603050405020304" pitchFamily="18" charset="0"/>
                <a:ea typeface="+mn-ea"/>
                <a:cs typeface="Times New Roman" panose="02020603050405020304" pitchFamily="18" charset="0"/>
              </a:rPr>
              <a:t>4</a:t>
            </a:r>
            <a:r>
              <a:rPr lang="ru-RU" sz="3100" b="1" spc="-1" dirty="0" smtClean="0">
                <a:solidFill>
                  <a:srgbClr val="000000"/>
                </a:solidFill>
                <a:uFill>
                  <a:solidFill>
                    <a:srgbClr val="FFFFFF"/>
                  </a:solidFill>
                </a:uFill>
                <a:latin typeface="Times New Roman" panose="02020603050405020304" pitchFamily="18" charset="0"/>
                <a:ea typeface="+mn-ea"/>
                <a:cs typeface="Times New Roman" panose="02020603050405020304" pitchFamily="18" charset="0"/>
              </a:rPr>
              <a:t> </a:t>
            </a:r>
            <a:r>
              <a:rPr lang="ru-RU" sz="3100" b="1" spc="-1" dirty="0">
                <a:solidFill>
                  <a:srgbClr val="000000"/>
                </a:solidFill>
                <a:uFill>
                  <a:solidFill>
                    <a:srgbClr val="FFFFFF"/>
                  </a:solidFill>
                </a:uFill>
                <a:latin typeface="Times New Roman" panose="02020603050405020304" pitchFamily="18" charset="0"/>
                <a:ea typeface="+mn-ea"/>
                <a:cs typeface="Times New Roman" panose="02020603050405020304" pitchFamily="18" charset="0"/>
              </a:rPr>
              <a:t>года)</a:t>
            </a:r>
            <a:r>
              <a:rPr lang="ru-RU" sz="3600" spc="-1" dirty="0">
                <a:solidFill>
                  <a:srgbClr val="000000"/>
                </a:solidFill>
                <a:uFill>
                  <a:solidFill>
                    <a:srgbClr val="FFFFFF"/>
                  </a:solidFill>
                </a:uFill>
                <a:latin typeface="Times New Roman" panose="02020603050405020304" pitchFamily="18" charset="0"/>
                <a:ea typeface="+mn-ea"/>
                <a:cs typeface="Times New Roman" panose="02020603050405020304" pitchFamily="18" charset="0"/>
              </a:rPr>
              <a:t>
</a:t>
            </a:r>
            <a:r>
              <a:rPr lang="ru-RU" sz="4000" b="1" dirty="0" smtClean="0">
                <a:ln w="10541" cmpd="sng">
                  <a:solidFill>
                    <a:srgbClr val="4E67C8">
                      <a:shade val="88000"/>
                      <a:satMod val="110000"/>
                    </a:srgbClr>
                  </a:solidFill>
                  <a:prstDash val="solid"/>
                </a:ln>
                <a:solidFill>
                  <a:schemeClr val="accent3">
                    <a:lumMod val="50000"/>
                  </a:schemeClr>
                </a:solidFill>
                <a:uFill>
                  <a:solidFill>
                    <a:srgbClr val="FFFFFF"/>
                  </a:solidFill>
                </a:uFill>
                <a:latin typeface="Times New Roman" panose="02020603050405020304" pitchFamily="18" charset="0"/>
                <a:ea typeface="+mn-ea"/>
                <a:cs typeface="Times New Roman" panose="02020603050405020304" pitchFamily="18" charset="0"/>
              </a:rPr>
              <a:t>Тема</a:t>
            </a:r>
            <a:r>
              <a:rPr lang="ru-RU" sz="4000" b="1" dirty="0">
                <a:ln w="10541" cmpd="sng">
                  <a:solidFill>
                    <a:srgbClr val="4E67C8">
                      <a:shade val="88000"/>
                      <a:satMod val="110000"/>
                    </a:srgbClr>
                  </a:solidFill>
                  <a:prstDash val="solid"/>
                </a:ln>
                <a:solidFill>
                  <a:schemeClr val="accent3">
                    <a:lumMod val="50000"/>
                  </a:schemeClr>
                </a:solidFill>
                <a:uFill>
                  <a:solidFill>
                    <a:srgbClr val="FFFFFF"/>
                  </a:solidFill>
                </a:uFill>
                <a:latin typeface="Times New Roman" panose="02020603050405020304" pitchFamily="18" charset="0"/>
                <a:ea typeface="+mn-ea"/>
                <a:cs typeface="Times New Roman" panose="02020603050405020304" pitchFamily="18" charset="0"/>
              </a:rPr>
              <a:t>: </a:t>
            </a:r>
            <a:r>
              <a:rPr lang="ru-RU" sz="4000" b="1" dirty="0" smtClean="0">
                <a:ln w="10541" cmpd="sng">
                  <a:solidFill>
                    <a:srgbClr val="4E67C8">
                      <a:shade val="88000"/>
                      <a:satMod val="110000"/>
                    </a:srgbClr>
                  </a:solidFill>
                  <a:prstDash val="solid"/>
                </a:ln>
                <a:solidFill>
                  <a:schemeClr val="accent3">
                    <a:lumMod val="50000"/>
                  </a:schemeClr>
                </a:solidFill>
                <a:uFill>
                  <a:solidFill>
                    <a:srgbClr val="FFFFFF"/>
                  </a:solidFill>
                </a:uFill>
                <a:latin typeface="Times New Roman" panose="02020603050405020304" pitchFamily="18" charset="0"/>
                <a:ea typeface="+mn-ea"/>
                <a:cs typeface="Times New Roman" panose="02020603050405020304" pitchFamily="18" charset="0"/>
              </a:rPr>
              <a:t>«Мой конёк»</a:t>
            </a:r>
            <a:r>
              <a:rPr lang="ru-RU" sz="4900" b="1" dirty="0">
                <a:ln w="10541" cmpd="sng">
                  <a:solidFill>
                    <a:srgbClr val="4E67C8">
                      <a:shade val="88000"/>
                      <a:satMod val="110000"/>
                    </a:srgbClr>
                  </a:solidFill>
                  <a:prstDash val="solid"/>
                </a:ln>
                <a:solidFill>
                  <a:schemeClr val="accent3">
                    <a:lumMod val="50000"/>
                  </a:schemeClr>
                </a:solidFill>
                <a:uFill>
                  <a:solidFill>
                    <a:srgbClr val="FFFFFF"/>
                  </a:solidFill>
                </a:uFill>
                <a:latin typeface="Times New Roman" panose="02020603050405020304" pitchFamily="18" charset="0"/>
                <a:ea typeface="+mn-ea"/>
                <a:cs typeface="Times New Roman" panose="02020603050405020304" pitchFamily="18" charset="0"/>
              </a:rPr>
              <a:t/>
            </a:r>
            <a:br>
              <a:rPr lang="ru-RU" sz="4900" b="1" dirty="0">
                <a:ln w="10541" cmpd="sng">
                  <a:solidFill>
                    <a:srgbClr val="4E67C8">
                      <a:shade val="88000"/>
                      <a:satMod val="110000"/>
                    </a:srgbClr>
                  </a:solidFill>
                  <a:prstDash val="solid"/>
                </a:ln>
                <a:solidFill>
                  <a:schemeClr val="accent3">
                    <a:lumMod val="50000"/>
                  </a:schemeClr>
                </a:solidFill>
                <a:uFill>
                  <a:solidFill>
                    <a:srgbClr val="FFFFFF"/>
                  </a:solidFill>
                </a:uFill>
                <a:latin typeface="Times New Roman" panose="02020603050405020304" pitchFamily="18" charset="0"/>
                <a:ea typeface="+mn-ea"/>
                <a:cs typeface="Times New Roman" panose="02020603050405020304" pitchFamily="18" charset="0"/>
              </a:rPr>
            </a:br>
            <a:endParaRPr lang="ru-RU" sz="4900"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5" name="Подзаголовок 4"/>
          <p:cNvSpPr>
            <a:spLocks noGrp="1"/>
          </p:cNvSpPr>
          <p:nvPr>
            <p:ph type="subTitle" idx="1"/>
          </p:nvPr>
        </p:nvSpPr>
        <p:spPr>
          <a:xfrm>
            <a:off x="1907704" y="5157192"/>
            <a:ext cx="6800800" cy="985664"/>
          </a:xfrm>
          <a:ln>
            <a:noFill/>
          </a:ln>
          <a:effectLst/>
        </p:spPr>
        <p:txBody>
          <a:bodyPr>
            <a:noAutofit/>
          </a:bodyPr>
          <a:lstStyle/>
          <a:p>
            <a:pPr algn="r"/>
            <a:r>
              <a:rPr lang="ru-RU" sz="2400" dirty="0">
                <a:solidFill>
                  <a:schemeClr val="bg2"/>
                </a:solidFill>
                <a:latin typeface="Times New Roman" panose="02020603050405020304" pitchFamily="18" charset="0"/>
                <a:cs typeface="Times New Roman" panose="02020603050405020304" pitchFamily="18" charset="0"/>
              </a:rPr>
              <a:t>Выполнил: </a:t>
            </a:r>
            <a:r>
              <a:rPr lang="ru-RU" sz="2400" dirty="0" smtClean="0">
                <a:solidFill>
                  <a:schemeClr val="bg2"/>
                </a:solidFill>
                <a:latin typeface="Times New Roman" panose="02020603050405020304" pitchFamily="18" charset="0"/>
                <a:cs typeface="Times New Roman" panose="02020603050405020304" pitchFamily="18" charset="0"/>
              </a:rPr>
              <a:t>музыкальный руководитель</a:t>
            </a:r>
          </a:p>
          <a:p>
            <a:pPr algn="r"/>
            <a:r>
              <a:rPr lang="ru-RU" sz="2400" dirty="0" smtClean="0">
                <a:solidFill>
                  <a:schemeClr val="bg2"/>
                </a:solidFill>
                <a:latin typeface="Times New Roman" panose="02020603050405020304" pitchFamily="18" charset="0"/>
                <a:cs typeface="Times New Roman" panose="02020603050405020304" pitchFamily="18" charset="0"/>
              </a:rPr>
              <a:t>Трегубова </a:t>
            </a:r>
            <a:r>
              <a:rPr lang="ru-RU" sz="2400" dirty="0">
                <a:solidFill>
                  <a:schemeClr val="bg2"/>
                </a:solidFill>
                <a:latin typeface="Times New Roman" panose="02020603050405020304" pitchFamily="18" charset="0"/>
                <a:cs typeface="Times New Roman" panose="02020603050405020304" pitchFamily="18" charset="0"/>
              </a:rPr>
              <a:t>В.В.</a:t>
            </a:r>
            <a:r>
              <a:rPr lang="ru-RU" sz="2400" spc="-1" dirty="0">
                <a:solidFill>
                  <a:schemeClr val="bg2"/>
                </a:solidFill>
                <a:effectLst>
                  <a:reflection blurRad="6350" stA="55000" endA="300" endPos="45500" dir="5400000" sy="-100000" algn="bl" rotWithShape="0"/>
                </a:effectLst>
                <a:uFill>
                  <a:solidFill>
                    <a:srgbClr val="FFFFFF"/>
                  </a:solidFill>
                </a:uFill>
                <a:latin typeface="Times New Roman" panose="02020603050405020304" pitchFamily="18" charset="0"/>
                <a:ea typeface="+mj-ea"/>
                <a:cs typeface="Times New Roman" panose="02020603050405020304" pitchFamily="18" charset="0"/>
              </a:rPr>
              <a:t/>
            </a:r>
            <a:br>
              <a:rPr lang="ru-RU" sz="2400" spc="-1" dirty="0">
                <a:solidFill>
                  <a:schemeClr val="bg2"/>
                </a:solidFill>
                <a:effectLst>
                  <a:reflection blurRad="6350" stA="55000" endA="300" endPos="45500" dir="5400000" sy="-100000" algn="bl" rotWithShape="0"/>
                </a:effectLst>
                <a:uFill>
                  <a:solidFill>
                    <a:srgbClr val="FFFFFF"/>
                  </a:solidFill>
                </a:uFill>
                <a:latin typeface="Times New Roman" panose="02020603050405020304" pitchFamily="18" charset="0"/>
                <a:ea typeface="+mj-ea"/>
                <a:cs typeface="Times New Roman" panose="02020603050405020304" pitchFamily="18" charset="0"/>
              </a:rPr>
            </a:br>
            <a:endParaRPr lang="ru-RU" sz="2400" dirty="0">
              <a:solidFill>
                <a:schemeClr val="bg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7188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5"/>
          <p:cNvSpPr>
            <a:spLocks noGrp="1"/>
          </p:cNvSpPr>
          <p:nvPr>
            <p:ph idx="1"/>
          </p:nvPr>
        </p:nvSpPr>
        <p:spPr>
          <a:xfrm>
            <a:off x="611560" y="1340767"/>
            <a:ext cx="8085584" cy="2088233"/>
          </a:xfrm>
        </p:spPr>
        <p:txBody>
          <a:bodyPr/>
          <a:lstStyle/>
          <a:p>
            <a:pPr marL="0" lvl="0" indent="0" algn="ctr">
              <a:spcBef>
                <a:spcPts val="0"/>
              </a:spcBef>
              <a:buNone/>
            </a:pPr>
            <a:endParaRPr lang="ru-RU" sz="5400" b="1" dirty="0" smtClean="0">
              <a:ln w="11430"/>
              <a:solidFill>
                <a:schemeClr val="accent3">
                  <a:lumMod val="75000"/>
                </a:schemeClr>
              </a:solidFill>
              <a:effectLst>
                <a:outerShdw blurRad="80000" dist="40000" dir="5040000" algn="tl">
                  <a:srgbClr val="000000">
                    <a:alpha val="30000"/>
                  </a:srgbClr>
                </a:outerShdw>
              </a:effectLst>
            </a:endParaRPr>
          </a:p>
          <a:p>
            <a:pPr marL="0" lvl="0" indent="0" algn="ctr">
              <a:spcBef>
                <a:spcPts val="0"/>
              </a:spcBef>
              <a:buNone/>
            </a:pPr>
            <a:r>
              <a:rPr lang="ru-RU" sz="5400" b="1" dirty="0" smtClean="0">
                <a:ln w="11430"/>
                <a:solidFill>
                  <a:schemeClr val="accent3">
                    <a:lumMod val="50000"/>
                  </a:schemeClr>
                </a:solidFill>
                <a:effectLst>
                  <a:outerShdw blurRad="80000" dist="40000" dir="5040000" algn="tl">
                    <a:srgbClr val="000000">
                      <a:alpha val="30000"/>
                    </a:srgbClr>
                  </a:outerShdw>
                </a:effectLst>
              </a:rPr>
              <a:t>Спасибо </a:t>
            </a:r>
            <a:r>
              <a:rPr lang="ru-RU" sz="5400" b="1" dirty="0">
                <a:ln w="11430"/>
                <a:solidFill>
                  <a:schemeClr val="accent3">
                    <a:lumMod val="50000"/>
                  </a:schemeClr>
                </a:solidFill>
                <a:effectLst>
                  <a:outerShdw blurRad="80000" dist="40000" dir="5040000" algn="tl">
                    <a:srgbClr val="000000">
                      <a:alpha val="30000"/>
                    </a:srgbClr>
                  </a:outerShdw>
                </a:effectLst>
              </a:rPr>
              <a:t>за внимание</a:t>
            </a:r>
          </a:p>
          <a:p>
            <a:pPr marL="0" indent="0">
              <a:buNone/>
            </a:pPr>
            <a:endParaRPr lang="ru-RU" dirty="0"/>
          </a:p>
        </p:txBody>
      </p:sp>
    </p:spTree>
    <p:extLst>
      <p:ext uri="{BB962C8B-B14F-4D97-AF65-F5344CB8AC3E}">
        <p14:creationId xmlns:p14="http://schemas.microsoft.com/office/powerpoint/2010/main" val="1436266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457200" y="1124744"/>
            <a:ext cx="8229600" cy="5001419"/>
          </a:xfrm>
        </p:spPr>
        <p:txBody>
          <a:bodyPr/>
          <a:lstStyle/>
          <a:p>
            <a:pPr marL="0" lvl="0" indent="0" algn="ctr">
              <a:spcBef>
                <a:spcPts val="0"/>
              </a:spcBef>
              <a:buNone/>
            </a:pPr>
            <a:r>
              <a:rPr lang="ru-RU" b="1" dirty="0">
                <a:solidFill>
                  <a:prstClr val="black"/>
                </a:solidFill>
                <a:latin typeface="Times New Roman" panose="02020603050405020304" pitchFamily="18" charset="0"/>
                <a:cs typeface="Times New Roman" panose="02020603050405020304" pitchFamily="18" charset="0"/>
              </a:rPr>
              <a:t>Уважаемые родители!</a:t>
            </a:r>
          </a:p>
          <a:p>
            <a:pPr marL="0" lvl="0" indent="0" algn="ctr">
              <a:spcBef>
                <a:spcPts val="0"/>
              </a:spcBef>
              <a:buNone/>
            </a:pPr>
            <a:endParaRPr lang="ru-RU" sz="1100" b="1" dirty="0">
              <a:solidFill>
                <a:prstClr val="black"/>
              </a:solidFill>
              <a:latin typeface="Times New Roman" panose="02020603050405020304" pitchFamily="18" charset="0"/>
              <a:cs typeface="Times New Roman" panose="02020603050405020304" pitchFamily="18" charset="0"/>
            </a:endParaRPr>
          </a:p>
          <a:p>
            <a:pPr marL="0" lvl="0" indent="0" algn="ctr">
              <a:spcBef>
                <a:spcPts val="0"/>
              </a:spcBef>
              <a:buNone/>
            </a:pPr>
            <a:endParaRPr lang="ru-RU" sz="1100" b="1" dirty="0">
              <a:solidFill>
                <a:prstClr val="black"/>
              </a:solidFill>
              <a:latin typeface="Times New Roman" panose="02020603050405020304" pitchFamily="18" charset="0"/>
              <a:cs typeface="Times New Roman" panose="02020603050405020304" pitchFamily="18" charset="0"/>
            </a:endParaRPr>
          </a:p>
          <a:p>
            <a:pPr marL="0" lvl="0" indent="0" algn="ctr">
              <a:spcBef>
                <a:spcPts val="0"/>
              </a:spcBef>
              <a:buNone/>
            </a:pPr>
            <a:r>
              <a:rPr lang="ru-RU" dirty="0">
                <a:solidFill>
                  <a:prstClr val="black"/>
                </a:solidFill>
                <a:latin typeface="Times New Roman" panose="02020603050405020304" pitchFamily="18" charset="0"/>
                <a:cs typeface="Times New Roman" panose="02020603050405020304" pitchFamily="18" charset="0"/>
              </a:rPr>
              <a:t>Во время деятельности с ребенком </a:t>
            </a:r>
          </a:p>
          <a:p>
            <a:pPr marL="0" lvl="0" indent="0" algn="ctr">
              <a:spcBef>
                <a:spcPts val="0"/>
              </a:spcBef>
              <a:buNone/>
            </a:pPr>
            <a:r>
              <a:rPr lang="ru-RU" dirty="0">
                <a:solidFill>
                  <a:prstClr val="black"/>
                </a:solidFill>
                <a:latin typeface="Times New Roman" panose="02020603050405020304" pitchFamily="18" charset="0"/>
                <a:cs typeface="Times New Roman" panose="02020603050405020304" pitchFamily="18" charset="0"/>
              </a:rPr>
              <a:t>сделайте, пожалуйста, фотографии. </a:t>
            </a:r>
          </a:p>
          <a:p>
            <a:pPr marL="0" lvl="0" indent="0" algn="ctr">
              <a:spcBef>
                <a:spcPts val="0"/>
              </a:spcBef>
              <a:buNone/>
            </a:pPr>
            <a:r>
              <a:rPr lang="ru-RU" dirty="0">
                <a:solidFill>
                  <a:prstClr val="black"/>
                </a:solidFill>
                <a:latin typeface="Times New Roman" panose="02020603050405020304" pitchFamily="18" charset="0"/>
                <a:cs typeface="Times New Roman" panose="02020603050405020304" pitchFamily="18" charset="0"/>
              </a:rPr>
              <a:t>Отправить фотографии можно в группу в </a:t>
            </a:r>
            <a:r>
              <a:rPr lang="ru-RU" dirty="0" smtClean="0">
                <a:solidFill>
                  <a:prstClr val="black"/>
                </a:solidFill>
                <a:latin typeface="Times New Roman" panose="02020603050405020304" pitchFamily="18" charset="0"/>
                <a:cs typeface="Times New Roman" panose="02020603050405020304" pitchFamily="18" charset="0"/>
              </a:rPr>
              <a:t>вайбере </a:t>
            </a:r>
            <a:r>
              <a:rPr lang="ru-RU" dirty="0">
                <a:solidFill>
                  <a:prstClr val="black"/>
                </a:solidFill>
                <a:latin typeface="Times New Roman" panose="02020603050405020304" pitchFamily="18" charset="0"/>
                <a:cs typeface="Times New Roman" panose="02020603050405020304" pitchFamily="18" charset="0"/>
              </a:rPr>
              <a:t>или лично вашему воспитателю. </a:t>
            </a:r>
          </a:p>
          <a:p>
            <a:pPr marL="0" indent="0">
              <a:buNone/>
            </a:pPr>
            <a:endParaRPr lang="ru-RU" dirty="0"/>
          </a:p>
        </p:txBody>
      </p:sp>
    </p:spTree>
    <p:extLst>
      <p:ext uri="{BB962C8B-B14F-4D97-AF65-F5344CB8AC3E}">
        <p14:creationId xmlns:p14="http://schemas.microsoft.com/office/powerpoint/2010/main" val="2210256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404664"/>
            <a:ext cx="8229600" cy="5976664"/>
          </a:xfrm>
        </p:spPr>
        <p:txBody>
          <a:bodyPr>
            <a:normAutofit/>
          </a:bodyPr>
          <a:lstStyle/>
          <a:p>
            <a:pPr marL="0" indent="0" algn="ctr">
              <a:buNone/>
            </a:pPr>
            <a:r>
              <a:rPr lang="ru-RU" sz="2800" dirty="0" smtClean="0"/>
              <a:t>  </a:t>
            </a:r>
            <a:r>
              <a:rPr lang="ru-RU" sz="2800" dirty="0" smtClean="0">
                <a:latin typeface="Times New Roman" panose="02020603050405020304" pitchFamily="18" charset="0"/>
                <a:cs typeface="Times New Roman" panose="02020603050405020304" pitchFamily="18" charset="0"/>
              </a:rPr>
              <a:t>Вот как мы умеем</a:t>
            </a:r>
          </a:p>
          <a:p>
            <a:pPr marL="0" indent="0" algn="ctr">
              <a:buNone/>
            </a:pPr>
            <a:r>
              <a:rPr lang="ru-RU" sz="2000" dirty="0">
                <a:solidFill>
                  <a:srgbClr val="0F1A25"/>
                </a:solidFill>
                <a:latin typeface="Times New Roman" panose="02020603050405020304" pitchFamily="18" charset="0"/>
                <a:cs typeface="Times New Roman" panose="02020603050405020304" pitchFamily="18" charset="0"/>
              </a:rPr>
              <a:t>Зашагали ножки —</a:t>
            </a: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2000" dirty="0">
                <a:solidFill>
                  <a:srgbClr val="0F1A25"/>
                </a:solidFill>
                <a:latin typeface="Times New Roman" panose="02020603050405020304" pitchFamily="18" charset="0"/>
                <a:cs typeface="Times New Roman" panose="02020603050405020304" pitchFamily="18" charset="0"/>
              </a:rPr>
              <a:t>Топ, топ, топ!</a:t>
            </a: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2000" dirty="0">
                <a:solidFill>
                  <a:srgbClr val="0F1A25"/>
                </a:solidFill>
                <a:latin typeface="Times New Roman" panose="02020603050405020304" pitchFamily="18" charset="0"/>
                <a:cs typeface="Times New Roman" panose="02020603050405020304" pitchFamily="18" charset="0"/>
              </a:rPr>
              <a:t>Прямо по дорожке —</a:t>
            </a: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2000" dirty="0">
                <a:solidFill>
                  <a:srgbClr val="0F1A25"/>
                </a:solidFill>
                <a:latin typeface="Times New Roman" panose="02020603050405020304" pitchFamily="18" charset="0"/>
                <a:cs typeface="Times New Roman" panose="02020603050405020304" pitchFamily="18" charset="0"/>
              </a:rPr>
              <a:t>Топ, топ, топ!</a:t>
            </a: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2000" dirty="0">
                <a:solidFill>
                  <a:srgbClr val="0F1A25"/>
                </a:solidFill>
                <a:latin typeface="Times New Roman" panose="02020603050405020304" pitchFamily="18" charset="0"/>
                <a:cs typeface="Times New Roman" panose="02020603050405020304" pitchFamily="18" charset="0"/>
              </a:rPr>
              <a:t>Ну-ка веселее —</a:t>
            </a: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2000" dirty="0">
                <a:solidFill>
                  <a:srgbClr val="0F1A25"/>
                </a:solidFill>
                <a:latin typeface="Times New Roman" panose="02020603050405020304" pitchFamily="18" charset="0"/>
                <a:cs typeface="Times New Roman" panose="02020603050405020304" pitchFamily="18" charset="0"/>
              </a:rPr>
              <a:t>Топ, топ, топ!</a:t>
            </a: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2000" dirty="0">
                <a:solidFill>
                  <a:srgbClr val="0F1A25"/>
                </a:solidFill>
                <a:latin typeface="Times New Roman" panose="02020603050405020304" pitchFamily="18" charset="0"/>
                <a:cs typeface="Times New Roman" panose="02020603050405020304" pitchFamily="18" charset="0"/>
              </a:rPr>
              <a:t>Вот как мы умеем —</a:t>
            </a: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2000" dirty="0">
                <a:solidFill>
                  <a:srgbClr val="0F1A25"/>
                </a:solidFill>
                <a:latin typeface="Times New Roman" panose="02020603050405020304" pitchFamily="18" charset="0"/>
                <a:cs typeface="Times New Roman" panose="02020603050405020304" pitchFamily="18" charset="0"/>
              </a:rPr>
              <a:t>Топ, топ, топ!</a:t>
            </a: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2000" dirty="0">
                <a:solidFill>
                  <a:srgbClr val="0F1A25"/>
                </a:solidFill>
                <a:latin typeface="Times New Roman" panose="02020603050405020304" pitchFamily="18" charset="0"/>
                <a:cs typeface="Times New Roman" panose="02020603050405020304" pitchFamily="18" charset="0"/>
              </a:rPr>
              <a:t>Топают сапожки —</a:t>
            </a: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2000" dirty="0">
                <a:solidFill>
                  <a:srgbClr val="0F1A25"/>
                </a:solidFill>
                <a:latin typeface="Times New Roman" panose="02020603050405020304" pitchFamily="18" charset="0"/>
                <a:cs typeface="Times New Roman" panose="02020603050405020304" pitchFamily="18" charset="0"/>
              </a:rPr>
              <a:t>Топ, топ, топ!</a:t>
            </a: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2000" dirty="0">
                <a:solidFill>
                  <a:srgbClr val="0F1A25"/>
                </a:solidFill>
                <a:latin typeface="Times New Roman" panose="02020603050405020304" pitchFamily="18" charset="0"/>
                <a:cs typeface="Times New Roman" panose="02020603050405020304" pitchFamily="18" charset="0"/>
              </a:rPr>
              <a:t>Это наши ножки —</a:t>
            </a: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2000" dirty="0">
                <a:solidFill>
                  <a:srgbClr val="0F1A25"/>
                </a:solidFill>
                <a:latin typeface="Times New Roman" panose="02020603050405020304" pitchFamily="18" charset="0"/>
                <a:cs typeface="Times New Roman" panose="02020603050405020304" pitchFamily="18" charset="0"/>
              </a:rPr>
              <a:t>Топ, топ, топ!</a:t>
            </a:r>
            <a:endParaRPr lang="ru-RU" sz="2000"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rotWithShape="1">
          <a:blip r:embed="rId4">
            <a:extLst>
              <a:ext uri="{28A0092B-C50C-407E-A947-70E740481C1C}">
                <a14:useLocalDpi xmlns:a14="http://schemas.microsoft.com/office/drawing/2010/main" val="0"/>
              </a:ext>
            </a:extLst>
          </a:blip>
          <a:srcRect l="3046" t="21651" r="2160" b="24013"/>
          <a:stretch/>
        </p:blipFill>
        <p:spPr>
          <a:xfrm>
            <a:off x="2411760" y="4653136"/>
            <a:ext cx="4857411" cy="2088232"/>
          </a:xfrm>
          <a:prstGeom prst="rect">
            <a:avLst/>
          </a:prstGeom>
        </p:spPr>
      </p:pic>
      <p:pic>
        <p:nvPicPr>
          <p:cNvPr id="2" name="07 Вот как мы умеем!">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20272" y="476672"/>
            <a:ext cx="487363" cy="487363"/>
          </a:xfrm>
          <a:prstGeom prst="rect">
            <a:avLst/>
          </a:prstGeom>
        </p:spPr>
      </p:pic>
    </p:spTree>
    <p:extLst>
      <p:ext uri="{BB962C8B-B14F-4D97-AF65-F5344CB8AC3E}">
        <p14:creationId xmlns:p14="http://schemas.microsoft.com/office/powerpoint/2010/main" val="28782428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56591"/>
            <a:ext cx="8229600" cy="1859572"/>
          </a:xfrm>
        </p:spPr>
        <p:txBody>
          <a:bodyPr>
            <a:normAutofit/>
          </a:bodyPr>
          <a:lstStyle/>
          <a:p>
            <a:r>
              <a:rPr lang="ru-RU" sz="3600" dirty="0" smtClean="0">
                <a:latin typeface="Times New Roman" panose="02020603050405020304" pitchFamily="18" charset="0"/>
                <a:cs typeface="Times New Roman" panose="02020603050405020304" pitchFamily="18" charset="0"/>
              </a:rPr>
              <a:t>Лёгкий бег</a:t>
            </a:r>
            <a:br>
              <a:rPr lang="ru-RU" sz="3600" dirty="0" smtClean="0">
                <a:latin typeface="Times New Roman" panose="02020603050405020304" pitchFamily="18" charset="0"/>
                <a:cs typeface="Times New Roman" panose="02020603050405020304" pitchFamily="18" charset="0"/>
              </a:rPr>
            </a:br>
            <a:endParaRPr lang="ru-RU" sz="3600" dirty="0">
              <a:latin typeface="Times New Roman" panose="02020603050405020304" pitchFamily="18" charset="0"/>
              <a:cs typeface="Times New Roman" panose="02020603050405020304" pitchFamily="18" charset="0"/>
            </a:endParaRPr>
          </a:p>
        </p:txBody>
      </p:sp>
      <p:pic>
        <p:nvPicPr>
          <p:cNvPr id="4" name="Рисунок 3" descr="1скачанные файлы.jpg"/>
          <p:cNvPicPr>
            <a:picLocks noChangeAspect="1"/>
          </p:cNvPicPr>
          <p:nvPr/>
        </p:nvPicPr>
        <p:blipFill rotWithShape="1">
          <a:blip r:embed="rId4" cstate="print"/>
          <a:srcRect t="8328" b="9449"/>
          <a:stretch/>
        </p:blipFill>
        <p:spPr>
          <a:xfrm>
            <a:off x="971600" y="3429000"/>
            <a:ext cx="7444071" cy="2664296"/>
          </a:xfrm>
          <a:prstGeom prst="rect">
            <a:avLst/>
          </a:prstGeom>
        </p:spPr>
      </p:pic>
      <p:pic>
        <p:nvPicPr>
          <p:cNvPr id="5" name="4 Музыка для бега. ДОУ">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91627" y="1628800"/>
            <a:ext cx="487363" cy="487363"/>
          </a:xfrm>
          <a:prstGeom prst="rect">
            <a:avLst/>
          </a:prstGeom>
        </p:spPr>
      </p:pic>
    </p:spTree>
    <p:extLst>
      <p:ext uri="{BB962C8B-B14F-4D97-AF65-F5344CB8AC3E}">
        <p14:creationId xmlns:p14="http://schemas.microsoft.com/office/powerpoint/2010/main" val="14768590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3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332656"/>
            <a:ext cx="8229600" cy="1800200"/>
          </a:xfrm>
        </p:spPr>
        <p:txBody>
          <a:bodyPr>
            <a:normAutofit fontScale="90000"/>
          </a:bodyPr>
          <a:lstStyle/>
          <a:p>
            <a:pPr algn="just"/>
            <a:r>
              <a:rPr lang="ru-RU" sz="3600" dirty="0" smtClean="0">
                <a:latin typeface="Times New Roman" panose="02020603050405020304" pitchFamily="18" charset="0"/>
                <a:cs typeface="Times New Roman" panose="02020603050405020304" pitchFamily="18" charset="0"/>
              </a:rPr>
              <a:t>    Гулять–танцевать</a:t>
            </a:r>
            <a:br>
              <a:rPr lang="ru-RU" sz="3600" dirty="0" smtClean="0">
                <a:latin typeface="Times New Roman" panose="02020603050405020304" pitchFamily="18" charset="0"/>
                <a:cs typeface="Times New Roman" panose="02020603050405020304" pitchFamily="18" charset="0"/>
              </a:rPr>
            </a:br>
            <a:r>
              <a:rPr lang="ru-RU" sz="2400" i="1" dirty="0" smtClean="0">
                <a:latin typeface="Times New Roman" panose="02020603050405020304" pitchFamily="18" charset="0"/>
                <a:cs typeface="Times New Roman" panose="02020603050405020304" pitchFamily="18" charset="0"/>
              </a:rPr>
              <a:t>во время проигрывания </a:t>
            </a:r>
            <a:r>
              <a:rPr lang="en-US" sz="2400" i="1" dirty="0" smtClean="0">
                <a:latin typeface="Times New Roman" panose="02020603050405020304" pitchFamily="18" charset="0"/>
                <a:cs typeface="Times New Roman" panose="02020603050405020304" pitchFamily="18" charset="0"/>
              </a:rPr>
              <a:t>I</a:t>
            </a:r>
            <a:r>
              <a:rPr lang="ru-RU" sz="2400" i="1" dirty="0" smtClean="0">
                <a:latin typeface="Times New Roman" panose="02020603050405020304" pitchFamily="18" charset="0"/>
                <a:cs typeface="Times New Roman" panose="02020603050405020304" pitchFamily="18" charset="0"/>
              </a:rPr>
              <a:t> части музыки ходим по комнате спокойным шагом. На </a:t>
            </a:r>
            <a:r>
              <a:rPr lang="en-US" sz="2400" i="1" dirty="0" smtClean="0">
                <a:latin typeface="Times New Roman" panose="02020603050405020304" pitchFamily="18" charset="0"/>
                <a:cs typeface="Times New Roman" panose="02020603050405020304" pitchFamily="18" charset="0"/>
              </a:rPr>
              <a:t>II</a:t>
            </a:r>
            <a:r>
              <a:rPr lang="ru-RU" sz="2400" i="1" dirty="0" smtClean="0">
                <a:latin typeface="Times New Roman" panose="02020603050405020304" pitchFamily="18" charset="0"/>
                <a:cs typeface="Times New Roman" panose="02020603050405020304" pitchFamily="18" charset="0"/>
              </a:rPr>
              <a:t> часть, более быструю, танцуем, выполняя знакомые движения (пружинка, притопы, хлопки в ладоши, покружиться, вращения кистями рук – «фонарики»)</a:t>
            </a:r>
            <a:endParaRPr lang="ru-RU" sz="3600" dirty="0">
              <a:latin typeface="Times New Roman" panose="02020603050405020304" pitchFamily="18" charset="0"/>
              <a:cs typeface="Times New Roman" panose="02020603050405020304" pitchFamily="18" charset="0"/>
            </a:endParaRPr>
          </a:p>
        </p:txBody>
      </p:sp>
      <p:pic>
        <p:nvPicPr>
          <p:cNvPr id="6" name="23 Гуляем и пляшем">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4860032" y="2492896"/>
            <a:ext cx="487363" cy="487363"/>
          </a:xfrm>
        </p:spPr>
      </p:pic>
      <p:pic>
        <p:nvPicPr>
          <p:cNvPr id="7" name="Рисунок 6"/>
          <p:cNvPicPr>
            <a:picLocks noChangeAspect="1"/>
          </p:cNvPicPr>
          <p:nvPr/>
        </p:nvPicPr>
        <p:blipFill rotWithShape="1">
          <a:blip r:embed="rId5">
            <a:extLst>
              <a:ext uri="{28A0092B-C50C-407E-A947-70E740481C1C}">
                <a14:useLocalDpi xmlns:a14="http://schemas.microsoft.com/office/drawing/2010/main" val="0"/>
              </a:ext>
            </a:extLst>
          </a:blip>
          <a:srcRect l="14563" t="2825" r="14563" b="13823"/>
          <a:stretch/>
        </p:blipFill>
        <p:spPr>
          <a:xfrm>
            <a:off x="1540006" y="2636912"/>
            <a:ext cx="5940660" cy="3894433"/>
          </a:xfrm>
          <a:prstGeom prst="rect">
            <a:avLst/>
          </a:prstGeom>
        </p:spPr>
      </p:pic>
      <p:pic>
        <p:nvPicPr>
          <p:cNvPr id="3" name="23 Гуляем и пляшем">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68344" y="2232174"/>
            <a:ext cx="487363" cy="487363"/>
          </a:xfrm>
          <a:prstGeom prst="rect">
            <a:avLst/>
          </a:prstGeom>
        </p:spPr>
      </p:pic>
    </p:spTree>
    <p:extLst>
      <p:ext uri="{BB962C8B-B14F-4D97-AF65-F5344CB8AC3E}">
        <p14:creationId xmlns:p14="http://schemas.microsoft.com/office/powerpoint/2010/main" val="27931709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17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9175"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195736" y="620688"/>
            <a:ext cx="6768752" cy="5616624"/>
          </a:xfrm>
        </p:spPr>
        <p:txBody>
          <a:bodyPr>
            <a:normAutofit fontScale="92500" lnSpcReduction="20000"/>
          </a:bodyPr>
          <a:lstStyle/>
          <a:p>
            <a:pPr marL="0" indent="0">
              <a:buNone/>
            </a:pPr>
            <a:r>
              <a:rPr lang="ru-RU" sz="2800" dirty="0" smtClean="0">
                <a:latin typeface="Times New Roman" panose="02020603050405020304" pitchFamily="18" charset="0"/>
                <a:cs typeface="Times New Roman" panose="02020603050405020304" pitchFamily="18" charset="0"/>
              </a:rPr>
              <a:t>          </a:t>
            </a:r>
            <a:r>
              <a:rPr lang="ru-RU" sz="3000" dirty="0" smtClean="0">
                <a:latin typeface="Times New Roman" panose="02020603050405020304" pitchFamily="18" charset="0"/>
                <a:cs typeface="Times New Roman" panose="02020603050405020304" pitchFamily="18" charset="0"/>
              </a:rPr>
              <a:t>Бегали, играли,</a:t>
            </a:r>
          </a:p>
          <a:p>
            <a:pPr marL="0" indent="0">
              <a:buNone/>
            </a:pPr>
            <a:r>
              <a:rPr lang="ru-RU" sz="3000" dirty="0" smtClean="0">
                <a:latin typeface="Times New Roman" panose="02020603050405020304" pitchFamily="18" charset="0"/>
                <a:cs typeface="Times New Roman" panose="02020603050405020304" pitchFamily="18" charset="0"/>
              </a:rPr>
              <a:t>         Немножко мы устали.</a:t>
            </a:r>
          </a:p>
          <a:p>
            <a:pPr marL="0" indent="0">
              <a:buNone/>
            </a:pPr>
            <a:r>
              <a:rPr lang="ru-RU" sz="3000" dirty="0" smtClean="0">
                <a:latin typeface="Times New Roman" panose="02020603050405020304" pitchFamily="18" charset="0"/>
                <a:cs typeface="Times New Roman" panose="02020603050405020304" pitchFamily="18" charset="0"/>
              </a:rPr>
              <a:t>         Сядем, отдохнём,</a:t>
            </a:r>
          </a:p>
          <a:p>
            <a:pPr marL="0" indent="0">
              <a:buNone/>
            </a:pPr>
            <a:r>
              <a:rPr lang="ru-RU" sz="3000" dirty="0" smtClean="0">
                <a:latin typeface="Times New Roman" panose="02020603050405020304" pitchFamily="18" charset="0"/>
                <a:cs typeface="Times New Roman" panose="02020603050405020304" pitchFamily="18" charset="0"/>
              </a:rPr>
              <a:t>         </a:t>
            </a:r>
            <a:r>
              <a:rPr lang="ru-RU" sz="3000" dirty="0" smtClean="0">
                <a:latin typeface="Times New Roman" panose="02020603050405020304" pitchFamily="18" charset="0"/>
                <a:cs typeface="Times New Roman" panose="02020603050405020304" pitchFamily="18" charset="0"/>
              </a:rPr>
              <a:t>Песню </a:t>
            </a:r>
            <a:r>
              <a:rPr lang="ru-RU" sz="3000" dirty="0" smtClean="0">
                <a:latin typeface="Times New Roman" panose="02020603050405020304" pitchFamily="18" charset="0"/>
                <a:cs typeface="Times New Roman" panose="02020603050405020304" pitchFamily="18" charset="0"/>
              </a:rPr>
              <a:t>о весне споём.</a:t>
            </a:r>
          </a:p>
          <a:p>
            <a:pPr marL="0" indent="0">
              <a:buNone/>
            </a:pPr>
            <a:r>
              <a:rPr lang="ru-RU" sz="2800" dirty="0" smtClean="0">
                <a:latin typeface="Times New Roman" panose="02020603050405020304" pitchFamily="18" charset="0"/>
                <a:cs typeface="Times New Roman" panose="02020603050405020304" pitchFamily="18" charset="0"/>
              </a:rPr>
              <a:t>             </a:t>
            </a:r>
          </a:p>
          <a:p>
            <a:pPr marL="0" indent="0">
              <a:buNone/>
            </a:pPr>
            <a:r>
              <a:rPr lang="ru-RU" sz="2800" b="1" dirty="0">
                <a:latin typeface="Times New Roman" panose="02020603050405020304" pitchFamily="18" charset="0"/>
                <a:cs typeface="Times New Roman" panose="02020603050405020304" pitchFamily="18" charset="0"/>
              </a:rPr>
              <a:t> </a:t>
            </a:r>
            <a:r>
              <a:rPr lang="ru-RU" sz="2800" b="1" dirty="0" smtClean="0">
                <a:latin typeface="Times New Roman" panose="02020603050405020304" pitchFamily="18" charset="0"/>
                <a:cs typeface="Times New Roman" panose="02020603050405020304" pitchFamily="18" charset="0"/>
              </a:rPr>
              <a:t>            «Песня о весне».</a:t>
            </a:r>
          </a:p>
          <a:p>
            <a:pPr marL="0" indent="0">
              <a:buNone/>
            </a:pPr>
            <a:r>
              <a:rPr lang="ru-RU" sz="2600" dirty="0">
                <a:latin typeface="Times New Roman" panose="02020603050405020304" pitchFamily="18" charset="0"/>
                <a:cs typeface="Times New Roman" panose="02020603050405020304" pitchFamily="18" charset="0"/>
              </a:rPr>
              <a:t>Звонко капают капели</a:t>
            </a:r>
            <a:br>
              <a:rPr lang="ru-RU" sz="2600" dirty="0">
                <a:latin typeface="Times New Roman" panose="02020603050405020304" pitchFamily="18" charset="0"/>
                <a:cs typeface="Times New Roman" panose="02020603050405020304" pitchFamily="18" charset="0"/>
              </a:rPr>
            </a:br>
            <a:r>
              <a:rPr lang="ru-RU" sz="2600" dirty="0">
                <a:latin typeface="Times New Roman" panose="02020603050405020304" pitchFamily="18" charset="0"/>
                <a:cs typeface="Times New Roman" panose="02020603050405020304" pitchFamily="18" charset="0"/>
              </a:rPr>
              <a:t>Возле нашего окна.</a:t>
            </a:r>
            <a:br>
              <a:rPr lang="ru-RU" sz="2600" dirty="0">
                <a:latin typeface="Times New Roman" panose="02020603050405020304" pitchFamily="18" charset="0"/>
                <a:cs typeface="Times New Roman" panose="02020603050405020304" pitchFamily="18" charset="0"/>
              </a:rPr>
            </a:br>
            <a:r>
              <a:rPr lang="ru-RU" sz="2600" dirty="0">
                <a:latin typeface="Times New Roman" panose="02020603050405020304" pitchFamily="18" charset="0"/>
                <a:cs typeface="Times New Roman" panose="02020603050405020304" pitchFamily="18" charset="0"/>
              </a:rPr>
              <a:t>Птицы весело запели:</a:t>
            </a:r>
            <a:br>
              <a:rPr lang="ru-RU" sz="2600" dirty="0">
                <a:latin typeface="Times New Roman" panose="02020603050405020304" pitchFamily="18" charset="0"/>
                <a:cs typeface="Times New Roman" panose="02020603050405020304" pitchFamily="18" charset="0"/>
              </a:rPr>
            </a:br>
            <a:r>
              <a:rPr lang="ru-RU" sz="2600" dirty="0">
                <a:latin typeface="Times New Roman" panose="02020603050405020304" pitchFamily="18" charset="0"/>
                <a:cs typeface="Times New Roman" panose="02020603050405020304" pitchFamily="18" charset="0"/>
              </a:rPr>
              <a:t>«</a:t>
            </a:r>
            <a:r>
              <a:rPr lang="ru-RU" sz="2600" dirty="0" err="1">
                <a:latin typeface="Times New Roman" panose="02020603050405020304" pitchFamily="18" charset="0"/>
                <a:cs typeface="Times New Roman" panose="02020603050405020304" pitchFamily="18" charset="0"/>
              </a:rPr>
              <a:t>Чив-чив-чив</a:t>
            </a:r>
            <a:r>
              <a:rPr lang="ru-RU" sz="2600" dirty="0">
                <a:latin typeface="Times New Roman" panose="02020603050405020304" pitchFamily="18" charset="0"/>
                <a:cs typeface="Times New Roman" panose="02020603050405020304" pitchFamily="18" charset="0"/>
              </a:rPr>
              <a:t>» - пришла весна!</a:t>
            </a:r>
            <a:br>
              <a:rPr lang="ru-RU" sz="2600" dirty="0">
                <a:latin typeface="Times New Roman" panose="02020603050405020304" pitchFamily="18" charset="0"/>
                <a:cs typeface="Times New Roman" panose="02020603050405020304" pitchFamily="18" charset="0"/>
              </a:rPr>
            </a:br>
            <a:r>
              <a:rPr lang="ru-RU" sz="2600" dirty="0">
                <a:latin typeface="Times New Roman" panose="02020603050405020304" pitchFamily="18" charset="0"/>
                <a:cs typeface="Times New Roman" panose="02020603050405020304" pitchFamily="18" charset="0"/>
              </a:rPr>
              <a:t/>
            </a:r>
            <a:br>
              <a:rPr lang="ru-RU" sz="2600" dirty="0">
                <a:latin typeface="Times New Roman" panose="02020603050405020304" pitchFamily="18" charset="0"/>
                <a:cs typeface="Times New Roman" panose="02020603050405020304" pitchFamily="18" charset="0"/>
              </a:rPr>
            </a:br>
            <a:r>
              <a:rPr lang="ru-RU" sz="2600" dirty="0">
                <a:latin typeface="Times New Roman" panose="02020603050405020304" pitchFamily="18" charset="0"/>
                <a:cs typeface="Times New Roman" panose="02020603050405020304" pitchFamily="18" charset="0"/>
              </a:rPr>
              <a:t>Мы вчера нашли подснежник</a:t>
            </a:r>
            <a:br>
              <a:rPr lang="ru-RU" sz="2600" dirty="0">
                <a:latin typeface="Times New Roman" panose="02020603050405020304" pitchFamily="18" charset="0"/>
                <a:cs typeface="Times New Roman" panose="02020603050405020304" pitchFamily="18" charset="0"/>
              </a:rPr>
            </a:br>
            <a:r>
              <a:rPr lang="ru-RU" sz="2600" dirty="0">
                <a:latin typeface="Times New Roman" panose="02020603050405020304" pitchFamily="18" charset="0"/>
                <a:cs typeface="Times New Roman" panose="02020603050405020304" pitchFamily="18" charset="0"/>
              </a:rPr>
              <a:t>На проталинке лесной.</a:t>
            </a:r>
            <a:br>
              <a:rPr lang="ru-RU" sz="2600" dirty="0">
                <a:latin typeface="Times New Roman" panose="02020603050405020304" pitchFamily="18" charset="0"/>
                <a:cs typeface="Times New Roman" panose="02020603050405020304" pitchFamily="18" charset="0"/>
              </a:rPr>
            </a:br>
            <a:r>
              <a:rPr lang="ru-RU" sz="2600" dirty="0">
                <a:latin typeface="Times New Roman" panose="02020603050405020304" pitchFamily="18" charset="0"/>
                <a:cs typeface="Times New Roman" panose="02020603050405020304" pitchFamily="18" charset="0"/>
              </a:rPr>
              <a:t>Голубой цветочек нежный</a:t>
            </a:r>
            <a:br>
              <a:rPr lang="ru-RU" sz="2600" dirty="0">
                <a:latin typeface="Times New Roman" panose="02020603050405020304" pitchFamily="18" charset="0"/>
                <a:cs typeface="Times New Roman" panose="02020603050405020304" pitchFamily="18" charset="0"/>
              </a:rPr>
            </a:br>
            <a:r>
              <a:rPr lang="ru-RU" sz="2600" dirty="0">
                <a:latin typeface="Times New Roman" panose="02020603050405020304" pitchFamily="18" charset="0"/>
                <a:cs typeface="Times New Roman" panose="02020603050405020304" pitchFamily="18" charset="0"/>
              </a:rPr>
              <a:t>Пахнет солнцем и весной.</a:t>
            </a:r>
          </a:p>
          <a:p>
            <a:pPr marL="0" indent="0">
              <a:buNone/>
            </a:pPr>
            <a:endParaRPr lang="ru-RU" sz="2800" b="1" dirty="0" smtClean="0">
              <a:latin typeface="Times New Roman" panose="02020603050405020304" pitchFamily="18" charset="0"/>
              <a:cs typeface="Times New Roman" panose="02020603050405020304" pitchFamily="18" charset="0"/>
            </a:endParaRPr>
          </a:p>
        </p:txBody>
      </p:sp>
      <p:pic>
        <p:nvPicPr>
          <p:cNvPr id="2" name="Песня Песенка о весне, слова Н.Френкель, музыка Г.Фрида (256  kbp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60232" y="2564904"/>
            <a:ext cx="487363" cy="487363"/>
          </a:xfrm>
          <a:prstGeom prst="rect">
            <a:avLst/>
          </a:prstGeom>
        </p:spPr>
      </p:pic>
    </p:spTree>
    <p:extLst>
      <p:ext uri="{BB962C8B-B14F-4D97-AF65-F5344CB8AC3E}">
        <p14:creationId xmlns:p14="http://schemas.microsoft.com/office/powerpoint/2010/main" val="9407815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9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332656"/>
            <a:ext cx="8229600" cy="5649491"/>
          </a:xfrm>
        </p:spPr>
        <p:txBody>
          <a:bodyPr/>
          <a:lstStyle/>
          <a:p>
            <a:pPr marL="0" indent="0">
              <a:spcBef>
                <a:spcPts val="0"/>
              </a:spcBef>
              <a:buNone/>
            </a:pPr>
            <a:r>
              <a:rPr lang="ru-RU" sz="2800" dirty="0" smtClean="0">
                <a:latin typeface="Times New Roman" panose="02020603050405020304" pitchFamily="18" charset="0"/>
                <a:cs typeface="Times New Roman" panose="02020603050405020304" pitchFamily="18" charset="0"/>
              </a:rPr>
              <a:t>         Давай послушаем с тобой песенку </a:t>
            </a:r>
          </a:p>
          <a:p>
            <a:pPr marL="0" indent="0">
              <a:spcBef>
                <a:spcPts val="0"/>
              </a:spcBef>
              <a:buNone/>
            </a:pPr>
            <a:r>
              <a:rPr lang="ru-RU" dirty="0" smtClean="0">
                <a:latin typeface="Times New Roman" panose="02020603050405020304" pitchFamily="18" charset="0"/>
                <a:cs typeface="Times New Roman" panose="02020603050405020304" pitchFamily="18" charset="0"/>
              </a:rPr>
              <a:t>                </a:t>
            </a:r>
            <a:r>
              <a:rPr lang="ru-RU" b="1" dirty="0" smtClean="0">
                <a:latin typeface="Times New Roman" panose="02020603050405020304" pitchFamily="18" charset="0"/>
                <a:cs typeface="Times New Roman" panose="02020603050405020304" pitchFamily="18" charset="0"/>
              </a:rPr>
              <a:t>«Есть у солнышка друзья».</a:t>
            </a:r>
          </a:p>
          <a:p>
            <a:pPr marL="0" indent="0" algn="just">
              <a:spcBef>
                <a:spcPts val="0"/>
              </a:spcBef>
              <a:buNone/>
            </a:pPr>
            <a:r>
              <a:rPr lang="ru-RU" sz="2800" dirty="0" smtClean="0">
                <a:latin typeface="Times New Roman" panose="02020603050405020304" pitchFamily="18" charset="0"/>
                <a:cs typeface="Times New Roman" panose="02020603050405020304" pitchFamily="18" charset="0"/>
              </a:rPr>
              <a:t>        Солнышко любят все: дети, взрослые, деревья, цветы. Без солнышка нет жизни на земле.</a:t>
            </a:r>
          </a:p>
          <a:p>
            <a:pPr marL="0" indent="0" algn="just">
              <a:spcBef>
                <a:spcPts val="0"/>
              </a:spcBef>
              <a:buNone/>
            </a:pPr>
            <a:r>
              <a:rPr lang="ru-RU" sz="2800" dirty="0" smtClean="0">
                <a:latin typeface="Times New Roman" panose="02020603050405020304" pitchFamily="18" charset="0"/>
                <a:cs typeface="Times New Roman" panose="02020603050405020304" pitchFamily="18" charset="0"/>
              </a:rPr>
              <a:t>                     Смотрит солнышко в окошко,</a:t>
            </a:r>
          </a:p>
          <a:p>
            <a:pPr marL="0" indent="0" algn="just">
              <a:spcBef>
                <a:spcPts val="0"/>
              </a:spcBef>
              <a:buNone/>
            </a:pPr>
            <a:r>
              <a:rPr lang="ru-RU" sz="2800" dirty="0" smtClean="0">
                <a:latin typeface="Times New Roman" panose="02020603050405020304" pitchFamily="18" charset="0"/>
                <a:cs typeface="Times New Roman" panose="02020603050405020304" pitchFamily="18" charset="0"/>
              </a:rPr>
              <a:t>                     Светит в нашу комнатку.</a:t>
            </a:r>
          </a:p>
          <a:p>
            <a:pPr marL="0" indent="0" algn="just">
              <a:spcBef>
                <a:spcPts val="0"/>
              </a:spcBef>
              <a:buNone/>
            </a:pPr>
            <a:r>
              <a:rPr lang="ru-RU" sz="2800" dirty="0" smtClean="0">
                <a:latin typeface="Times New Roman" panose="02020603050405020304" pitchFamily="18" charset="0"/>
                <a:cs typeface="Times New Roman" panose="02020603050405020304" pitchFamily="18" charset="0"/>
              </a:rPr>
              <a:t>                     Мы захлопаем в ладошки -  </a:t>
            </a:r>
          </a:p>
          <a:p>
            <a:pPr marL="0" indent="0" algn="just">
              <a:spcBef>
                <a:spcPts val="0"/>
              </a:spcBef>
              <a:buNone/>
            </a:pPr>
            <a:r>
              <a:rPr lang="ru-RU" sz="2800" dirty="0" smtClean="0">
                <a:latin typeface="Times New Roman" panose="02020603050405020304" pitchFamily="18" charset="0"/>
                <a:cs typeface="Times New Roman" panose="02020603050405020304" pitchFamily="18" charset="0"/>
              </a:rPr>
              <a:t>                     Очень рады солнышку.</a:t>
            </a:r>
          </a:p>
          <a:p>
            <a:pPr marL="0" indent="0" algn="just">
              <a:spcBef>
                <a:spcPts val="0"/>
              </a:spcBef>
              <a:buNone/>
            </a:pPr>
            <a:r>
              <a:rPr lang="ru-RU" sz="2800" dirty="0" smtClean="0">
                <a:latin typeface="Times New Roman" panose="02020603050405020304" pitchFamily="18" charset="0"/>
                <a:cs typeface="Times New Roman" panose="02020603050405020304" pitchFamily="18" charset="0"/>
              </a:rPr>
              <a:t>        Кто у солнышка друзья? Правильно, как солнышко встаёт, сразу поёт петушок. А кто ещё дружит с солнышком? Это мы – и ты, и я!</a:t>
            </a:r>
          </a:p>
          <a:p>
            <a:pPr marL="0" indent="0" algn="just">
              <a:spcBef>
                <a:spcPts val="0"/>
              </a:spcBef>
              <a:buNone/>
            </a:pPr>
            <a:r>
              <a:rPr lang="ru-RU" sz="2800" dirty="0">
                <a:latin typeface="Times New Roman" panose="02020603050405020304" pitchFamily="18" charset="0"/>
                <a:cs typeface="Times New Roman" panose="02020603050405020304" pitchFamily="18" charset="0"/>
              </a:rPr>
              <a:t> </a:t>
            </a:r>
            <a:r>
              <a:rPr lang="ru-RU" sz="2800" dirty="0" smtClean="0">
                <a:latin typeface="Times New Roman" panose="02020603050405020304" pitchFamily="18" charset="0"/>
                <a:cs typeface="Times New Roman" panose="02020603050405020304" pitchFamily="18" charset="0"/>
              </a:rPr>
              <a:t>       Давай споём с тобой эту песенку.</a:t>
            </a:r>
            <a:endParaRPr lang="ru-RU" sz="28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9916" y="1700808"/>
            <a:ext cx="2314593" cy="2314593"/>
          </a:xfrm>
          <a:prstGeom prst="rect">
            <a:avLst/>
          </a:prstGeom>
        </p:spPr>
      </p:pic>
      <p:pic>
        <p:nvPicPr>
          <p:cNvPr id="5" name="Детские песни - Есть у солнышка друзья (сл. Каргановой, муз. Тиличеевой)">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13530" y="529369"/>
            <a:ext cx="487363" cy="487363"/>
          </a:xfrm>
          <a:prstGeom prst="rect">
            <a:avLst/>
          </a:prstGeom>
        </p:spPr>
      </p:pic>
    </p:spTree>
    <p:extLst>
      <p:ext uri="{BB962C8B-B14F-4D97-AF65-F5344CB8AC3E}">
        <p14:creationId xmlns:p14="http://schemas.microsoft.com/office/powerpoint/2010/main" val="16678867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5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404664"/>
            <a:ext cx="8507288" cy="6120680"/>
          </a:xfrm>
        </p:spPr>
        <p:txBody>
          <a:bodyPr>
            <a:normAutofit/>
          </a:bodyPr>
          <a:lstStyle/>
          <a:p>
            <a:pPr marL="0" indent="0" algn="just">
              <a:buNone/>
            </a:pPr>
            <a:r>
              <a:rPr lang="ru-RU" sz="2400" dirty="0" smtClean="0">
                <a:latin typeface="Times New Roman" panose="02020603050405020304" pitchFamily="18" charset="0"/>
                <a:cs typeface="Times New Roman" panose="02020603050405020304" pitchFamily="18" charset="0"/>
              </a:rPr>
              <a:t>       Как ты думаешь, а лошадка может быть другом? Конечно, может. Послушай стихотворение про лошадку, которое написала Агния </a:t>
            </a:r>
            <a:r>
              <a:rPr lang="ru-RU" sz="2400" dirty="0" err="1" smtClean="0">
                <a:latin typeface="Times New Roman" panose="02020603050405020304" pitchFamily="18" charset="0"/>
                <a:cs typeface="Times New Roman" panose="02020603050405020304" pitchFamily="18" charset="0"/>
              </a:rPr>
              <a:t>Барто</a:t>
            </a:r>
            <a:r>
              <a:rPr lang="ru-RU" sz="2400" dirty="0" smtClean="0">
                <a:latin typeface="Times New Roman" panose="02020603050405020304" pitchFamily="18" charset="0"/>
                <a:cs typeface="Times New Roman" panose="02020603050405020304" pitchFamily="18" charset="0"/>
              </a:rPr>
              <a:t>.</a:t>
            </a:r>
          </a:p>
          <a:p>
            <a:pPr marL="0" indent="0" algn="ctr">
              <a:buNone/>
            </a:pPr>
            <a:r>
              <a:rPr lang="ru-RU" sz="2400" b="1" dirty="0" smtClean="0">
                <a:latin typeface="Times New Roman" panose="02020603050405020304" pitchFamily="18" charset="0"/>
                <a:cs typeface="Times New Roman" panose="02020603050405020304" pitchFamily="18" charset="0"/>
              </a:rPr>
              <a:t>                                                  Лошадка</a:t>
            </a:r>
            <a:endParaRPr lang="ru-RU" sz="2400" b="1" dirty="0">
              <a:latin typeface="Times New Roman" panose="02020603050405020304" pitchFamily="18" charset="0"/>
              <a:cs typeface="Times New Roman" panose="02020603050405020304" pitchFamily="18" charset="0"/>
            </a:endParaRPr>
          </a:p>
          <a:p>
            <a:pPr marL="0" indent="0" algn="ctr">
              <a:buNone/>
            </a:pPr>
            <a:r>
              <a:rPr lang="ru-RU" sz="2400" dirty="0" smtClean="0">
                <a:latin typeface="Times New Roman" panose="02020603050405020304" pitchFamily="18" charset="0"/>
                <a:cs typeface="Times New Roman" panose="02020603050405020304" pitchFamily="18" charset="0"/>
              </a:rPr>
              <a:t>                                  Я </a:t>
            </a:r>
            <a:r>
              <a:rPr lang="ru-RU" sz="2400" dirty="0">
                <a:latin typeface="Times New Roman" panose="02020603050405020304" pitchFamily="18" charset="0"/>
                <a:cs typeface="Times New Roman" panose="02020603050405020304" pitchFamily="18" charset="0"/>
              </a:rPr>
              <a:t>люблю свою </a:t>
            </a:r>
            <a:r>
              <a:rPr lang="ru-RU" sz="2400" dirty="0" smtClean="0">
                <a:latin typeface="Times New Roman" panose="02020603050405020304" pitchFamily="18" charset="0"/>
                <a:cs typeface="Times New Roman" panose="02020603050405020304" pitchFamily="18" charset="0"/>
              </a:rPr>
              <a:t>лошадку,</a:t>
            </a:r>
          </a:p>
          <a:p>
            <a:pPr marL="0" indent="0" algn="ctr">
              <a:buNone/>
            </a:pPr>
            <a:r>
              <a:rPr lang="ru-RU" sz="2400" dirty="0" smtClean="0">
                <a:latin typeface="Times New Roman" panose="02020603050405020304" pitchFamily="18" charset="0"/>
                <a:cs typeface="Times New Roman" panose="02020603050405020304" pitchFamily="18" charset="0"/>
              </a:rPr>
              <a:t>                                         Причешу ей шёрстку гладко,</a:t>
            </a:r>
          </a:p>
          <a:p>
            <a:pPr marL="0" indent="0" algn="ctr">
              <a:buNone/>
            </a:pPr>
            <a:r>
              <a:rPr lang="ru-RU" sz="2400" dirty="0" smtClean="0">
                <a:latin typeface="Times New Roman" panose="02020603050405020304" pitchFamily="18" charset="0"/>
                <a:cs typeface="Times New Roman" panose="02020603050405020304" pitchFamily="18" charset="0"/>
              </a:rPr>
              <a:t>                                          Гребешком </a:t>
            </a:r>
            <a:r>
              <a:rPr lang="ru-RU" sz="2400" dirty="0">
                <a:latin typeface="Times New Roman" panose="02020603050405020304" pitchFamily="18" charset="0"/>
                <a:cs typeface="Times New Roman" panose="02020603050405020304" pitchFamily="18" charset="0"/>
              </a:rPr>
              <a:t>приглажу хвостик</a:t>
            </a:r>
          </a:p>
          <a:p>
            <a:pPr marL="0" indent="0" algn="ctr">
              <a:buNone/>
            </a:pPr>
            <a:r>
              <a:rPr lang="ru-RU" sz="2400" dirty="0" smtClean="0">
                <a:latin typeface="Times New Roman" panose="02020603050405020304" pitchFamily="18" charset="0"/>
                <a:cs typeface="Times New Roman" panose="02020603050405020304" pitchFamily="18" charset="0"/>
              </a:rPr>
              <a:t>                                 И </a:t>
            </a:r>
            <a:r>
              <a:rPr lang="ru-RU" sz="2400" dirty="0">
                <a:latin typeface="Times New Roman" panose="02020603050405020304" pitchFamily="18" charset="0"/>
                <a:cs typeface="Times New Roman" panose="02020603050405020304" pitchFamily="18" charset="0"/>
              </a:rPr>
              <a:t>верхом </a:t>
            </a:r>
            <a:r>
              <a:rPr lang="ru-RU" sz="2400" dirty="0" smtClean="0">
                <a:latin typeface="Times New Roman" panose="02020603050405020304" pitchFamily="18" charset="0"/>
                <a:cs typeface="Times New Roman" panose="02020603050405020304" pitchFamily="18" charset="0"/>
              </a:rPr>
              <a:t>поеду </a:t>
            </a:r>
            <a:r>
              <a:rPr lang="ru-RU" sz="2400" dirty="0">
                <a:latin typeface="Times New Roman" panose="02020603050405020304" pitchFamily="18" charset="0"/>
                <a:cs typeface="Times New Roman" panose="02020603050405020304" pitchFamily="18" charset="0"/>
              </a:rPr>
              <a:t>в гости</a:t>
            </a:r>
            <a:r>
              <a:rPr lang="ru-RU" sz="2400" dirty="0" smtClean="0">
                <a:latin typeface="Times New Roman" panose="02020603050405020304" pitchFamily="18" charset="0"/>
                <a:cs typeface="Times New Roman" panose="02020603050405020304" pitchFamily="18" charset="0"/>
              </a:rPr>
              <a:t>.                                   </a:t>
            </a:r>
          </a:p>
          <a:p>
            <a:pPr marL="0" indent="0" algn="ctr">
              <a:buNone/>
            </a:pPr>
            <a:r>
              <a:rPr lang="ru-RU" sz="2400" dirty="0" smtClean="0">
                <a:latin typeface="Times New Roman" panose="02020603050405020304" pitchFamily="18" charset="0"/>
                <a:cs typeface="Times New Roman" panose="02020603050405020304" pitchFamily="18" charset="0"/>
              </a:rPr>
              <a:t>                                 А теперь послушай песню                       </a:t>
            </a:r>
          </a:p>
          <a:p>
            <a:pPr marL="0" indent="0" algn="ctr">
              <a:buNone/>
            </a:pPr>
            <a:r>
              <a:rPr lang="ru-RU" sz="2400" b="1" dirty="0" smtClean="0">
                <a:latin typeface="Times New Roman" panose="02020603050405020304" pitchFamily="18" charset="0"/>
                <a:cs typeface="Times New Roman" panose="02020603050405020304" pitchFamily="18" charset="0"/>
              </a:rPr>
              <a:t>                               «Игра с лошадкой»</a:t>
            </a:r>
          </a:p>
          <a:p>
            <a:pPr marL="0" indent="0" algn="ctr">
              <a:buNone/>
            </a:pPr>
            <a:endParaRPr lang="ru-RU" sz="2400" b="1" dirty="0">
              <a:latin typeface="Times New Roman" panose="02020603050405020304" pitchFamily="18" charset="0"/>
              <a:cs typeface="Times New Roman" panose="02020603050405020304" pitchFamily="18" charset="0"/>
            </a:endParaRPr>
          </a:p>
          <a:p>
            <a:pPr marL="0" indent="0" algn="just">
              <a:buNone/>
            </a:pPr>
            <a:r>
              <a:rPr lang="ru-RU" sz="2400" dirty="0" smtClean="0">
                <a:latin typeface="Times New Roman" panose="02020603050405020304" pitchFamily="18" charset="0"/>
                <a:cs typeface="Times New Roman" panose="02020603050405020304" pitchFamily="18" charset="0"/>
              </a:rPr>
              <a:t>Как ты думаешь, на что похожа музыка в этой песенке? </a:t>
            </a:r>
            <a:r>
              <a:rPr lang="ru-RU" sz="2400" dirty="0" smtClean="0">
                <a:solidFill>
                  <a:schemeClr val="tx1">
                    <a:lumMod val="95000"/>
                    <a:lumOff val="5000"/>
                  </a:schemeClr>
                </a:solidFill>
                <a:latin typeface="Times New Roman" panose="02020603050405020304" pitchFamily="18" charset="0"/>
                <a:cs typeface="Times New Roman" panose="02020603050405020304" pitchFamily="18" charset="0"/>
              </a:rPr>
              <a:t>Правильно, она похожа на движения лошадки. Послушай песенку ещё раз.</a:t>
            </a:r>
            <a:endParaRPr lang="ru-RU" sz="2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4" name="муз. И. Кишко _Игра с лошадкой_ (Плюс) - 1 и 3 купле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68344" y="4365104"/>
            <a:ext cx="487363" cy="487363"/>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1610033"/>
            <a:ext cx="4009139" cy="3574816"/>
          </a:xfrm>
          <a:prstGeom prst="rect">
            <a:avLst/>
          </a:prstGeom>
        </p:spPr>
      </p:pic>
    </p:spTree>
    <p:extLst>
      <p:ext uri="{BB962C8B-B14F-4D97-AF65-F5344CB8AC3E}">
        <p14:creationId xmlns:p14="http://schemas.microsoft.com/office/powerpoint/2010/main" val="5310097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8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404664"/>
            <a:ext cx="8229600" cy="5721499"/>
          </a:xfrm>
        </p:spPr>
        <p:txBody>
          <a:bodyPr>
            <a:normAutofit/>
          </a:bodyPr>
          <a:lstStyle/>
          <a:p>
            <a:pPr marL="0" indent="0" algn="just">
              <a:buNone/>
            </a:pPr>
            <a:r>
              <a:rPr lang="ru-RU" sz="2800" dirty="0" smtClean="0">
                <a:latin typeface="Times New Roman" panose="02020603050405020304" pitchFamily="18" charset="0"/>
                <a:cs typeface="Times New Roman" panose="02020603050405020304" pitchFamily="18" charset="0"/>
              </a:rPr>
              <a:t>    Хочешь покататься на лошадке? Ты можешь весело прыгать под музыку прямым галопом на лошадке по всему залу. Помни, что спину надо держать ровно, руки вытянуть вперёд. Постарайся передать образ своего коня – смелого, быстрого и решительного.</a:t>
            </a:r>
            <a:endParaRPr lang="ru-RU" sz="2800" dirty="0">
              <a:latin typeface="Times New Roman" panose="02020603050405020304" pitchFamily="18" charset="0"/>
              <a:cs typeface="Times New Roman" panose="02020603050405020304" pitchFamily="18" charset="0"/>
            </a:endParaRPr>
          </a:p>
        </p:txBody>
      </p:sp>
      <p:pic>
        <p:nvPicPr>
          <p:cNvPr id="4" name="12 Лошадка">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52320" y="2708920"/>
            <a:ext cx="487363" cy="487363"/>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9712" y="3160377"/>
            <a:ext cx="5007960" cy="3513918"/>
          </a:xfrm>
          <a:prstGeom prst="rect">
            <a:avLst/>
          </a:prstGeom>
        </p:spPr>
      </p:pic>
    </p:spTree>
    <p:extLst>
      <p:ext uri="{BB962C8B-B14F-4D97-AF65-F5344CB8AC3E}">
        <p14:creationId xmlns:p14="http://schemas.microsoft.com/office/powerpoint/2010/main" val="1134411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7449</TotalTime>
  <Words>305</Words>
  <Application>Microsoft Office PowerPoint</Application>
  <PresentationFormat>Экран (4:3)</PresentationFormat>
  <Paragraphs>42</Paragraphs>
  <Slides>10</Slides>
  <Notes>0</Notes>
  <HiddenSlides>0</HiddenSlides>
  <MMClips>8</MMClips>
  <ScaleCrop>false</ScaleCrop>
  <HeadingPairs>
    <vt:vector size="6" baseType="variant">
      <vt:variant>
        <vt:lpstr>Использованные шрифты</vt:lpstr>
      </vt:variant>
      <vt:variant>
        <vt:i4>3</vt:i4>
      </vt:variant>
      <vt:variant>
        <vt:lpstr>Тема</vt:lpstr>
      </vt:variant>
      <vt:variant>
        <vt:i4>2</vt:i4>
      </vt:variant>
      <vt:variant>
        <vt:lpstr>Заголовки слайдов</vt:lpstr>
      </vt:variant>
      <vt:variant>
        <vt:i4>10</vt:i4>
      </vt:variant>
    </vt:vector>
  </HeadingPairs>
  <TitlesOfParts>
    <vt:vector size="15" baseType="lpstr">
      <vt:lpstr>Arial</vt:lpstr>
      <vt:lpstr>Calibri</vt:lpstr>
      <vt:lpstr>Times New Roman</vt:lpstr>
      <vt:lpstr>Тема Office</vt:lpstr>
      <vt:lpstr>1_Тема Office</vt:lpstr>
      <vt:lpstr> МБДОУ д/с № 5»Родничок»  комбинированного вида с. Сарыг-Сеп
 Дистанционное обучение  9 неделя ( с 28 апреля по 5 мая 2024г.) II младшая группа (3 - 4 года)
Тема: «Мой конёк» </vt:lpstr>
      <vt:lpstr>Презентация PowerPoint</vt:lpstr>
      <vt:lpstr>Презентация PowerPoint</vt:lpstr>
      <vt:lpstr>Лёгкий бег </vt:lpstr>
      <vt:lpstr>    Гулять–танцевать во время проигрывания I части музыки ходим по комнате спокойным шагом. На II часть, более быструю, танцуем, выполняя знакомые движения (пружинка, притопы, хлопки в ладоши, покружиться, вращения кистями рук – «фонарики»)</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МБДОУ д/с № 5»Родничок» комбинированного вида с.Сарыг-Сеп   Тема: «Название проекта»</dc:title>
  <dc:creator>Ирина</dc:creator>
  <cp:lastModifiedBy>asus</cp:lastModifiedBy>
  <cp:revision>227</cp:revision>
  <dcterms:created xsi:type="dcterms:W3CDTF">2017-09-25T05:51:55Z</dcterms:created>
  <dcterms:modified xsi:type="dcterms:W3CDTF">2024-04-29T08:14:02Z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Экран (4:3)</vt:lpwstr>
  </property>
  <property fmtid="{D5CDD505-2E9C-101B-9397-08002B2CF9AE}" pid="9" name="ScaleCrop">
    <vt:bool>false</vt:bool>
  </property>
  <property fmtid="{D5CDD505-2E9C-101B-9397-08002B2CF9AE}" pid="10" name="ShareDoc">
    <vt:bool>false</vt:bool>
  </property>
  <property fmtid="{D5CDD505-2E9C-101B-9397-08002B2CF9AE}" pid="11" name="Slides">
    <vt:i4>8</vt:i4>
  </property>
</Properties>
</file>