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9631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1597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840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6691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22660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0518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7033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65284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23033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46362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3527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462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297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9477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482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6436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9107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44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01007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5346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2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305800" cy="216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b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1" u="none" strike="noStrike" cap="none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Адаптация</a:t>
            </a:r>
            <a:r>
              <a:rPr lang="en-US" sz="4000" b="1" i="1" u="none" strike="noStrike" cap="none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1" u="none" strike="noStrike" cap="none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детей</a:t>
            </a:r>
            <a:r>
              <a:rPr lang="en-US" sz="4000" b="1" i="1" u="none" strike="noStrike" cap="none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1" u="none" strike="noStrike" cap="none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раннего</a:t>
            </a:r>
            <a:r>
              <a:rPr lang="en-US" sz="4000" b="1" i="1" u="none" strike="noStrike" cap="none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1" u="none" strike="noStrike" cap="none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возраста</a:t>
            </a:r>
            <a:r>
              <a:rPr lang="en-US" sz="4000" b="1" i="1" u="none" strike="noStrike" cap="none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4000" b="1" i="1" u="none" strike="noStrike" cap="none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детскому</a:t>
            </a:r>
            <a:r>
              <a:rPr lang="en-US" sz="4000" b="1" i="1" u="none" strike="noStrike" cap="none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1" u="none" strike="noStrike" cap="none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саду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2" name="Shape 32" descr="Адаптация детей раннего возраста к детскому саду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98806" y="2933700"/>
            <a:ext cx="2856914" cy="294659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body" idx="4294967295"/>
          </p:nvPr>
        </p:nvSpPr>
        <p:spPr>
          <a:xfrm>
            <a:off x="5105400" y="4495800"/>
            <a:ext cx="4038600" cy="163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Подготовил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воспитател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 dirty="0"/>
              <a:t> </a:t>
            </a:r>
            <a:r>
              <a:rPr lang="ru-RU" sz="1600" dirty="0" err="1"/>
              <a:t>Арапчаа</a:t>
            </a:r>
            <a:r>
              <a:rPr lang="ru-RU" sz="1600" dirty="0"/>
              <a:t> Я.В.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Салчак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А.М.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4400"/>
              <a:buFont typeface="Arial"/>
              <a:buNone/>
            </a:pPr>
            <a:r>
              <a:rPr lang="en-US" sz="4400" b="1" i="1" u="none" strike="noStrike" cap="none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Рекомендуем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83820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dirty="0"/>
          </a:p>
          <a:p>
            <a:pPr marL="342900" marR="0" lvl="0" indent="-342900" algn="ctr" rtl="0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003399"/>
              </a:buClr>
              <a:buSzPts val="7200"/>
              <a:buFont typeface="Arial"/>
              <a:buNone/>
            </a:pPr>
            <a:r>
              <a:rPr lang="en-US" sz="7200" b="1" i="1" u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u="none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Запаситесь</a:t>
            </a:r>
            <a:r>
              <a:rPr lang="en-US" b="1" i="1" u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u="none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терпением</a:t>
            </a:r>
            <a:r>
              <a:rPr lang="en-US" b="1" i="1" u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b="1" i="1" u="none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детский</a:t>
            </a:r>
            <a:r>
              <a:rPr lang="en-US" b="1" i="1" u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u="none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сад</a:t>
            </a:r>
            <a:r>
              <a:rPr lang="en-US" b="1" i="1" u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u="none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будет</a:t>
            </a:r>
            <a:r>
              <a:rPr lang="en-US" b="1" i="1" u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u="none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привычным</a:t>
            </a:r>
            <a:r>
              <a:rPr lang="en-US" b="1" i="1" u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b="1" i="1" u="none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уютным</a:t>
            </a:r>
            <a:r>
              <a:rPr lang="en-US" b="1" i="1" u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u="none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миром</a:t>
            </a:r>
            <a:r>
              <a:rPr lang="en-US" b="1" i="1" u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u="none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b="1" i="1" u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u="none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вашего</a:t>
            </a:r>
            <a:r>
              <a:rPr lang="en-US" b="1" i="1" u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u="none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малыша</a:t>
            </a:r>
            <a:r>
              <a:rPr lang="en-US" b="1" i="1" u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685800" y="3048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4800"/>
              <a:buFont typeface="Arial"/>
              <a:buNone/>
            </a:pPr>
            <a:r>
              <a:rPr lang="en-US" sz="4800" b="1" i="1" u="none" strike="noStrike" cap="none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Спасибо </a:t>
            </a:r>
            <a:br>
              <a:rPr lang="en-US" sz="4800" b="1" i="1" u="none" strike="noStrike" cap="none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i="1" u="none" strike="noStrike" cap="none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за внимание!</a:t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8931" y="2046922"/>
            <a:ext cx="4566138" cy="2862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4400"/>
              <a:buFont typeface="Arial"/>
              <a:buNone/>
            </a:pPr>
            <a:r>
              <a:rPr lang="en-US" sz="4400" b="1" i="1" u="none" strike="noStrike" cap="none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Что такое адаптация?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81000" y="17526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Адаптацией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принято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называть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процесс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вхождения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ребёнка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новую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среду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привыкание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её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условиям</a:t>
            </a:r>
            <a:endParaRPr sz="2000" dirty="0"/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en-US" sz="2800" b="0" i="1" u="none" strike="noStrike" cap="none" dirty="0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2800" b="0" i="1" u="none" strike="noStrike" cap="none" dirty="0" err="1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силах</a:t>
            </a:r>
            <a:r>
              <a:rPr lang="en-US" sz="2800" b="0" i="1" u="none" strike="noStrike" cap="none" dirty="0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strike="noStrike" cap="none" dirty="0" err="1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родителей</a:t>
            </a:r>
            <a:r>
              <a:rPr lang="en-US" sz="2800" b="0" i="1" u="none" strike="noStrike" cap="none" dirty="0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800" b="0" i="1" u="none" strike="noStrike" cap="none" dirty="0" err="1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педагогов</a:t>
            </a:r>
            <a:r>
              <a:rPr lang="en-US" sz="2800" b="0" i="1" u="none" strike="noStrike" cap="none" dirty="0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strike="noStrike" cap="none" dirty="0" err="1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сделать</a:t>
            </a:r>
            <a:r>
              <a:rPr lang="en-US" sz="2800" b="0" i="1" u="none" strike="noStrike" cap="none" dirty="0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strike="noStrike" cap="none" dirty="0" err="1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жизнь</a:t>
            </a:r>
            <a:r>
              <a:rPr lang="en-US" sz="2800" b="0" i="1" u="none" strike="noStrike" cap="none" dirty="0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strike="noStrike" cap="none" dirty="0" err="1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ребёнка</a:t>
            </a:r>
            <a:r>
              <a:rPr lang="en-US" sz="2800" b="0" i="1" u="none" strike="noStrike" cap="none" dirty="0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strike="noStrike" cap="none" dirty="0" err="1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счастливой</a:t>
            </a:r>
            <a:r>
              <a:rPr lang="en-US" sz="2800" b="0" i="1" u="none" strike="noStrike" cap="none" dirty="0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1" u="none" strike="noStrike" cap="none" dirty="0" err="1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интересной</a:t>
            </a:r>
            <a:r>
              <a:rPr lang="en-US" sz="2800" b="0" i="1" u="none" strike="noStrike" cap="none" dirty="0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800" b="0" i="1" u="none" strike="noStrike" cap="none" dirty="0" err="1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насыщенной</a:t>
            </a:r>
            <a:r>
              <a:rPr lang="en-US" sz="2800" b="0" i="1" u="none" strike="noStrike" cap="none" dirty="0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!!!</a:t>
            </a:r>
            <a:endParaRPr dirty="0"/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1" u="none" strike="noStrike" cap="none" dirty="0">
              <a:solidFill>
                <a:srgbClr val="CC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1" u="none" dirty="0">
              <a:solidFill>
                <a:srgbClr val="CC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3960812"/>
            <a:ext cx="3505200" cy="2354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Фазы адаптационного периода</a:t>
            </a: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533400" y="1828800"/>
            <a:ext cx="8153400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зависимости от длительности адаптационного периода различают три степени приспособления ребёнка к детскому саду: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Лёгкая (от 1 до 16 дней)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Средняя (от 16 до 32 дней)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Тяжёлая (от 32 до 64 дней)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2895600"/>
            <a:ext cx="269875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4400"/>
              <a:buFont typeface="Arial"/>
              <a:buNone/>
            </a:pPr>
            <a:r>
              <a:rPr lang="en-US" sz="4400" b="1" i="1" u="none" strike="noStrike" cap="none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Как подготовить ребёнка детскому саду</a:t>
            </a: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Увеличьте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круг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общения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вашего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малыша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взрослыми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детьми</a:t>
            </a:r>
            <a:endParaRPr sz="2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Ребёнок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который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отправился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детский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сад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должен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обладать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определёнными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культурно-гигиеническими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навыками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навыками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самообслуживания</a:t>
            </a:r>
            <a:endParaRPr sz="2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Учите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ребёнка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предметной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деятельности</a:t>
            </a:r>
            <a:endParaRPr sz="2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Позаботьтесь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укреплении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здоровья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малыша</a:t>
            </a:r>
            <a:endParaRPr sz="2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Приблизьте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домашний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режим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дня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питания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детсадовскому</a:t>
            </a:r>
            <a:endParaRPr sz="2000" dirty="0"/>
          </a:p>
          <a:p>
            <a:pPr marL="342900" marR="0" lvl="0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2200" y="4696792"/>
            <a:ext cx="30480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3124200" y="5562600"/>
            <a:ext cx="11430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1200"/>
              <a:buFont typeface="Times New Roman"/>
              <a:buNone/>
            </a:pPr>
            <a:r>
              <a:rPr lang="en-US" sz="1200" b="1" i="1" u="none" strike="noStrike" cap="none">
                <a:solidFill>
                  <a:srgbClr val="CC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ПОДСКАЗКИ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4400"/>
              <a:buFont typeface="Arial"/>
              <a:buNone/>
            </a:pPr>
            <a:r>
              <a:rPr lang="en-US" sz="4400" b="1" i="1" u="none" strike="noStrike" cap="none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Игры в период адаптации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Чтобы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снизить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эмоциональное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напряжение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ребёнка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переключить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его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внимание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деятельность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которая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приносит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ему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удовольствие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первую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очередь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игра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FF"/>
              </a:buClr>
              <a:buSzPts val="1800"/>
              <a:buFont typeface="Arial"/>
              <a:buChar char="-"/>
            </a:pPr>
            <a:r>
              <a:rPr lang="en-US" sz="2000" b="1" i="1" u="none" dirty="0" err="1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Игра</a:t>
            </a:r>
            <a:r>
              <a:rPr lang="en-US" sz="2000" b="1" i="1" u="none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000" b="1" i="1" u="none" dirty="0" err="1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Наливаем</a:t>
            </a:r>
            <a:r>
              <a:rPr lang="en-US" sz="2000" b="1" i="1" u="none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пересыпаем</a:t>
            </a:r>
            <a:r>
              <a:rPr lang="en-US" sz="2000" b="1" i="1" u="none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сравниваем</a:t>
            </a:r>
            <a:r>
              <a:rPr lang="en-US" sz="2000" b="1" i="1" u="none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играем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водой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с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крупами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собираем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руками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мелкие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крупные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игрушки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 sz="2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FF"/>
              </a:buClr>
              <a:buSzPts val="1800"/>
              <a:buFont typeface="Arial"/>
              <a:buChar char="-"/>
            </a:pPr>
            <a:r>
              <a:rPr lang="en-US" sz="2000" b="1" i="1" u="none" dirty="0" err="1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Игра</a:t>
            </a:r>
            <a:r>
              <a:rPr lang="en-US" sz="2000" b="1" i="1" u="none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000" b="1" i="1" u="none" dirty="0" err="1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Рисунки</a:t>
            </a:r>
            <a:r>
              <a:rPr lang="en-US" sz="2000" b="1" i="1" u="none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1" i="1" u="none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песке</a:t>
            </a:r>
            <a:r>
              <a:rPr lang="en-US" sz="2000" b="1" i="1" u="none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время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прогулки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оставляем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следы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песке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насыпаем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песок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горкой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лепим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куличики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печём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пирожки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…)</a:t>
            </a:r>
            <a:endParaRPr sz="2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FF"/>
              </a:buClr>
              <a:buSzPts val="1800"/>
              <a:buFont typeface="Arial"/>
              <a:buChar char="-"/>
            </a:pPr>
            <a:r>
              <a:rPr lang="en-US" sz="2000" b="1" i="1" u="none" dirty="0" err="1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Игра</a:t>
            </a:r>
            <a:r>
              <a:rPr lang="en-US" sz="2000" b="1" i="1" u="none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000" b="1" i="1" u="none" dirty="0" err="1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Разговор</a:t>
            </a:r>
            <a:r>
              <a:rPr lang="en-US" sz="2000" b="1" i="1" u="none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000" b="1" i="1" u="none" dirty="0" err="1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игрушкой</a:t>
            </a:r>
            <a:r>
              <a:rPr lang="en-US" sz="2000" b="1" i="1" u="none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спрашивайте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игрушки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«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Почему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грустный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с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кем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подружился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детском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саду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зовут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друзей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?...»)</a:t>
            </a:r>
            <a:endParaRPr sz="2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66"/>
              </a:buClr>
              <a:buSzPts val="2400"/>
              <a:buFont typeface="Arial"/>
              <a:buNone/>
            </a:pPr>
            <a:r>
              <a:rPr lang="en-US" sz="2400" b="1" i="1" u="none" dirty="0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dirty="0"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1" u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1" u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5566" y="4860098"/>
            <a:ext cx="3018774" cy="1903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Игра «К куклам в гости»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/>
              <a:t>На стульчиках сидят куклы. Воспитатель приглашает детей к куклам в гости и показывает где они сидят. Дети  подходят к куклам, здороваются с ними. Детям предлагают взять кукол и потанцевать с ними. Попрыгав немного с куклами, дети садят их на место и возвращаются домой. При повторении игры дети могут пойти в гости к мишкам, зайцам (игрушки помещаются в другой части комнаты). С этими игрушками дети возвращаются домой и играют с ними как хотят.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Игра «По дорожке»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/>
              <a:t>Воспитатель подзывает к себе детей и показывает какая ровная дорожка(лежат 2 скакалки на расстоянии 20-30 см). Затем детям предлагается погулять по этой дорожке, но не заходить за линию. Дети идут друг за другом в одном направлении затем возвращаются обратно. В конце дорожки можно разместить игрушки и дети будут их приносить.</a:t>
            </a:r>
          </a:p>
          <a:p>
            <a:pPr marL="342900" lvl="0" indent="-342900">
              <a:spcBef>
                <a:spcPts val="480"/>
              </a:spcBef>
              <a:buClr>
                <a:srgbClr val="CC0066"/>
              </a:buClr>
              <a:buSzPts val="2400"/>
              <a:buNone/>
            </a:pPr>
            <a:r>
              <a:rPr lang="ru-RU" sz="2000" dirty="0"/>
              <a:t>На участке хорошо направить дорожку к дереву или другому объекту.</a:t>
            </a:r>
            <a:r>
              <a:rPr lang="ru-RU" sz="2000" b="1" i="1" dirty="0">
                <a:solidFill>
                  <a:srgbClr val="CC0066"/>
                </a:solidFill>
              </a:rPr>
              <a:t> </a:t>
            </a:r>
          </a:p>
          <a:p>
            <a:pPr marL="342900" lvl="0" indent="-342900">
              <a:spcBef>
                <a:spcPts val="480"/>
              </a:spcBef>
              <a:buClr>
                <a:srgbClr val="CC0066"/>
              </a:buClr>
              <a:buSzPts val="2400"/>
              <a:buNone/>
            </a:pPr>
            <a:r>
              <a:rPr lang="ru-RU" b="1" i="1" dirty="0">
                <a:solidFill>
                  <a:srgbClr val="CC0066"/>
                </a:solidFill>
              </a:rPr>
              <a:t>             Уважаемые родители</a:t>
            </a:r>
            <a:endParaRPr lang="ru-RU" dirty="0"/>
          </a:p>
          <a:p>
            <a:pPr marL="342900" lvl="0" indent="-342900">
              <a:spcBef>
                <a:spcPts val="480"/>
              </a:spcBef>
              <a:buClr>
                <a:srgbClr val="CC0066"/>
              </a:buClr>
              <a:buSzPts val="2400"/>
              <a:buNone/>
            </a:pPr>
            <a:r>
              <a:rPr lang="ru-RU" b="1" i="1" dirty="0">
                <a:solidFill>
                  <a:srgbClr val="CC0066"/>
                </a:solidFill>
              </a:rPr>
              <a:t>                 чаще играйте</a:t>
            </a:r>
            <a:endParaRPr lang="ru-RU" dirty="0"/>
          </a:p>
          <a:p>
            <a:pPr marL="342900" lvl="0" indent="-342900">
              <a:spcBef>
                <a:spcPts val="480"/>
              </a:spcBef>
              <a:buClr>
                <a:srgbClr val="CC0066"/>
              </a:buClr>
              <a:buSzPts val="2400"/>
              <a:buNone/>
            </a:pPr>
            <a:r>
              <a:rPr lang="ru-RU" b="1" i="1" dirty="0">
                <a:solidFill>
                  <a:srgbClr val="CC0066"/>
                </a:solidFill>
              </a:rPr>
              <a:t>             со своими детьми!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9554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480"/>
              </a:spcBef>
              <a:buClr>
                <a:srgbClr val="CC0066"/>
              </a:buClr>
              <a:buSzPts val="2400"/>
            </a:pPr>
            <a:r>
              <a:rPr lang="ru-RU" b="1" i="1" dirty="0">
                <a:solidFill>
                  <a:srgbClr val="FFFF0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Поведение родителей в период адаптации</a:t>
            </a: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Заранее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подготовьте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детский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гардероб</a:t>
            </a:r>
            <a:endParaRPr sz="2000" dirty="0"/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Чтобы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мамино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сердце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разрывалось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плача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переключайтесь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другие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дела</a:t>
            </a:r>
            <a:endParaRPr sz="2000" dirty="0"/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Уходя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уходите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2000" dirty="0"/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делайте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перерывов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посещении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/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Увеличивайте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постепенно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пребывание</a:t>
            </a:r>
            <a:endParaRPr sz="2000" dirty="0"/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малыша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детском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саду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2-3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часа</a:t>
            </a:r>
            <a:endParaRPr sz="2000" dirty="0"/>
          </a:p>
          <a:p>
            <a:pPr marL="3429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7399" y="2467628"/>
            <a:ext cx="2825663" cy="396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Техника позитивного расставания</a:t>
            </a: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Обеспечьте малышу </a:t>
            </a:r>
            <a:r>
              <a:rPr lang="en-US" sz="2400" b="1" i="1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эмоциональную стабильность утром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Выберите в семье </a:t>
            </a:r>
            <a:r>
              <a:rPr lang="en-US" sz="2400" b="1" i="1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гаранта</a:t>
            </a:r>
            <a:r>
              <a:rPr lang="en-US" sz="2400" b="0" i="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позитивного расставания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С ребёнком обязательно надо попрощаться, но помните </a:t>
            </a:r>
            <a:r>
              <a:rPr lang="en-US" sz="2400" b="1" i="1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о золотой середине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Разработайте </a:t>
            </a:r>
            <a:r>
              <a:rPr lang="en-US" sz="2400" b="1" i="1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ритуал</a:t>
            </a:r>
            <a:r>
              <a:rPr lang="en-US" sz="2400" b="0" i="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прощания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Выберите удобные </a:t>
            </a:r>
            <a:r>
              <a:rPr lang="en-US" sz="2400" b="1" i="1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точки отсчёта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</a:pPr>
            <a:r>
              <a:rPr lang="en-US" sz="2400" b="1" i="1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И улыбнитесь друг другу!</a:t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7858" y="4245279"/>
            <a:ext cx="2819399" cy="2255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54</TotalTime>
  <Words>531</Words>
  <Application>Microsoft Office PowerPoint</Application>
  <PresentationFormat>Экран (4:3)</PresentationFormat>
  <Paragraphs>53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Натуральные материалы</vt:lpstr>
      <vt:lpstr> Адаптация детей раннего возраста к детскому саду</vt:lpstr>
      <vt:lpstr>Что такое адаптация?</vt:lpstr>
      <vt:lpstr>Фазы адаптационного периода</vt:lpstr>
      <vt:lpstr>Как подготовить ребёнка детскому саду</vt:lpstr>
      <vt:lpstr>Игры в период адаптации</vt:lpstr>
      <vt:lpstr>Игра «К куклам в гости»</vt:lpstr>
      <vt:lpstr>Игра «По дорожке»</vt:lpstr>
      <vt:lpstr>Поведение родителей в период адаптации</vt:lpstr>
      <vt:lpstr>Техника позитивного расставания</vt:lpstr>
      <vt:lpstr>Рекомендуем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Дистанционное обучение родителей Адаптация детей раннего возраста к детскому саду</dc:title>
  <cp:lastModifiedBy>USER</cp:lastModifiedBy>
  <cp:revision>13</cp:revision>
  <dcterms:modified xsi:type="dcterms:W3CDTF">2024-09-06T08:57:14Z</dcterms:modified>
</cp:coreProperties>
</file>