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9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7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25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1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28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32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7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8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060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20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2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6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1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3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8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3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9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0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313" y="2680791"/>
            <a:ext cx="8714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0" dirty="0">
                <a:latin typeface="Calibri Light"/>
                <a:cs typeface="Calibri Light"/>
              </a:rPr>
              <a:t>Презентация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spc="-40" dirty="0">
                <a:latin typeface="Calibri Light"/>
                <a:cs typeface="Calibri Light"/>
              </a:rPr>
              <a:t>«</a:t>
            </a:r>
            <a:r>
              <a:rPr sz="4800" b="0" spc="-40" dirty="0">
                <a:latin typeface="Calibri Light"/>
                <a:cs typeface="Calibri Light"/>
              </a:rPr>
              <a:t>Человек.</a:t>
            </a:r>
            <a:r>
              <a:rPr sz="4800" b="0" spc="-95" dirty="0">
                <a:latin typeface="Calibri Light"/>
                <a:cs typeface="Calibri Light"/>
              </a:rPr>
              <a:t> </a:t>
            </a:r>
            <a:r>
              <a:rPr sz="4800" b="0" spc="-30" dirty="0">
                <a:latin typeface="Calibri Light"/>
                <a:cs typeface="Calibri Light"/>
              </a:rPr>
              <a:t>Части</a:t>
            </a:r>
            <a:r>
              <a:rPr sz="4800" b="0" spc="-110" dirty="0">
                <a:latin typeface="Calibri Light"/>
                <a:cs typeface="Calibri Light"/>
              </a:rPr>
              <a:t> </a:t>
            </a:r>
            <a:r>
              <a:rPr sz="4800" b="0" spc="-30" dirty="0">
                <a:latin typeface="Calibri Light"/>
                <a:cs typeface="Calibri Light"/>
              </a:rPr>
              <a:t>тела</a:t>
            </a:r>
            <a:r>
              <a:rPr sz="4400" b="0" spc="-30" dirty="0">
                <a:latin typeface="Calibri Light"/>
                <a:cs typeface="Calibri Light"/>
              </a:rPr>
              <a:t>»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4152" y="3493363"/>
            <a:ext cx="3329940" cy="154593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Подготовила:</a:t>
            </a:r>
            <a:r>
              <a:rPr sz="20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ru-RU" sz="2000" spc="-10" dirty="0">
                <a:solidFill>
                  <a:srgbClr val="6F2F9F"/>
                </a:solidFill>
                <a:latin typeface="Calibri"/>
                <a:cs typeface="Calibri"/>
              </a:rPr>
              <a:t>воспитатель</a:t>
            </a:r>
            <a:endParaRPr sz="2000" dirty="0">
              <a:latin typeface="Calibri"/>
              <a:cs typeface="Calibri"/>
            </a:endParaRPr>
          </a:p>
          <a:p>
            <a:pPr marL="1504950">
              <a:lnSpc>
                <a:spcPct val="100000"/>
              </a:lnSpc>
              <a:spcBef>
                <a:spcPts val="755"/>
              </a:spcBef>
            </a:pP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lang="ru-RU" sz="2000" spc="-15" dirty="0">
                <a:solidFill>
                  <a:srgbClr val="6F2F9F"/>
                </a:solidFill>
                <a:latin typeface="Calibri"/>
                <a:cs typeface="Calibri"/>
              </a:rPr>
              <a:t>БДОУ №5 «Родничок»</a:t>
            </a:r>
            <a:endParaRPr sz="2000" dirty="0">
              <a:latin typeface="Calibri"/>
              <a:cs typeface="Calibri"/>
            </a:endParaRPr>
          </a:p>
          <a:p>
            <a:pPr marL="1464945">
              <a:lnSpc>
                <a:spcPct val="100000"/>
              </a:lnSpc>
              <a:spcBef>
                <a:spcPts val="770"/>
              </a:spcBef>
            </a:pPr>
            <a:r>
              <a:rPr lang="ru-RU" sz="2000" b="1" spc="-5" dirty="0" err="1">
                <a:solidFill>
                  <a:srgbClr val="6F2F9F"/>
                </a:solidFill>
                <a:latin typeface="Calibri"/>
                <a:cs typeface="Calibri"/>
              </a:rPr>
              <a:t>Салчак</a:t>
            </a:r>
            <a:r>
              <a:rPr lang="ru-RU" sz="2000" b="1" spc="-5" dirty="0">
                <a:solidFill>
                  <a:srgbClr val="6F2F9F"/>
                </a:solidFill>
                <a:latin typeface="Calibri"/>
                <a:cs typeface="Calibri"/>
              </a:rPr>
              <a:t> А.М.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717" y="711"/>
            <a:ext cx="7282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Координация</a:t>
            </a:r>
            <a:r>
              <a:rPr sz="4000" spc="10" dirty="0"/>
              <a:t> </a:t>
            </a:r>
            <a:r>
              <a:rPr sz="4000" spc="-5" dirty="0"/>
              <a:t>речи</a:t>
            </a:r>
            <a:r>
              <a:rPr sz="4000" spc="-25" dirty="0"/>
              <a:t> </a:t>
            </a:r>
            <a:r>
              <a:rPr sz="4000" spc="-5" dirty="0"/>
              <a:t>с</a:t>
            </a:r>
            <a:r>
              <a:rPr sz="4000" spc="-15" dirty="0"/>
              <a:t> движением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87540" y="701548"/>
            <a:ext cx="10577830" cy="6156960"/>
            <a:chOff x="387540" y="701548"/>
            <a:chExt cx="10577830" cy="6156960"/>
          </a:xfrm>
        </p:grpSpPr>
        <p:sp>
          <p:nvSpPr>
            <p:cNvPr id="4" name="object 4"/>
            <p:cNvSpPr/>
            <p:nvPr/>
          </p:nvSpPr>
          <p:spPr>
            <a:xfrm>
              <a:off x="387540" y="701547"/>
              <a:ext cx="10577830" cy="6156960"/>
            </a:xfrm>
            <a:custGeom>
              <a:avLst/>
              <a:gdLst/>
              <a:ahLst/>
              <a:cxnLst/>
              <a:rect l="l" t="t" r="r" b="b"/>
              <a:pathLst>
                <a:path w="10577830" h="6156959">
                  <a:moveTo>
                    <a:pt x="12700" y="0"/>
                  </a:moveTo>
                  <a:lnTo>
                    <a:pt x="0" y="0"/>
                  </a:lnTo>
                  <a:lnTo>
                    <a:pt x="0" y="6156452"/>
                  </a:lnTo>
                  <a:lnTo>
                    <a:pt x="12700" y="6156452"/>
                  </a:lnTo>
                  <a:lnTo>
                    <a:pt x="12700" y="0"/>
                  </a:lnTo>
                  <a:close/>
                </a:path>
                <a:path w="10577830" h="6156959">
                  <a:moveTo>
                    <a:pt x="7263701" y="0"/>
                  </a:moveTo>
                  <a:lnTo>
                    <a:pt x="7251001" y="0"/>
                  </a:lnTo>
                  <a:lnTo>
                    <a:pt x="7251001" y="6156452"/>
                  </a:lnTo>
                  <a:lnTo>
                    <a:pt x="7263701" y="6156452"/>
                  </a:lnTo>
                  <a:lnTo>
                    <a:pt x="7263701" y="0"/>
                  </a:lnTo>
                  <a:close/>
                </a:path>
                <a:path w="10577830" h="6156959">
                  <a:moveTo>
                    <a:pt x="10577513" y="0"/>
                  </a:moveTo>
                  <a:lnTo>
                    <a:pt x="10564813" y="0"/>
                  </a:lnTo>
                  <a:lnTo>
                    <a:pt x="10564813" y="6156452"/>
                  </a:lnTo>
                  <a:lnTo>
                    <a:pt x="10577513" y="6156452"/>
                  </a:lnTo>
                  <a:lnTo>
                    <a:pt x="10577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7540" y="707898"/>
              <a:ext cx="10577830" cy="0"/>
            </a:xfrm>
            <a:custGeom>
              <a:avLst/>
              <a:gdLst/>
              <a:ahLst/>
              <a:cxnLst/>
              <a:rect l="l" t="t" r="r" b="b"/>
              <a:pathLst>
                <a:path w="10577830">
                  <a:moveTo>
                    <a:pt x="0" y="0"/>
                  </a:moveTo>
                  <a:lnTo>
                    <a:pt x="1057751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5660" y="689228"/>
            <a:ext cx="640715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«</a:t>
            </a:r>
            <a:r>
              <a:rPr sz="1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Зарядка»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-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движения</a:t>
            </a:r>
            <a:r>
              <a:rPr sz="14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выполняются</a:t>
            </a:r>
            <a:r>
              <a:rPr sz="1400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соответствии</a:t>
            </a:r>
            <a:r>
              <a:rPr sz="1400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с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текстом,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по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 показу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взрослого. </a:t>
            </a:r>
            <a:r>
              <a:rPr sz="1400" spc="-3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1-2-3-4-5!</a:t>
            </a:r>
            <a:endParaRPr sz="1400">
              <a:latin typeface="Times New Roman"/>
              <a:cs typeface="Times New Roman"/>
            </a:endParaRPr>
          </a:p>
          <a:p>
            <a:pPr marL="12700" marR="4745990">
              <a:lnSpc>
                <a:spcPct val="100000"/>
              </a:lnSpc>
            </a:pP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Выходите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поиграть!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Выходите</a:t>
            </a:r>
            <a:r>
              <a:rPr sz="14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по</a:t>
            </a:r>
            <a:r>
              <a:rPr sz="14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порядку </a:t>
            </a:r>
            <a:r>
              <a:rPr sz="1400" spc="-3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веселую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зарядку!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660" y="1969770"/>
            <a:ext cx="193928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1-2-3-4-5!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6F2F9F"/>
                </a:solidFill>
                <a:latin typeface="Times New Roman"/>
                <a:cs typeface="Times New Roman"/>
              </a:rPr>
              <a:t>Будем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прыгать</a:t>
            </a:r>
            <a:r>
              <a:rPr sz="14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4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скакать!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660" y="2610104"/>
            <a:ext cx="19005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Раз,</a:t>
            </a:r>
            <a:r>
              <a:rPr sz="14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два,</a:t>
            </a:r>
            <a:r>
              <a:rPr sz="14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три.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Наклонился</a:t>
            </a:r>
            <a:r>
              <a:rPr sz="14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правый</a:t>
            </a:r>
            <a:r>
              <a:rPr sz="14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бок.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660" y="3250183"/>
            <a:ext cx="18072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Раз,</a:t>
            </a:r>
            <a:r>
              <a:rPr sz="14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два,</a:t>
            </a:r>
            <a:r>
              <a:rPr sz="14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три.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Наклонился</a:t>
            </a:r>
            <a:r>
              <a:rPr sz="14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левый</a:t>
            </a:r>
            <a:r>
              <a:rPr sz="14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бок.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660" y="3890517"/>
            <a:ext cx="20002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А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сейчас</a:t>
            </a:r>
            <a:r>
              <a:rPr sz="14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поднимем</a:t>
            </a:r>
            <a:r>
              <a:rPr sz="14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ручки </a:t>
            </a:r>
            <a:r>
              <a:rPr sz="1400" spc="-3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дотянемся</a:t>
            </a:r>
            <a:r>
              <a:rPr sz="14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до</a:t>
            </a:r>
            <a:r>
              <a:rPr sz="14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тучки.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660" y="4530597"/>
            <a:ext cx="165988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Вот</a:t>
            </a:r>
            <a:r>
              <a:rPr sz="14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мы</a:t>
            </a:r>
            <a:r>
              <a:rPr sz="14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руки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развели, </a:t>
            </a:r>
            <a:r>
              <a:rPr sz="1400" spc="-3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Словно</a:t>
            </a:r>
            <a:r>
              <a:rPr sz="14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удивились.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660" y="5170373"/>
            <a:ext cx="172402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 друг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другу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до</a:t>
            </a:r>
            <a:r>
              <a:rPr sz="14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земли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14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пояс</a:t>
            </a:r>
            <a:r>
              <a:rPr sz="14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поклонились!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660" y="5811113"/>
            <a:ext cx="21907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Наклонились,</a:t>
            </a:r>
            <a:r>
              <a:rPr sz="1400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выпрямились, </a:t>
            </a:r>
            <a:r>
              <a:rPr sz="1400" spc="-3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Наклонились,</a:t>
            </a:r>
            <a:r>
              <a:rPr sz="1400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выпрямились. </a:t>
            </a:r>
            <a:r>
              <a:rPr sz="1400" spc="-3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Ниже,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ниже,</a:t>
            </a:r>
            <a:r>
              <a:rPr sz="14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не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ленись,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Поклонись</a:t>
            </a:r>
            <a:r>
              <a:rPr sz="14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4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улыбнусь.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87436" y="1421130"/>
            <a:ext cx="1748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дети</a:t>
            </a:r>
            <a:r>
              <a:rPr sz="1400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становятся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1400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круг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31632" y="2274570"/>
            <a:ext cx="1327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прыжки</a:t>
            </a:r>
            <a:r>
              <a:rPr sz="14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14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месте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7436" y="2914904"/>
            <a:ext cx="2061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наклоны</a:t>
            </a:r>
            <a:r>
              <a:rPr sz="14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туловища</a:t>
            </a:r>
            <a:r>
              <a:rPr sz="1400" spc="3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вправо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87436" y="3554984"/>
            <a:ext cx="1915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наклоны</a:t>
            </a:r>
            <a:r>
              <a:rPr sz="14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туловища</a:t>
            </a:r>
            <a:r>
              <a:rPr sz="14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влево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7436" y="3981958"/>
            <a:ext cx="85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руки</a:t>
            </a:r>
            <a:r>
              <a:rPr sz="14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вверх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87436" y="4622038"/>
            <a:ext cx="1193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руки</a:t>
            </a:r>
            <a:r>
              <a:rPr sz="14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14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стороны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7436" y="5262498"/>
            <a:ext cx="11182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наклон</a:t>
            </a:r>
            <a:r>
              <a:rPr sz="14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вперед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87436" y="5902553"/>
            <a:ext cx="681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накло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ы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9314" y="235965"/>
            <a:ext cx="5772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Речевая</a:t>
            </a:r>
            <a:r>
              <a:rPr sz="32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9F"/>
                </a:solidFill>
                <a:latin typeface="Calibri"/>
                <a:cs typeface="Calibri"/>
              </a:rPr>
              <a:t>игра</a:t>
            </a:r>
            <a:r>
              <a:rPr sz="32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9F"/>
                </a:solidFill>
                <a:latin typeface="Calibri"/>
                <a:cs typeface="Calibri"/>
              </a:rPr>
              <a:t>«Давай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F2F9F"/>
                </a:solidFill>
                <a:latin typeface="Calibri"/>
                <a:cs typeface="Calibri"/>
              </a:rPr>
              <a:t>посчитаем»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3011" y="893126"/>
            <a:ext cx="5960110" cy="59006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33473" y="1235786"/>
            <a:ext cx="6438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solidFill>
                  <a:srgbClr val="6F2F9F"/>
                </a:solidFill>
                <a:latin typeface="Calibri"/>
                <a:cs typeface="Calibri"/>
              </a:rPr>
              <a:t>1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0154" y="4121657"/>
            <a:ext cx="4889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6F2F9F"/>
                </a:solidFill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45170">
              <a:lnSpc>
                <a:spcPct val="100000"/>
              </a:lnSpc>
              <a:spcBef>
                <a:spcPts val="100"/>
              </a:spcBef>
            </a:pPr>
            <a:r>
              <a:rPr dirty="0"/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40290" y="2660625"/>
            <a:ext cx="750570" cy="3783965"/>
          </a:xfrm>
          <a:prstGeom prst="rect">
            <a:avLst/>
          </a:prstGeom>
        </p:spPr>
        <p:txBody>
          <a:bodyPr vert="horz" wrap="square" lIns="0" tIns="468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90"/>
              </a:spcBef>
            </a:pPr>
            <a:r>
              <a:rPr sz="8800" b="1" spc="-5" dirty="0">
                <a:solidFill>
                  <a:srgbClr val="6F2F9F"/>
                </a:solidFill>
                <a:latin typeface="Calibri"/>
                <a:cs typeface="Calibri"/>
              </a:rPr>
              <a:t>4</a:t>
            </a:r>
            <a:endParaRPr sz="8800">
              <a:latin typeface="Calibri"/>
              <a:cs typeface="Calibri"/>
            </a:endParaRPr>
          </a:p>
          <a:p>
            <a:pPr marL="118745">
              <a:lnSpc>
                <a:spcPct val="100000"/>
              </a:lnSpc>
              <a:spcBef>
                <a:spcPts val="3920"/>
              </a:spcBef>
            </a:pPr>
            <a:r>
              <a:rPr sz="9600" b="1" dirty="0">
                <a:solidFill>
                  <a:srgbClr val="6F2F9F"/>
                </a:solidFill>
                <a:latin typeface="Calibri"/>
                <a:cs typeface="Calibri"/>
              </a:rPr>
              <a:t>5</a:t>
            </a:r>
            <a:endParaRPr sz="9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511" y="1690052"/>
            <a:ext cx="8566150" cy="50321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7514" y="827278"/>
            <a:ext cx="5196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Речевая</a:t>
            </a:r>
            <a:r>
              <a:rPr sz="3600" spc="-30" dirty="0"/>
              <a:t> </a:t>
            </a:r>
            <a:r>
              <a:rPr sz="3600" dirty="0"/>
              <a:t>игра</a:t>
            </a:r>
            <a:r>
              <a:rPr sz="3600" spc="-40" dirty="0"/>
              <a:t> </a:t>
            </a:r>
            <a:r>
              <a:rPr sz="3600" dirty="0"/>
              <a:t>«Два</a:t>
            </a:r>
            <a:r>
              <a:rPr sz="3600" spc="-35" dirty="0"/>
              <a:t> </a:t>
            </a:r>
            <a:r>
              <a:rPr sz="3600" dirty="0"/>
              <a:t>и</a:t>
            </a:r>
            <a:r>
              <a:rPr sz="3600" spc="-25" dirty="0"/>
              <a:t> </a:t>
            </a:r>
            <a:r>
              <a:rPr sz="3600" dirty="0"/>
              <a:t>Две»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011" y="829055"/>
            <a:ext cx="10475976" cy="60289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8754" y="118618"/>
            <a:ext cx="8804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Расскажи</a:t>
            </a:r>
            <a:r>
              <a:rPr sz="4400" spc="-50" dirty="0"/>
              <a:t> </a:t>
            </a:r>
            <a:r>
              <a:rPr sz="4400" dirty="0"/>
              <a:t>о</a:t>
            </a:r>
            <a:r>
              <a:rPr sz="4400" spc="-15" dirty="0"/>
              <a:t> </a:t>
            </a:r>
            <a:r>
              <a:rPr sz="4400" spc="-5" dirty="0"/>
              <a:t>себе,</a:t>
            </a:r>
            <a:r>
              <a:rPr sz="4400" spc="-20" dirty="0"/>
              <a:t> </a:t>
            </a:r>
            <a:r>
              <a:rPr sz="4400" spc="-15" dirty="0"/>
              <a:t>используя</a:t>
            </a:r>
            <a:r>
              <a:rPr sz="4400" spc="-55" dirty="0"/>
              <a:t> </a:t>
            </a:r>
            <a:r>
              <a:rPr sz="4400" spc="-20" dirty="0"/>
              <a:t>таблицу</a:t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5248" y="323149"/>
            <a:ext cx="6665722" cy="65300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0235" y="1232855"/>
            <a:ext cx="5804789" cy="56203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594" y="263397"/>
            <a:ext cx="6911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Речевая</a:t>
            </a:r>
            <a:r>
              <a:rPr sz="3600" spc="-20" dirty="0"/>
              <a:t> </a:t>
            </a:r>
            <a:r>
              <a:rPr sz="3600" dirty="0"/>
              <a:t>игра</a:t>
            </a:r>
            <a:r>
              <a:rPr sz="3600" spc="-25" dirty="0"/>
              <a:t> </a:t>
            </a:r>
            <a:r>
              <a:rPr sz="3600" spc="-15" dirty="0"/>
              <a:t>«Доскажи</a:t>
            </a:r>
            <a:r>
              <a:rPr sz="3600" spc="-10" dirty="0"/>
              <a:t> </a:t>
            </a:r>
            <a:r>
              <a:rPr sz="3600" spc="-15" dirty="0"/>
              <a:t>словечко»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6688" y="525717"/>
            <a:ext cx="6999477" cy="63275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4914" y="119583"/>
            <a:ext cx="8053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Calibri"/>
                <a:cs typeface="Calibri"/>
              </a:rPr>
              <a:t>Посмотри</a:t>
            </a:r>
            <a:r>
              <a:rPr sz="2400" b="0" spc="-1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на </a:t>
            </a:r>
            <a:r>
              <a:rPr sz="2400" b="0" spc="-15" dirty="0">
                <a:latin typeface="Calibri"/>
                <a:cs typeface="Calibri"/>
              </a:rPr>
              <a:t>картинку,</a:t>
            </a:r>
            <a:r>
              <a:rPr sz="2400" b="0" dirty="0">
                <a:latin typeface="Calibri"/>
                <a:cs typeface="Calibri"/>
              </a:rPr>
              <a:t> назови</a:t>
            </a:r>
            <a:r>
              <a:rPr sz="2400" b="0" spc="-2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основные</a:t>
            </a:r>
            <a:r>
              <a:rPr sz="2400" b="0" spc="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части</a:t>
            </a:r>
            <a:r>
              <a:rPr sz="2400" b="0" spc="-20" dirty="0">
                <a:latin typeface="Calibri"/>
                <a:cs typeface="Calibri"/>
              </a:rPr>
              <a:t> тела </a:t>
            </a:r>
            <a:r>
              <a:rPr sz="2400" b="0" spc="-10" dirty="0">
                <a:latin typeface="Calibri"/>
                <a:cs typeface="Calibri"/>
              </a:rPr>
              <a:t>человека.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7177" rIns="0" bIns="0" rtlCol="0">
            <a:spAutoFit/>
          </a:bodyPr>
          <a:lstStyle/>
          <a:p>
            <a:pPr marL="3017520" marR="5080" indent="-890269">
              <a:lnSpc>
                <a:spcPct val="100400"/>
              </a:lnSpc>
              <a:spcBef>
                <a:spcPts val="80"/>
              </a:spcBef>
            </a:pPr>
            <a:r>
              <a:rPr sz="2800" spc="-5" dirty="0">
                <a:latin typeface="Times New Roman"/>
                <a:cs typeface="Times New Roman"/>
              </a:rPr>
              <a:t>Развитие </a:t>
            </a:r>
            <a:r>
              <a:rPr sz="2800" spc="-15" dirty="0">
                <a:latin typeface="Times New Roman"/>
                <a:cs typeface="Times New Roman"/>
              </a:rPr>
              <a:t>межполушарного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взаимодействия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7057" y="2171776"/>
            <a:ext cx="580580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5344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Упражнение</a:t>
            </a:r>
            <a:r>
              <a:rPr sz="3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100" dirty="0">
                <a:solidFill>
                  <a:srgbClr val="6F2F9F"/>
                </a:solidFill>
                <a:latin typeface="Times New Roman"/>
                <a:cs typeface="Times New Roman"/>
              </a:rPr>
              <a:t>"Ухо</a:t>
            </a:r>
            <a:r>
              <a:rPr sz="3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-</a:t>
            </a:r>
            <a:r>
              <a:rPr sz="3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нос" </a:t>
            </a:r>
            <a:r>
              <a:rPr sz="3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Левая </a:t>
            </a:r>
            <a:r>
              <a:rPr sz="3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рука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- </a:t>
            </a:r>
            <a:r>
              <a:rPr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взяться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за </a:t>
            </a:r>
            <a:r>
              <a:rPr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кончик </a:t>
            </a:r>
            <a:r>
              <a:rPr sz="3200" b="1" spc="-7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носа, </a:t>
            </a:r>
            <a:r>
              <a:rPr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правая </a:t>
            </a:r>
            <a:r>
              <a:rPr sz="32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рука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- </a:t>
            </a:r>
            <a:r>
              <a:rPr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взяться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за </a:t>
            </a:r>
            <a:r>
              <a:rPr sz="3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правое</a:t>
            </a:r>
            <a:r>
              <a:rPr sz="3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ухо.</a:t>
            </a:r>
            <a:r>
              <a:rPr sz="3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По</a:t>
            </a:r>
            <a:r>
              <a:rPr sz="3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команде</a:t>
            </a:r>
            <a:endParaRPr sz="3200">
              <a:latin typeface="Times New Roman"/>
              <a:cs typeface="Times New Roman"/>
            </a:endParaRPr>
          </a:p>
          <a:p>
            <a:pPr marL="12700" marR="83185">
              <a:lnSpc>
                <a:spcPct val="100000"/>
              </a:lnSpc>
              <a:spcBef>
                <a:spcPts val="5"/>
              </a:spcBef>
            </a:pPr>
            <a:r>
              <a:rPr sz="3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отпустить ухо-нос,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хлопнуть в </a:t>
            </a:r>
            <a:r>
              <a:rPr sz="3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ладоши и </a:t>
            </a:r>
            <a:r>
              <a:rPr sz="3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поменять </a:t>
            </a:r>
            <a:r>
              <a:rPr sz="3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положение </a:t>
            </a:r>
            <a:r>
              <a:rPr sz="3200" b="1" spc="-7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рук</a:t>
            </a:r>
            <a:r>
              <a:rPr sz="32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"с</a:t>
            </a:r>
            <a:r>
              <a:rPr sz="3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точностью</a:t>
            </a:r>
            <a:r>
              <a:rPr sz="3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наоборот".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1059" y="190500"/>
            <a:ext cx="3270377" cy="21988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" y="1158239"/>
            <a:ext cx="11018520" cy="55473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2154" y="418845"/>
            <a:ext cx="5497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0" dirty="0">
                <a:latin typeface="Calibri"/>
                <a:cs typeface="Calibri"/>
              </a:rPr>
              <a:t>Речевая</a:t>
            </a:r>
            <a:r>
              <a:rPr sz="3200" b="0" spc="-3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игра</a:t>
            </a:r>
            <a:r>
              <a:rPr sz="3200" b="0" spc="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«Назови</a:t>
            </a:r>
            <a:r>
              <a:rPr sz="3200" b="0" spc="-30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ласково»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1794" y="162255"/>
            <a:ext cx="3969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Упражнение</a:t>
            </a:r>
            <a:r>
              <a:rPr sz="2800" spc="5" dirty="0"/>
              <a:t> </a:t>
            </a:r>
            <a:r>
              <a:rPr sz="2800" spc="-5" dirty="0"/>
              <a:t>на</a:t>
            </a:r>
            <a:r>
              <a:rPr sz="2800" spc="-15" dirty="0"/>
              <a:t> </a:t>
            </a:r>
            <a:r>
              <a:rPr sz="2800" spc="-10" dirty="0"/>
              <a:t>дыхание: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14019" y="1177797"/>
            <a:ext cx="911415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«Малыш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плачет»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«Качать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малыша»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 -</a:t>
            </a:r>
            <a:r>
              <a:rPr sz="24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вдох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носом;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 на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выдохе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произносить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«Уа</a:t>
            </a:r>
            <a:r>
              <a:rPr sz="2400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–уа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 уа!» </a:t>
            </a:r>
            <a:r>
              <a:rPr sz="2400" spc="-5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Повторить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 4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раза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«Малыш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идёт»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Медленно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переваливаться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ноги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ногу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 –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вдох;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на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выдохе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произносить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«Топ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топ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топ!»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Повторить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 4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раза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«Малыш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бежит»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20002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Бег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24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месте</a:t>
            </a:r>
            <a:r>
              <a:rPr sz="24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вдох;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24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выдохе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быстро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произносить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«Топ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топ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топ, </a:t>
            </a:r>
            <a:r>
              <a:rPr sz="2400" spc="-5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топ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топ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топ!».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Повторить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 4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раза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4876" y="224027"/>
            <a:ext cx="2669921" cy="27139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4104" y="3148642"/>
            <a:ext cx="2831465" cy="36558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994" y="281686"/>
            <a:ext cx="5497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Речевая </a:t>
            </a:r>
            <a:r>
              <a:rPr sz="3200" dirty="0"/>
              <a:t>игра</a:t>
            </a:r>
            <a:r>
              <a:rPr sz="3200" spc="-20" dirty="0"/>
              <a:t> </a:t>
            </a:r>
            <a:r>
              <a:rPr sz="3200" dirty="0"/>
              <a:t>:</a:t>
            </a:r>
            <a:r>
              <a:rPr sz="3200" spc="-10" dirty="0"/>
              <a:t> </a:t>
            </a:r>
            <a:r>
              <a:rPr sz="3200" spc="-15" dirty="0"/>
              <a:t>«Один</a:t>
            </a:r>
            <a:r>
              <a:rPr sz="3200" spc="-25" dirty="0"/>
              <a:t> </a:t>
            </a:r>
            <a:r>
              <a:rPr sz="3200" dirty="0"/>
              <a:t>– </a:t>
            </a:r>
            <a:r>
              <a:rPr sz="3200" spc="-5" dirty="0"/>
              <a:t>много»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236" y="967739"/>
            <a:ext cx="2329942" cy="26714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1040" y="1024127"/>
            <a:ext cx="2334767" cy="26761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0880" y="1024127"/>
            <a:ext cx="2336292" cy="26761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236" y="4311332"/>
            <a:ext cx="2349754" cy="19643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3191" y="4312920"/>
            <a:ext cx="2353056" cy="19629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6431" y="4319015"/>
            <a:ext cx="2353055" cy="19629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273" y="327406"/>
            <a:ext cx="5497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Речевая </a:t>
            </a:r>
            <a:r>
              <a:rPr sz="3200" dirty="0"/>
              <a:t>игра</a:t>
            </a:r>
            <a:r>
              <a:rPr sz="3200" spc="-20" dirty="0"/>
              <a:t> </a:t>
            </a:r>
            <a:r>
              <a:rPr sz="3200" dirty="0"/>
              <a:t>:</a:t>
            </a:r>
            <a:r>
              <a:rPr sz="3200" spc="-10" dirty="0"/>
              <a:t> </a:t>
            </a:r>
            <a:r>
              <a:rPr sz="3200" spc="-15" dirty="0"/>
              <a:t>«Один</a:t>
            </a:r>
            <a:r>
              <a:rPr sz="3200" spc="-25" dirty="0"/>
              <a:t> </a:t>
            </a:r>
            <a:r>
              <a:rPr sz="3200" dirty="0"/>
              <a:t>– </a:t>
            </a:r>
            <a:r>
              <a:rPr sz="3200" spc="-5" dirty="0"/>
              <a:t>много»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1031747"/>
            <a:ext cx="2269109" cy="29578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836" y="4189412"/>
            <a:ext cx="3239897" cy="234530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315967" y="1229867"/>
            <a:ext cx="6644640" cy="5233670"/>
            <a:chOff x="4315967" y="1229867"/>
            <a:chExt cx="6644640" cy="52336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7155" y="1229867"/>
              <a:ext cx="2269108" cy="29578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7516" y="1229867"/>
              <a:ext cx="2269108" cy="29578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5967" y="4116323"/>
              <a:ext cx="3243072" cy="2346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7535" y="4040123"/>
              <a:ext cx="3243072" cy="23484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2355" y="1187196"/>
            <a:ext cx="2696210" cy="5529580"/>
            <a:chOff x="562355" y="1187196"/>
            <a:chExt cx="2696210" cy="5529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355" y="1187196"/>
              <a:ext cx="2695829" cy="29549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119" y="4145280"/>
              <a:ext cx="1280159" cy="25709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0273" y="309117"/>
            <a:ext cx="616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Речевая</a:t>
            </a:r>
            <a:r>
              <a:rPr sz="3600" spc="-25" dirty="0"/>
              <a:t> </a:t>
            </a:r>
            <a:r>
              <a:rPr sz="3600" dirty="0"/>
              <a:t>игра</a:t>
            </a:r>
            <a:r>
              <a:rPr sz="3600" spc="-35" dirty="0"/>
              <a:t> </a:t>
            </a:r>
            <a:r>
              <a:rPr sz="3600" dirty="0"/>
              <a:t>:</a:t>
            </a:r>
            <a:r>
              <a:rPr sz="3600" spc="-15" dirty="0"/>
              <a:t> </a:t>
            </a:r>
            <a:r>
              <a:rPr sz="3600" spc="-20" dirty="0"/>
              <a:t>«Один</a:t>
            </a:r>
            <a:r>
              <a:rPr sz="3600" spc="-10" dirty="0"/>
              <a:t> </a:t>
            </a:r>
            <a:r>
              <a:rPr sz="3600" dirty="0"/>
              <a:t>–</a:t>
            </a:r>
            <a:r>
              <a:rPr sz="3600" spc="-25" dirty="0"/>
              <a:t> </a:t>
            </a:r>
            <a:r>
              <a:rPr sz="3600" spc="-10" dirty="0"/>
              <a:t>много»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87383" y="1066800"/>
            <a:ext cx="2694431" cy="295656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510784" y="1188719"/>
            <a:ext cx="2694940" cy="5529580"/>
            <a:chOff x="5510784" y="1188719"/>
            <a:chExt cx="2694940" cy="55295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0784" y="1188719"/>
              <a:ext cx="2694432" cy="29565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7920" y="4145280"/>
              <a:ext cx="1280159" cy="257251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70719" y="4139184"/>
            <a:ext cx="1280159" cy="2572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349</Words>
  <Application>Microsoft Office PowerPoint</Application>
  <PresentationFormat>Широкоэкранный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Wingdings 3</vt:lpstr>
      <vt:lpstr>Легкий дым</vt:lpstr>
      <vt:lpstr>Презентация «Человек. Части тела»</vt:lpstr>
      <vt:lpstr>Речевая игра «Доскажи словечко»</vt:lpstr>
      <vt:lpstr>Посмотри на картинку, назови основные части тела человека.</vt:lpstr>
      <vt:lpstr>Развитие межполушарного  взаимодействия</vt:lpstr>
      <vt:lpstr>Речевая игра «Назови ласково»</vt:lpstr>
      <vt:lpstr>Упражнение на дыхание:</vt:lpstr>
      <vt:lpstr>Речевая игра : «Один – много»</vt:lpstr>
      <vt:lpstr>Речевая игра : «Один – много»</vt:lpstr>
      <vt:lpstr>Речевая игра : «Один – много»</vt:lpstr>
      <vt:lpstr>Координация речи с движением</vt:lpstr>
      <vt:lpstr>3</vt:lpstr>
      <vt:lpstr>Речевая игра «Два и Две»</vt:lpstr>
      <vt:lpstr>Расскажи о себе, используя таблицу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«Человек. Части тела»</dc:title>
  <dc:creator>Ксюша К</dc:creator>
  <cp:lastModifiedBy>USER</cp:lastModifiedBy>
  <cp:revision>1</cp:revision>
  <dcterms:created xsi:type="dcterms:W3CDTF">2024-09-16T02:30:01Z</dcterms:created>
  <dcterms:modified xsi:type="dcterms:W3CDTF">2024-09-16T02:31:22Z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2024-09-16T00:00:00Z</vt:filetime>
  </property>
</Properties>
</file>