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001F5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001F5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001F5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44446" y="2026107"/>
            <a:ext cx="5055107" cy="848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001F5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6184" y="1800859"/>
            <a:ext cx="8431631" cy="156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F5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795" y="277368"/>
            <a:ext cx="8598408" cy="132892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2859" y="372897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7790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770"/>
              </a:spcBef>
            </a:pPr>
            <a:r>
              <a:rPr b="1" spc="450" dirty="0">
                <a:latin typeface="Cambria"/>
                <a:cs typeface="Cambria"/>
              </a:rPr>
              <a:t>ИНСТРУМЕНТЫ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072639" y="3017519"/>
            <a:ext cx="4909185" cy="3840479"/>
            <a:chOff x="2072639" y="3017519"/>
            <a:chExt cx="4909185" cy="3840479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2639" y="3017519"/>
              <a:ext cx="4908804" cy="38404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67711" y="3212934"/>
              <a:ext cx="4320540" cy="33124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8540" y="5979058"/>
            <a:ext cx="10788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latin typeface="Tahoma"/>
                <a:cs typeface="Tahoma"/>
              </a:rPr>
              <a:t>Отвѐртка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307963" y="6267399"/>
            <a:ext cx="1438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latin typeface="Tahoma"/>
                <a:cs typeface="Tahoma"/>
              </a:rPr>
              <a:t>Шуруповѐрт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5" y="0"/>
            <a:ext cx="9137104" cy="68579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316216" y="6114084"/>
            <a:ext cx="734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85" dirty="0">
                <a:latin typeface="Tahoma"/>
                <a:cs typeface="Tahoma"/>
              </a:rPr>
              <a:t>Д</a:t>
            </a:r>
            <a:r>
              <a:rPr sz="1800" spc="145" dirty="0">
                <a:latin typeface="Tahoma"/>
                <a:cs typeface="Tahoma"/>
              </a:rPr>
              <a:t>р</a:t>
            </a:r>
            <a:r>
              <a:rPr sz="1800" spc="210" dirty="0">
                <a:latin typeface="Tahoma"/>
                <a:cs typeface="Tahoma"/>
              </a:rPr>
              <a:t>е</a:t>
            </a:r>
            <a:r>
              <a:rPr sz="1800" spc="-35" dirty="0">
                <a:latin typeface="Tahoma"/>
                <a:cs typeface="Tahoma"/>
              </a:rPr>
              <a:t>ль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763636" y="6041847"/>
            <a:ext cx="603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П</a:t>
            </a:r>
            <a:r>
              <a:rPr sz="1800" spc="40" dirty="0">
                <a:latin typeface="Tahoma"/>
                <a:cs typeface="Tahoma"/>
              </a:rPr>
              <a:t>и</a:t>
            </a:r>
            <a:r>
              <a:rPr sz="1800" spc="35" dirty="0">
                <a:latin typeface="Tahoma"/>
                <a:cs typeface="Tahoma"/>
              </a:rPr>
              <a:t>л</a:t>
            </a:r>
            <a:r>
              <a:rPr sz="1800" spc="280" dirty="0">
                <a:latin typeface="Tahoma"/>
                <a:cs typeface="Tahoma"/>
              </a:rPr>
              <a:t>а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50442" y="5835192"/>
            <a:ext cx="713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0" dirty="0">
                <a:latin typeface="Tahoma"/>
                <a:cs typeface="Tahoma"/>
              </a:rPr>
              <a:t>Т</a:t>
            </a:r>
            <a:r>
              <a:rPr sz="1800" spc="170" dirty="0">
                <a:latin typeface="Tahoma"/>
                <a:cs typeface="Tahoma"/>
              </a:rPr>
              <a:t>опор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1"/>
            <a:ext cx="9144000" cy="68579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595743" y="6182359"/>
            <a:ext cx="992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4" dirty="0">
                <a:latin typeface="Tahoma"/>
                <a:cs typeface="Tahoma"/>
              </a:rPr>
              <a:t>Ру</a:t>
            </a:r>
            <a:r>
              <a:rPr sz="1800" spc="110" dirty="0">
                <a:latin typeface="Tahoma"/>
                <a:cs typeface="Tahoma"/>
              </a:rPr>
              <a:t>б</a:t>
            </a:r>
            <a:r>
              <a:rPr sz="1800" spc="270" dirty="0">
                <a:latin typeface="Tahoma"/>
                <a:cs typeface="Tahoma"/>
              </a:rPr>
              <a:t>а</a:t>
            </a:r>
            <a:r>
              <a:rPr sz="1800" spc="85" dirty="0">
                <a:latin typeface="Tahoma"/>
                <a:cs typeface="Tahoma"/>
              </a:rPr>
              <a:t>нок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8540" y="6164071"/>
            <a:ext cx="1573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latin typeface="Tahoma"/>
                <a:cs typeface="Tahoma"/>
              </a:rPr>
              <a:t>Гаечный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ключ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530">
              <a:lnSpc>
                <a:spcPct val="100000"/>
              </a:lnSpc>
              <a:spcBef>
                <a:spcPts val="100"/>
              </a:spcBef>
            </a:pPr>
            <a:r>
              <a:rPr spc="-165" dirty="0"/>
              <a:t>ЧТ</a:t>
            </a:r>
            <a:r>
              <a:rPr spc="-185" dirty="0"/>
              <a:t>О</a:t>
            </a:r>
            <a:r>
              <a:rPr spc="-195" dirty="0"/>
              <a:t> </a:t>
            </a:r>
            <a:r>
              <a:rPr spc="175" dirty="0"/>
              <a:t>ЛИШНЕЕ?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36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4424" y="2941320"/>
            <a:ext cx="7150608" cy="246735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571231" y="2942844"/>
            <a:ext cx="1193800" cy="2463165"/>
            <a:chOff x="7571231" y="2942844"/>
            <a:chExt cx="1193800" cy="246316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71231" y="2942844"/>
              <a:ext cx="1193292" cy="24627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712709" y="3136646"/>
              <a:ext cx="910590" cy="2075814"/>
            </a:xfrm>
            <a:custGeom>
              <a:avLst/>
              <a:gdLst/>
              <a:ahLst/>
              <a:cxnLst/>
              <a:rect l="l" t="t" r="r" b="b"/>
              <a:pathLst>
                <a:path w="910590" h="2075814">
                  <a:moveTo>
                    <a:pt x="910221" y="0"/>
                  </a:moveTo>
                  <a:lnTo>
                    <a:pt x="0" y="0"/>
                  </a:lnTo>
                  <a:lnTo>
                    <a:pt x="0" y="2075687"/>
                  </a:lnTo>
                  <a:lnTo>
                    <a:pt x="910221" y="2075687"/>
                  </a:lnTo>
                  <a:lnTo>
                    <a:pt x="910221" y="0"/>
                  </a:lnTo>
                  <a:close/>
                </a:path>
              </a:pathLst>
            </a:custGeom>
            <a:solidFill>
              <a:srgbClr val="B5AD52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12709" y="3136646"/>
              <a:ext cx="910590" cy="2075814"/>
            </a:xfrm>
            <a:custGeom>
              <a:avLst/>
              <a:gdLst/>
              <a:ahLst/>
              <a:cxnLst/>
              <a:rect l="l" t="t" r="r" b="b"/>
              <a:pathLst>
                <a:path w="910590" h="2075814">
                  <a:moveTo>
                    <a:pt x="0" y="2075687"/>
                  </a:moveTo>
                  <a:lnTo>
                    <a:pt x="910221" y="2075687"/>
                  </a:lnTo>
                  <a:lnTo>
                    <a:pt x="910221" y="0"/>
                  </a:lnTo>
                  <a:lnTo>
                    <a:pt x="0" y="0"/>
                  </a:lnTo>
                  <a:lnTo>
                    <a:pt x="0" y="2075687"/>
                  </a:lnTo>
                  <a:close/>
                </a:path>
              </a:pathLst>
            </a:custGeom>
            <a:ln w="6350">
              <a:solidFill>
                <a:srgbClr val="6B7C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95541" y="1068958"/>
            <a:ext cx="8425180" cy="5789295"/>
            <a:chOff x="395541" y="1068958"/>
            <a:chExt cx="8425180" cy="5789295"/>
          </a:xfrm>
        </p:grpSpPr>
        <p:sp>
          <p:nvSpPr>
            <p:cNvPr id="9" name="object 9"/>
            <p:cNvSpPr/>
            <p:nvPr/>
          </p:nvSpPr>
          <p:spPr>
            <a:xfrm>
              <a:off x="445477" y="3055619"/>
              <a:ext cx="6948170" cy="2245360"/>
            </a:xfrm>
            <a:custGeom>
              <a:avLst/>
              <a:gdLst/>
              <a:ahLst/>
              <a:cxnLst/>
              <a:rect l="l" t="t" r="r" b="b"/>
              <a:pathLst>
                <a:path w="6948170" h="2245360">
                  <a:moveTo>
                    <a:pt x="6947789" y="0"/>
                  </a:moveTo>
                  <a:lnTo>
                    <a:pt x="0" y="0"/>
                  </a:lnTo>
                  <a:lnTo>
                    <a:pt x="0" y="2245360"/>
                  </a:lnTo>
                  <a:lnTo>
                    <a:pt x="6947789" y="2245360"/>
                  </a:lnTo>
                  <a:lnTo>
                    <a:pt x="69477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1820" y="4559274"/>
              <a:ext cx="6755130" cy="664845"/>
            </a:xfrm>
            <a:custGeom>
              <a:avLst/>
              <a:gdLst/>
              <a:ahLst/>
              <a:cxnLst/>
              <a:rect l="l" t="t" r="r" b="b"/>
              <a:pathLst>
                <a:path w="6755130" h="664845">
                  <a:moveTo>
                    <a:pt x="6755130" y="0"/>
                  </a:moveTo>
                  <a:lnTo>
                    <a:pt x="0" y="0"/>
                  </a:lnTo>
                  <a:lnTo>
                    <a:pt x="0" y="664362"/>
                  </a:lnTo>
                  <a:lnTo>
                    <a:pt x="6755130" y="664362"/>
                  </a:lnTo>
                  <a:lnTo>
                    <a:pt x="6755130" y="0"/>
                  </a:lnTo>
                  <a:close/>
                </a:path>
              </a:pathLst>
            </a:custGeom>
            <a:solidFill>
              <a:srgbClr val="92A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5800" y="3136264"/>
              <a:ext cx="6767830" cy="2084070"/>
            </a:xfrm>
            <a:custGeom>
              <a:avLst/>
              <a:gdLst/>
              <a:ahLst/>
              <a:cxnLst/>
              <a:rect l="l" t="t" r="r" b="b"/>
              <a:pathLst>
                <a:path w="6767830" h="2084070">
                  <a:moveTo>
                    <a:pt x="6765810" y="0"/>
                  </a:moveTo>
                  <a:lnTo>
                    <a:pt x="1422" y="0"/>
                  </a:lnTo>
                  <a:lnTo>
                    <a:pt x="0" y="1397"/>
                  </a:lnTo>
                  <a:lnTo>
                    <a:pt x="0" y="2082673"/>
                  </a:lnTo>
                  <a:lnTo>
                    <a:pt x="1422" y="2084070"/>
                  </a:lnTo>
                  <a:lnTo>
                    <a:pt x="6765810" y="2084070"/>
                  </a:lnTo>
                  <a:lnTo>
                    <a:pt x="6767207" y="2082673"/>
                  </a:lnTo>
                  <a:lnTo>
                    <a:pt x="6767207" y="2081911"/>
                  </a:lnTo>
                  <a:lnTo>
                    <a:pt x="2590" y="2081911"/>
                  </a:lnTo>
                  <a:lnTo>
                    <a:pt x="2108" y="2081530"/>
                  </a:lnTo>
                  <a:lnTo>
                    <a:pt x="2108" y="2539"/>
                  </a:lnTo>
                  <a:lnTo>
                    <a:pt x="2590" y="2159"/>
                  </a:lnTo>
                  <a:lnTo>
                    <a:pt x="6767207" y="2159"/>
                  </a:lnTo>
                  <a:lnTo>
                    <a:pt x="6767207" y="1397"/>
                  </a:lnTo>
                  <a:lnTo>
                    <a:pt x="6765810" y="0"/>
                  </a:lnTo>
                  <a:close/>
                </a:path>
                <a:path w="6767830" h="2084070">
                  <a:moveTo>
                    <a:pt x="6767207" y="2159"/>
                  </a:moveTo>
                  <a:lnTo>
                    <a:pt x="6764667" y="2159"/>
                  </a:lnTo>
                  <a:lnTo>
                    <a:pt x="6765048" y="2539"/>
                  </a:lnTo>
                  <a:lnTo>
                    <a:pt x="6765048" y="2081530"/>
                  </a:lnTo>
                  <a:lnTo>
                    <a:pt x="6764667" y="2081911"/>
                  </a:lnTo>
                  <a:lnTo>
                    <a:pt x="6767207" y="2081911"/>
                  </a:lnTo>
                  <a:lnTo>
                    <a:pt x="6767207" y="2159"/>
                  </a:lnTo>
                  <a:close/>
                </a:path>
                <a:path w="6767830" h="2084070">
                  <a:moveTo>
                    <a:pt x="6763016" y="4190"/>
                  </a:moveTo>
                  <a:lnTo>
                    <a:pt x="4229" y="4190"/>
                  </a:lnTo>
                  <a:lnTo>
                    <a:pt x="4229" y="2079879"/>
                  </a:lnTo>
                  <a:lnTo>
                    <a:pt x="6763016" y="2079879"/>
                  </a:lnTo>
                  <a:lnTo>
                    <a:pt x="6763016" y="2077720"/>
                  </a:lnTo>
                  <a:lnTo>
                    <a:pt x="6350" y="2077720"/>
                  </a:lnTo>
                  <a:lnTo>
                    <a:pt x="6350" y="6350"/>
                  </a:lnTo>
                  <a:lnTo>
                    <a:pt x="6763016" y="6350"/>
                  </a:lnTo>
                  <a:lnTo>
                    <a:pt x="6763016" y="4190"/>
                  </a:lnTo>
                  <a:close/>
                </a:path>
                <a:path w="6767830" h="2084070">
                  <a:moveTo>
                    <a:pt x="6763016" y="6350"/>
                  </a:moveTo>
                  <a:lnTo>
                    <a:pt x="6760857" y="6350"/>
                  </a:lnTo>
                  <a:lnTo>
                    <a:pt x="6760857" y="2077720"/>
                  </a:lnTo>
                  <a:lnTo>
                    <a:pt x="6763016" y="2077720"/>
                  </a:lnTo>
                  <a:lnTo>
                    <a:pt x="6763016" y="6350"/>
                  </a:lnTo>
                  <a:close/>
                </a:path>
              </a:pathLst>
            </a:custGeom>
            <a:solidFill>
              <a:srgbClr val="6B7C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541" y="1068958"/>
              <a:ext cx="8424926" cy="578903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588388" y="221933"/>
            <a:ext cx="5850255" cy="68453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535"/>
              </a:spcBef>
              <a:tabLst>
                <a:tab pos="1685289" algn="l"/>
              </a:tabLst>
            </a:pPr>
            <a:r>
              <a:rPr sz="1800" spc="195" dirty="0">
                <a:latin typeface="Times New Roman"/>
                <a:cs typeface="Times New Roman"/>
              </a:rPr>
              <a:t>Н</a:t>
            </a:r>
            <a:r>
              <a:rPr sz="1800" spc="-155" dirty="0">
                <a:latin typeface="Times New Roman"/>
                <a:cs typeface="Times New Roman"/>
              </a:rPr>
              <a:t> </a:t>
            </a:r>
            <a:r>
              <a:rPr sz="1800" spc="100" dirty="0">
                <a:latin typeface="Times New Roman"/>
                <a:cs typeface="Times New Roman"/>
              </a:rPr>
              <a:t>А</a:t>
            </a:r>
            <a:r>
              <a:rPr sz="1800" spc="-155" dirty="0">
                <a:latin typeface="Times New Roman"/>
                <a:cs typeface="Times New Roman"/>
              </a:rPr>
              <a:t> </a:t>
            </a:r>
            <a:r>
              <a:rPr sz="1800" spc="110" dirty="0">
                <a:latin typeface="Times New Roman"/>
                <a:cs typeface="Times New Roman"/>
              </a:rPr>
              <a:t>З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spc="114" dirty="0">
                <a:latin typeface="Times New Roman"/>
                <a:cs typeface="Times New Roman"/>
              </a:rPr>
              <a:t>О</a:t>
            </a:r>
            <a:r>
              <a:rPr sz="1800" spc="-155" dirty="0">
                <a:latin typeface="Times New Roman"/>
                <a:cs typeface="Times New Roman"/>
              </a:rPr>
              <a:t> </a:t>
            </a:r>
            <a:r>
              <a:rPr sz="1800" spc="-100" dirty="0">
                <a:latin typeface="Times New Roman"/>
                <a:cs typeface="Times New Roman"/>
              </a:rPr>
              <a:t>В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spc="195" dirty="0">
                <a:latin typeface="Times New Roman"/>
                <a:cs typeface="Times New Roman"/>
              </a:rPr>
              <a:t>И</a:t>
            </a:r>
            <a:r>
              <a:rPr sz="1800" spc="-15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-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	</a:t>
            </a:r>
            <a:r>
              <a:rPr sz="1800" spc="165" dirty="0">
                <a:latin typeface="Times New Roman"/>
                <a:cs typeface="Times New Roman"/>
              </a:rPr>
              <a:t>П</a:t>
            </a:r>
            <a:r>
              <a:rPr sz="1800" spc="-155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Р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spc="125" dirty="0">
                <a:latin typeface="Times New Roman"/>
                <a:cs typeface="Times New Roman"/>
              </a:rPr>
              <a:t>Д</a:t>
            </a:r>
            <a:r>
              <a:rPr sz="1800" spc="-155" dirty="0">
                <a:latin typeface="Times New Roman"/>
                <a:cs typeface="Times New Roman"/>
              </a:rPr>
              <a:t> </a:t>
            </a:r>
            <a:r>
              <a:rPr sz="1800" spc="100" dirty="0">
                <a:latin typeface="Times New Roman"/>
                <a:cs typeface="Times New Roman"/>
              </a:rPr>
              <a:t>М</a:t>
            </a:r>
            <a:r>
              <a:rPr sz="1800" spc="-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-155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Times New Roman"/>
                <a:cs typeface="Times New Roman"/>
              </a:rPr>
              <a:t>Ы</a:t>
            </a:r>
            <a:r>
              <a:rPr sz="1800" spc="-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,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30"/>
              </a:spcBef>
              <a:tabLst>
                <a:tab pos="1510665" algn="l"/>
                <a:tab pos="3710304" algn="l"/>
                <a:tab pos="4248785" algn="l"/>
              </a:tabLst>
            </a:pPr>
            <a:r>
              <a:rPr sz="1800" spc="105" dirty="0">
                <a:latin typeface="Times New Roman"/>
                <a:cs typeface="Times New Roman"/>
              </a:rPr>
              <a:t>К</a:t>
            </a:r>
            <a:r>
              <a:rPr sz="1800" spc="-155" dirty="0">
                <a:latin typeface="Times New Roman"/>
                <a:cs typeface="Times New Roman"/>
              </a:rPr>
              <a:t> </a:t>
            </a:r>
            <a:r>
              <a:rPr sz="1800" spc="114" dirty="0">
                <a:latin typeface="Times New Roman"/>
                <a:cs typeface="Times New Roman"/>
              </a:rPr>
              <a:t>О</a:t>
            </a:r>
            <a:r>
              <a:rPr sz="1800" spc="-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-155" dirty="0">
                <a:latin typeface="Times New Roman"/>
                <a:cs typeface="Times New Roman"/>
              </a:rPr>
              <a:t> </a:t>
            </a:r>
            <a:r>
              <a:rPr sz="1800" spc="114" dirty="0">
                <a:latin typeface="Times New Roman"/>
                <a:cs typeface="Times New Roman"/>
              </a:rPr>
              <a:t>О</a:t>
            </a:r>
            <a:r>
              <a:rPr sz="1800" spc="-155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Р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Times New Roman"/>
                <a:cs typeface="Times New Roman"/>
              </a:rPr>
              <a:t>Ы</a:t>
            </a:r>
            <a:r>
              <a:rPr sz="1800" spc="-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	</a:t>
            </a:r>
            <a:r>
              <a:rPr sz="1800" spc="195" dirty="0">
                <a:latin typeface="Times New Roman"/>
                <a:cs typeface="Times New Roman"/>
              </a:rPr>
              <a:t>И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spc="110" dirty="0">
                <a:latin typeface="Times New Roman"/>
                <a:cs typeface="Times New Roman"/>
              </a:rPr>
              <a:t>З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spc="114" dirty="0">
                <a:latin typeface="Times New Roman"/>
                <a:cs typeface="Times New Roman"/>
              </a:rPr>
              <a:t>О</a:t>
            </a:r>
            <a:r>
              <a:rPr sz="1800" spc="-155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Times New Roman"/>
                <a:cs typeface="Times New Roman"/>
              </a:rPr>
              <a:t>Б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Р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spc="100" dirty="0">
                <a:latin typeface="Times New Roman"/>
                <a:cs typeface="Times New Roman"/>
              </a:rPr>
              <a:t>А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spc="220" dirty="0">
                <a:latin typeface="Times New Roman"/>
                <a:cs typeface="Times New Roman"/>
              </a:rPr>
              <a:t>Ж</a:t>
            </a:r>
            <a:r>
              <a:rPr sz="1800" spc="-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spc="195" dirty="0">
                <a:latin typeface="Times New Roman"/>
                <a:cs typeface="Times New Roman"/>
              </a:rPr>
              <a:t>Н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Times New Roman"/>
                <a:cs typeface="Times New Roman"/>
              </a:rPr>
              <a:t>Ы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195" dirty="0">
                <a:latin typeface="Times New Roman"/>
                <a:cs typeface="Times New Roman"/>
              </a:rPr>
              <a:t>Н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spc="10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105" dirty="0">
                <a:latin typeface="Times New Roman"/>
                <a:cs typeface="Times New Roman"/>
              </a:rPr>
              <a:t>К</a:t>
            </a:r>
            <a:r>
              <a:rPr sz="1800" spc="-155" dirty="0">
                <a:latin typeface="Times New Roman"/>
                <a:cs typeface="Times New Roman"/>
              </a:rPr>
              <a:t> </a:t>
            </a:r>
            <a:r>
              <a:rPr sz="1800" spc="100" dirty="0">
                <a:latin typeface="Times New Roman"/>
                <a:cs typeface="Times New Roman"/>
              </a:rPr>
              <a:t>А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Р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-155" dirty="0">
                <a:latin typeface="Times New Roman"/>
                <a:cs typeface="Times New Roman"/>
              </a:rPr>
              <a:t> </a:t>
            </a:r>
            <a:r>
              <a:rPr sz="1800" spc="195" dirty="0">
                <a:latin typeface="Times New Roman"/>
                <a:cs typeface="Times New Roman"/>
              </a:rPr>
              <a:t>И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spc="195" dirty="0">
                <a:latin typeface="Times New Roman"/>
                <a:cs typeface="Times New Roman"/>
              </a:rPr>
              <a:t>Н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spc="105" dirty="0">
                <a:latin typeface="Times New Roman"/>
                <a:cs typeface="Times New Roman"/>
              </a:rPr>
              <a:t>К</a:t>
            </a:r>
            <a:r>
              <a:rPr sz="1800" spc="-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72795" y="277368"/>
            <a:ext cx="8598535" cy="1329055"/>
            <a:chOff x="272795" y="277368"/>
            <a:chExt cx="8598535" cy="13290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795" y="277368"/>
              <a:ext cx="8598408" cy="132892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2859" y="372897"/>
              <a:ext cx="8380730" cy="1118870"/>
            </a:xfrm>
            <a:custGeom>
              <a:avLst/>
              <a:gdLst/>
              <a:ahLst/>
              <a:cxnLst/>
              <a:rect l="l" t="t" r="r" b="b"/>
              <a:pathLst>
                <a:path w="8380730" h="1118870">
                  <a:moveTo>
                    <a:pt x="8380476" y="0"/>
                  </a:moveTo>
                  <a:lnTo>
                    <a:pt x="0" y="0"/>
                  </a:lnTo>
                  <a:lnTo>
                    <a:pt x="0" y="1118590"/>
                  </a:lnTo>
                  <a:lnTo>
                    <a:pt x="8380476" y="1118590"/>
                  </a:lnTo>
                  <a:lnTo>
                    <a:pt x="83804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32533" y="1652981"/>
            <a:ext cx="5768340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103505" indent="-241300">
              <a:lnSpc>
                <a:spcPct val="100000"/>
              </a:lnSpc>
              <a:spcBef>
                <a:spcPts val="105"/>
              </a:spcBef>
              <a:buClr>
                <a:srgbClr val="92A199"/>
              </a:buClr>
              <a:buFont typeface="Arial MT"/>
              <a:buChar char="•"/>
              <a:tabLst>
                <a:tab pos="241300" algn="l"/>
              </a:tabLst>
            </a:pPr>
            <a:r>
              <a:rPr sz="3200" spc="290" dirty="0">
                <a:solidFill>
                  <a:srgbClr val="001F5F"/>
                </a:solidFill>
                <a:latin typeface="Tahoma"/>
                <a:cs typeface="Tahoma"/>
              </a:rPr>
              <a:t>Хорошо,</a:t>
            </a:r>
            <a:r>
              <a:rPr sz="3200" spc="-1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3200" spc="-65" dirty="0">
                <a:solidFill>
                  <a:srgbClr val="001F5F"/>
                </a:solidFill>
                <a:latin typeface="Tahoma"/>
                <a:cs typeface="Tahoma"/>
              </a:rPr>
              <a:t>что</a:t>
            </a:r>
            <a:r>
              <a:rPr sz="3200" spc="-1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3200" spc="160" dirty="0">
                <a:solidFill>
                  <a:srgbClr val="001F5F"/>
                </a:solidFill>
                <a:latin typeface="Tahoma"/>
                <a:cs typeface="Tahoma"/>
              </a:rPr>
              <a:t>есть</a:t>
            </a:r>
            <a:r>
              <a:rPr sz="3200" spc="-14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3200" spc="310" dirty="0">
                <a:solidFill>
                  <a:srgbClr val="001F5F"/>
                </a:solidFill>
                <a:latin typeface="Tahoma"/>
                <a:cs typeface="Tahoma"/>
              </a:rPr>
              <a:t>на</a:t>
            </a:r>
            <a:r>
              <a:rPr sz="3200" spc="-14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3200" spc="190" dirty="0">
                <a:solidFill>
                  <a:srgbClr val="001F5F"/>
                </a:solidFill>
                <a:latin typeface="Tahoma"/>
                <a:cs typeface="Tahoma"/>
              </a:rPr>
              <a:t>свете </a:t>
            </a:r>
            <a:r>
              <a:rPr sz="3200" spc="-98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3200" spc="225" dirty="0">
                <a:solidFill>
                  <a:srgbClr val="001F5F"/>
                </a:solidFill>
                <a:latin typeface="Tahoma"/>
                <a:cs typeface="Tahoma"/>
              </a:rPr>
              <a:t>Камень,</a:t>
            </a:r>
            <a:r>
              <a:rPr sz="3200" spc="-16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3200" spc="120" dirty="0">
                <a:solidFill>
                  <a:srgbClr val="001F5F"/>
                </a:solidFill>
                <a:latin typeface="Tahoma"/>
                <a:cs typeface="Tahoma"/>
              </a:rPr>
              <a:t>глина</a:t>
            </a:r>
            <a:r>
              <a:rPr sz="3200" spc="-1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3200" spc="170" dirty="0">
                <a:solidFill>
                  <a:srgbClr val="001F5F"/>
                </a:solidFill>
                <a:latin typeface="Tahoma"/>
                <a:cs typeface="Tahoma"/>
              </a:rPr>
              <a:t>и</a:t>
            </a:r>
            <a:r>
              <a:rPr sz="3200" spc="-1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3200" spc="225" dirty="0">
                <a:solidFill>
                  <a:srgbClr val="001F5F"/>
                </a:solidFill>
                <a:latin typeface="Tahoma"/>
                <a:cs typeface="Tahoma"/>
              </a:rPr>
              <a:t>песок!</a:t>
            </a:r>
            <a:endParaRPr sz="3200">
              <a:latin typeface="Tahoma"/>
              <a:cs typeface="Tahoma"/>
            </a:endParaRPr>
          </a:p>
          <a:p>
            <a:pPr marL="143510" marR="5080" indent="-1905" algn="ctr">
              <a:lnSpc>
                <a:spcPct val="100000"/>
              </a:lnSpc>
            </a:pPr>
            <a:r>
              <a:rPr sz="3200" spc="290" dirty="0">
                <a:solidFill>
                  <a:srgbClr val="001F5F"/>
                </a:solidFill>
                <a:latin typeface="Tahoma"/>
                <a:cs typeface="Tahoma"/>
              </a:rPr>
              <a:t>Хорошо, </a:t>
            </a:r>
            <a:r>
              <a:rPr sz="3200" spc="-65" dirty="0">
                <a:solidFill>
                  <a:srgbClr val="001F5F"/>
                </a:solidFill>
                <a:latin typeface="Tahoma"/>
                <a:cs typeface="Tahoma"/>
              </a:rPr>
              <a:t>что </a:t>
            </a:r>
            <a:r>
              <a:rPr sz="3200" spc="155" dirty="0">
                <a:solidFill>
                  <a:srgbClr val="001F5F"/>
                </a:solidFill>
                <a:latin typeface="Tahoma"/>
                <a:cs typeface="Tahoma"/>
              </a:rPr>
              <a:t>есть </a:t>
            </a:r>
            <a:r>
              <a:rPr sz="3200" spc="305" dirty="0">
                <a:solidFill>
                  <a:srgbClr val="001F5F"/>
                </a:solidFill>
                <a:latin typeface="Tahoma"/>
                <a:cs typeface="Tahoma"/>
              </a:rPr>
              <a:t>на </a:t>
            </a:r>
            <a:r>
              <a:rPr sz="3200" spc="185" dirty="0">
                <a:solidFill>
                  <a:srgbClr val="001F5F"/>
                </a:solidFill>
                <a:latin typeface="Tahoma"/>
                <a:cs typeface="Tahoma"/>
              </a:rPr>
              <a:t>свете </a:t>
            </a:r>
            <a:r>
              <a:rPr sz="3200" spc="-98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3200" spc="185" dirty="0">
                <a:solidFill>
                  <a:srgbClr val="001F5F"/>
                </a:solidFill>
                <a:latin typeface="Tahoma"/>
                <a:cs typeface="Tahoma"/>
              </a:rPr>
              <a:t>Клещи, </a:t>
            </a:r>
            <a:r>
              <a:rPr sz="3200" spc="20" dirty="0">
                <a:solidFill>
                  <a:srgbClr val="001F5F"/>
                </a:solidFill>
                <a:latin typeface="Tahoma"/>
                <a:cs typeface="Tahoma"/>
              </a:rPr>
              <a:t>гвозди, </a:t>
            </a:r>
            <a:r>
              <a:rPr sz="3200" spc="190" dirty="0">
                <a:solidFill>
                  <a:srgbClr val="001F5F"/>
                </a:solidFill>
                <a:latin typeface="Tahoma"/>
                <a:cs typeface="Tahoma"/>
              </a:rPr>
              <a:t>молоток, </a:t>
            </a:r>
            <a:r>
              <a:rPr sz="3200" spc="19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3200" spc="15" dirty="0">
                <a:solidFill>
                  <a:srgbClr val="001F5F"/>
                </a:solidFill>
                <a:latin typeface="Tahoma"/>
                <a:cs typeface="Tahoma"/>
              </a:rPr>
              <a:t>Нитки</a:t>
            </a:r>
            <a:r>
              <a:rPr sz="3200" spc="-1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3200" spc="160" dirty="0">
                <a:solidFill>
                  <a:srgbClr val="001F5F"/>
                </a:solidFill>
                <a:latin typeface="Tahoma"/>
                <a:cs typeface="Tahoma"/>
              </a:rPr>
              <a:t>есть</a:t>
            </a:r>
            <a:r>
              <a:rPr sz="3200" spc="-1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3200" spc="170" dirty="0">
                <a:solidFill>
                  <a:srgbClr val="001F5F"/>
                </a:solidFill>
                <a:latin typeface="Tahoma"/>
                <a:cs typeface="Tahoma"/>
              </a:rPr>
              <a:t>и</a:t>
            </a:r>
            <a:r>
              <a:rPr sz="3200" spc="-1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3200" spc="155" dirty="0">
                <a:solidFill>
                  <a:srgbClr val="001F5F"/>
                </a:solidFill>
                <a:latin typeface="Tahoma"/>
                <a:cs typeface="Tahoma"/>
              </a:rPr>
              <a:t>есть</a:t>
            </a:r>
            <a:r>
              <a:rPr sz="3200" spc="-1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3200" spc="195" dirty="0">
                <a:solidFill>
                  <a:srgbClr val="001F5F"/>
                </a:solidFill>
                <a:latin typeface="Tahoma"/>
                <a:cs typeface="Tahoma"/>
              </a:rPr>
              <a:t>лопата</a:t>
            </a:r>
            <a:r>
              <a:rPr sz="3200" spc="-1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3200" spc="290" dirty="0">
                <a:solidFill>
                  <a:srgbClr val="001F5F"/>
                </a:solidFill>
                <a:latin typeface="Tahoma"/>
                <a:cs typeface="Tahoma"/>
              </a:rPr>
              <a:t>— </a:t>
            </a:r>
            <a:r>
              <a:rPr sz="3200" spc="-98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3200" spc="285" dirty="0">
                <a:solidFill>
                  <a:srgbClr val="001F5F"/>
                </a:solidFill>
                <a:latin typeface="Tahoma"/>
                <a:cs typeface="Tahoma"/>
              </a:rPr>
              <a:t>Можно</a:t>
            </a:r>
            <a:r>
              <a:rPr sz="3200" spc="-1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3200" spc="90" dirty="0">
                <a:solidFill>
                  <a:srgbClr val="001F5F"/>
                </a:solidFill>
                <a:latin typeface="Tahoma"/>
                <a:cs typeface="Tahoma"/>
              </a:rPr>
              <a:t>шить</a:t>
            </a:r>
            <a:r>
              <a:rPr sz="3200" spc="-1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3200" spc="170" dirty="0">
                <a:solidFill>
                  <a:srgbClr val="001F5F"/>
                </a:solidFill>
                <a:latin typeface="Tahoma"/>
                <a:cs typeface="Tahoma"/>
              </a:rPr>
              <a:t>и</a:t>
            </a:r>
            <a:r>
              <a:rPr sz="3200" spc="-1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3200" spc="345" dirty="0">
                <a:solidFill>
                  <a:srgbClr val="001F5F"/>
                </a:solidFill>
                <a:latin typeface="Tahoma"/>
                <a:cs typeface="Tahoma"/>
              </a:rPr>
              <a:t>можно</a:t>
            </a:r>
            <a:r>
              <a:rPr sz="3200" spc="-1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3200" spc="-30" dirty="0">
                <a:solidFill>
                  <a:srgbClr val="001F5F"/>
                </a:solidFill>
                <a:latin typeface="Tahoma"/>
                <a:cs typeface="Tahoma"/>
              </a:rPr>
              <a:t>рыть!</a:t>
            </a:r>
            <a:endParaRPr sz="3200">
              <a:latin typeface="Tahoma"/>
              <a:cs typeface="Tahoma"/>
            </a:endParaRPr>
          </a:p>
          <a:p>
            <a:pPr marL="129539" algn="ctr">
              <a:lnSpc>
                <a:spcPct val="100000"/>
              </a:lnSpc>
              <a:spcBef>
                <a:spcPts val="5"/>
              </a:spcBef>
            </a:pPr>
            <a:r>
              <a:rPr sz="3200" spc="180" dirty="0">
                <a:solidFill>
                  <a:srgbClr val="001F5F"/>
                </a:solidFill>
                <a:latin typeface="Tahoma"/>
                <a:cs typeface="Tahoma"/>
              </a:rPr>
              <a:t>Уважайте</a:t>
            </a:r>
            <a:r>
              <a:rPr sz="3200" spc="-1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3200" spc="60" dirty="0">
                <a:solidFill>
                  <a:srgbClr val="001F5F"/>
                </a:solidFill>
                <a:latin typeface="Tahoma"/>
                <a:cs typeface="Tahoma"/>
              </a:rPr>
              <a:t>труд,</a:t>
            </a:r>
            <a:r>
              <a:rPr sz="3200" spc="-1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3200" spc="150" dirty="0">
                <a:solidFill>
                  <a:srgbClr val="001F5F"/>
                </a:solidFill>
                <a:latin typeface="Tahoma"/>
                <a:cs typeface="Tahoma"/>
              </a:rPr>
              <a:t>ребята!</a:t>
            </a:r>
            <a:endParaRPr sz="3200">
              <a:latin typeface="Tahoma"/>
              <a:cs typeface="Tahoma"/>
            </a:endParaRPr>
          </a:p>
          <a:p>
            <a:pPr marL="127635" algn="ctr">
              <a:lnSpc>
                <a:spcPct val="100000"/>
              </a:lnSpc>
            </a:pPr>
            <a:r>
              <a:rPr sz="3200" spc="155" dirty="0">
                <a:solidFill>
                  <a:srgbClr val="001F5F"/>
                </a:solidFill>
                <a:latin typeface="Tahoma"/>
                <a:cs typeface="Tahoma"/>
              </a:rPr>
              <a:t>Приучайтесь</a:t>
            </a:r>
            <a:r>
              <a:rPr sz="3200" spc="-1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3200" spc="100" dirty="0">
                <a:solidFill>
                  <a:srgbClr val="001F5F"/>
                </a:solidFill>
                <a:latin typeface="Tahoma"/>
                <a:cs typeface="Tahoma"/>
              </a:rPr>
              <a:t>труд</a:t>
            </a:r>
            <a:r>
              <a:rPr sz="3200" spc="-1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3200" spc="40" dirty="0">
                <a:solidFill>
                  <a:srgbClr val="001F5F"/>
                </a:solidFill>
                <a:latin typeface="Tahoma"/>
                <a:cs typeface="Tahoma"/>
              </a:rPr>
              <a:t>любить!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795" y="277368"/>
            <a:ext cx="8598408" cy="132892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2859" y="372897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970" rIns="0" bIns="0" rtlCol="0">
            <a:spAutoFit/>
          </a:bodyPr>
          <a:lstStyle/>
          <a:p>
            <a:pPr marL="1778000" marR="671195" indent="-1065530">
              <a:lnSpc>
                <a:spcPts val="3360"/>
              </a:lnSpc>
              <a:spcBef>
                <a:spcPts val="110"/>
              </a:spcBef>
            </a:pPr>
            <a:r>
              <a:rPr sz="2800" spc="155" dirty="0"/>
              <a:t>И</a:t>
            </a:r>
            <a:r>
              <a:rPr sz="2800" spc="120" dirty="0"/>
              <a:t>н</a:t>
            </a:r>
            <a:r>
              <a:rPr sz="2800" spc="170" dirty="0"/>
              <a:t>струменты</a:t>
            </a:r>
            <a:r>
              <a:rPr sz="2800" spc="-50" dirty="0"/>
              <a:t> </a:t>
            </a:r>
            <a:r>
              <a:rPr sz="2800" spc="-135" dirty="0"/>
              <a:t>–</a:t>
            </a:r>
            <a:r>
              <a:rPr sz="2800" spc="-105" dirty="0"/>
              <a:t> </a:t>
            </a:r>
            <a:r>
              <a:rPr sz="2800" spc="165" dirty="0"/>
              <a:t>эт</a:t>
            </a:r>
            <a:r>
              <a:rPr sz="2800" spc="200" dirty="0"/>
              <a:t>о</a:t>
            </a:r>
            <a:r>
              <a:rPr sz="2800" spc="-95" dirty="0"/>
              <a:t> </a:t>
            </a:r>
            <a:r>
              <a:rPr sz="2800" spc="320" dirty="0"/>
              <a:t>предм</a:t>
            </a:r>
            <a:r>
              <a:rPr sz="2800" spc="285" dirty="0"/>
              <a:t>е</a:t>
            </a:r>
            <a:r>
              <a:rPr sz="2800" spc="-125" dirty="0"/>
              <a:t>ты,</a:t>
            </a:r>
            <a:r>
              <a:rPr sz="2800" spc="-50" dirty="0"/>
              <a:t> </a:t>
            </a:r>
            <a:r>
              <a:rPr sz="2800" spc="130" dirty="0"/>
              <a:t>которые  </a:t>
            </a:r>
            <a:r>
              <a:rPr sz="2800" spc="204" dirty="0"/>
              <a:t>помогаю</a:t>
            </a:r>
            <a:r>
              <a:rPr sz="2800" spc="170" dirty="0"/>
              <a:t>т</a:t>
            </a:r>
            <a:r>
              <a:rPr sz="2800" spc="-85" dirty="0"/>
              <a:t> </a:t>
            </a:r>
            <a:r>
              <a:rPr sz="2800" spc="145" dirty="0"/>
              <a:t>людя</a:t>
            </a:r>
            <a:r>
              <a:rPr sz="2800" spc="160" dirty="0"/>
              <a:t>м</a:t>
            </a:r>
            <a:r>
              <a:rPr sz="2800" spc="-105" dirty="0"/>
              <a:t> </a:t>
            </a:r>
            <a:r>
              <a:rPr sz="2800" spc="-160" dirty="0"/>
              <a:t>в</a:t>
            </a:r>
            <a:r>
              <a:rPr sz="2800" spc="-100" dirty="0"/>
              <a:t> </a:t>
            </a:r>
            <a:r>
              <a:rPr sz="2800" spc="204" dirty="0"/>
              <a:t>работе.</a:t>
            </a:r>
            <a:endParaRPr sz="280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 marR="5715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Люди</a:t>
            </a:r>
            <a:r>
              <a:rPr spc="80" dirty="0"/>
              <a:t> </a:t>
            </a:r>
            <a:r>
              <a:rPr spc="95" dirty="0"/>
              <a:t>разных</a:t>
            </a:r>
            <a:r>
              <a:rPr spc="75" dirty="0"/>
              <a:t> </a:t>
            </a:r>
            <a:r>
              <a:rPr spc="315" dirty="0"/>
              <a:t>профессий</a:t>
            </a:r>
            <a:r>
              <a:rPr spc="70" dirty="0"/>
              <a:t> </a:t>
            </a:r>
            <a:r>
              <a:rPr spc="80" dirty="0"/>
              <a:t>используют </a:t>
            </a:r>
            <a:r>
              <a:rPr spc="-140" dirty="0"/>
              <a:t>в</a:t>
            </a:r>
            <a:r>
              <a:rPr spc="80" dirty="0"/>
              <a:t> </a:t>
            </a:r>
            <a:r>
              <a:rPr spc="200" dirty="0"/>
              <a:t>своей</a:t>
            </a:r>
            <a:r>
              <a:rPr spc="65" dirty="0"/>
              <a:t> </a:t>
            </a:r>
            <a:r>
              <a:rPr spc="220" dirty="0"/>
              <a:t>работе </a:t>
            </a:r>
            <a:r>
              <a:rPr spc="-735" dirty="0"/>
              <a:t> </a:t>
            </a:r>
            <a:r>
              <a:rPr spc="120" dirty="0"/>
              <a:t>инструменты.</a:t>
            </a:r>
          </a:p>
          <a:p>
            <a:pPr marL="31115" marR="5080">
              <a:lnSpc>
                <a:spcPct val="100000"/>
              </a:lnSpc>
              <a:spcBef>
                <a:spcPts val="575"/>
              </a:spcBef>
            </a:pPr>
            <a:r>
              <a:rPr spc="200" dirty="0"/>
              <a:t>Поэтому</a:t>
            </a:r>
            <a:r>
              <a:rPr spc="285" dirty="0"/>
              <a:t> </a:t>
            </a:r>
            <a:r>
              <a:rPr spc="135" dirty="0"/>
              <a:t>инструменты</a:t>
            </a:r>
            <a:r>
              <a:rPr spc="290" dirty="0"/>
              <a:t> </a:t>
            </a:r>
            <a:r>
              <a:rPr spc="75" dirty="0"/>
              <a:t>бывают</a:t>
            </a:r>
            <a:r>
              <a:rPr spc="285" dirty="0"/>
              <a:t> </a:t>
            </a:r>
            <a:r>
              <a:rPr spc="150" dirty="0"/>
              <a:t>разные</a:t>
            </a:r>
            <a:r>
              <a:rPr spc="280" dirty="0"/>
              <a:t> </a:t>
            </a:r>
            <a:r>
              <a:rPr spc="80" dirty="0"/>
              <a:t>(музыкальные, </a:t>
            </a:r>
            <a:r>
              <a:rPr spc="-735" dirty="0"/>
              <a:t> </a:t>
            </a:r>
            <a:r>
              <a:rPr spc="155" dirty="0"/>
              <a:t>садовые,</a:t>
            </a:r>
            <a:r>
              <a:rPr spc="-95" dirty="0"/>
              <a:t> </a:t>
            </a:r>
            <a:r>
              <a:rPr spc="95" dirty="0"/>
              <a:t>строительные,</a:t>
            </a:r>
            <a:r>
              <a:rPr spc="-70" dirty="0"/>
              <a:t> </a:t>
            </a:r>
            <a:r>
              <a:rPr spc="130" dirty="0"/>
              <a:t>швейные…).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3159" y="3428962"/>
            <a:ext cx="2536190" cy="253619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31820" y="3428962"/>
            <a:ext cx="2477770" cy="253619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05829" y="3428962"/>
            <a:ext cx="2536189" cy="25361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72795" y="277368"/>
            <a:ext cx="8598535" cy="1329055"/>
            <a:chOff x="272795" y="277368"/>
            <a:chExt cx="8598535" cy="13290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795" y="277368"/>
              <a:ext cx="8598408" cy="132892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2859" y="372897"/>
              <a:ext cx="8380730" cy="1118870"/>
            </a:xfrm>
            <a:custGeom>
              <a:avLst/>
              <a:gdLst/>
              <a:ahLst/>
              <a:cxnLst/>
              <a:rect l="l" t="t" r="r" b="b"/>
              <a:pathLst>
                <a:path w="8380730" h="1118870">
                  <a:moveTo>
                    <a:pt x="8380476" y="0"/>
                  </a:moveTo>
                  <a:lnTo>
                    <a:pt x="0" y="0"/>
                  </a:lnTo>
                  <a:lnTo>
                    <a:pt x="0" y="1118590"/>
                  </a:lnTo>
                  <a:lnTo>
                    <a:pt x="8380476" y="1118590"/>
                  </a:lnTo>
                  <a:lnTo>
                    <a:pt x="83804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7018" y="1770710"/>
            <a:ext cx="7087234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9310" marR="5080" indent="-817244">
              <a:lnSpc>
                <a:spcPct val="100000"/>
              </a:lnSpc>
              <a:spcBef>
                <a:spcPts val="100"/>
              </a:spcBef>
            </a:pPr>
            <a:r>
              <a:rPr sz="6600" b="1" spc="-2130" dirty="0">
                <a:latin typeface="Yu Gothic"/>
                <a:cs typeface="Yu Gothic"/>
              </a:rPr>
              <a:t>Кому</a:t>
            </a:r>
            <a:r>
              <a:rPr sz="6600" b="1" spc="-595" dirty="0">
                <a:latin typeface="Yu Gothic"/>
                <a:cs typeface="Yu Gothic"/>
              </a:rPr>
              <a:t>,</a:t>
            </a:r>
            <a:r>
              <a:rPr sz="6600" b="1" spc="-35" dirty="0">
                <a:latin typeface="Yu Gothic"/>
                <a:cs typeface="Yu Gothic"/>
              </a:rPr>
              <a:t> </a:t>
            </a:r>
            <a:r>
              <a:rPr sz="6600" b="1" spc="-2795" dirty="0">
                <a:latin typeface="Yu Gothic"/>
                <a:cs typeface="Yu Gothic"/>
              </a:rPr>
              <a:t>чт</a:t>
            </a:r>
            <a:r>
              <a:rPr sz="6600" b="1" spc="-2790" dirty="0">
                <a:latin typeface="Yu Gothic"/>
                <a:cs typeface="Yu Gothic"/>
              </a:rPr>
              <a:t>о</a:t>
            </a:r>
            <a:r>
              <a:rPr sz="6600" b="1" spc="-20" dirty="0">
                <a:latin typeface="Yu Gothic"/>
                <a:cs typeface="Yu Gothic"/>
              </a:rPr>
              <a:t> </a:t>
            </a:r>
            <a:r>
              <a:rPr sz="6600" b="1" spc="-1870" dirty="0">
                <a:latin typeface="Yu Gothic"/>
                <a:cs typeface="Yu Gothic"/>
              </a:rPr>
              <a:t>нужно  </a:t>
            </a:r>
            <a:r>
              <a:rPr sz="6600" b="1" spc="-2825" dirty="0">
                <a:latin typeface="Yu Gothic"/>
                <a:cs typeface="Yu Gothic"/>
              </a:rPr>
              <a:t>для</a:t>
            </a:r>
            <a:r>
              <a:rPr sz="6600" b="1" spc="-35" dirty="0">
                <a:latin typeface="Yu Gothic"/>
                <a:cs typeface="Yu Gothic"/>
              </a:rPr>
              <a:t> </a:t>
            </a:r>
            <a:r>
              <a:rPr sz="6600" b="1" spc="-2265" dirty="0">
                <a:latin typeface="Yu Gothic"/>
                <a:cs typeface="Yu Gothic"/>
              </a:rPr>
              <a:t>ра</a:t>
            </a:r>
            <a:r>
              <a:rPr sz="6600" b="1" spc="-2250" dirty="0">
                <a:latin typeface="Yu Gothic"/>
                <a:cs typeface="Yu Gothic"/>
              </a:rPr>
              <a:t>б</a:t>
            </a:r>
            <a:r>
              <a:rPr sz="6600" b="1" spc="-1764" dirty="0">
                <a:latin typeface="Yu Gothic"/>
                <a:cs typeface="Yu Gothic"/>
              </a:rPr>
              <a:t>оты?</a:t>
            </a:r>
            <a:endParaRPr sz="6600">
              <a:latin typeface="Yu Gothic"/>
              <a:cs typeface="Yu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795" y="277368"/>
              <a:ext cx="8598408" cy="132892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2859" y="372897"/>
              <a:ext cx="8380730" cy="1118870"/>
            </a:xfrm>
            <a:custGeom>
              <a:avLst/>
              <a:gdLst/>
              <a:ahLst/>
              <a:cxnLst/>
              <a:rect l="l" t="t" r="r" b="b"/>
              <a:pathLst>
                <a:path w="8380730" h="1118870">
                  <a:moveTo>
                    <a:pt x="8380476" y="0"/>
                  </a:moveTo>
                  <a:lnTo>
                    <a:pt x="0" y="0"/>
                  </a:lnTo>
                  <a:lnTo>
                    <a:pt x="0" y="1118590"/>
                  </a:lnTo>
                  <a:lnTo>
                    <a:pt x="8380476" y="1118590"/>
                  </a:lnTo>
                  <a:lnTo>
                    <a:pt x="83804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1719" y="0"/>
            <a:ext cx="9112250" cy="6858000"/>
            <a:chOff x="31719" y="0"/>
            <a:chExt cx="911225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796" y="277368"/>
              <a:ext cx="8598408" cy="132892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2859" y="372897"/>
              <a:ext cx="8380730" cy="1118870"/>
            </a:xfrm>
            <a:custGeom>
              <a:avLst/>
              <a:gdLst/>
              <a:ahLst/>
              <a:cxnLst/>
              <a:rect l="l" t="t" r="r" b="b"/>
              <a:pathLst>
                <a:path w="8380730" h="1118870">
                  <a:moveTo>
                    <a:pt x="8380476" y="0"/>
                  </a:moveTo>
                  <a:lnTo>
                    <a:pt x="0" y="0"/>
                  </a:lnTo>
                  <a:lnTo>
                    <a:pt x="0" y="1118590"/>
                  </a:lnTo>
                  <a:lnTo>
                    <a:pt x="8380476" y="1118590"/>
                  </a:lnTo>
                  <a:lnTo>
                    <a:pt x="83804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719" y="0"/>
              <a:ext cx="9112250" cy="68579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086" y="1268818"/>
            <a:ext cx="8572500" cy="53285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6303" y="498094"/>
            <a:ext cx="80911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spc="15" dirty="0">
                <a:solidFill>
                  <a:srgbClr val="000000"/>
                </a:solidFill>
                <a:latin typeface="Courier New"/>
                <a:cs typeface="Courier New"/>
              </a:rPr>
              <a:t>Каки</a:t>
            </a:r>
            <a:r>
              <a:rPr sz="3200" i="1" spc="20" dirty="0">
                <a:solidFill>
                  <a:srgbClr val="000000"/>
                </a:solidFill>
                <a:latin typeface="Courier New"/>
                <a:cs typeface="Courier New"/>
              </a:rPr>
              <a:t>е</a:t>
            </a:r>
            <a:r>
              <a:rPr sz="3200" i="1" spc="-106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sz="3200" i="1" spc="35" dirty="0">
                <a:solidFill>
                  <a:srgbClr val="000000"/>
                </a:solidFill>
                <a:latin typeface="Courier New"/>
                <a:cs typeface="Courier New"/>
              </a:rPr>
              <a:t>инструменты</a:t>
            </a:r>
            <a:r>
              <a:rPr sz="3200" i="1" spc="-165" dirty="0">
                <a:solidFill>
                  <a:srgbClr val="000000"/>
                </a:solidFill>
                <a:latin typeface="Courier New"/>
                <a:cs typeface="Courier New"/>
              </a:rPr>
              <a:t> есть</a:t>
            </a:r>
            <a:r>
              <a:rPr sz="3200" i="1" spc="-105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sz="3200" i="1" spc="-204" dirty="0">
                <a:solidFill>
                  <a:srgbClr val="000000"/>
                </a:solidFill>
                <a:latin typeface="Courier New"/>
                <a:cs typeface="Courier New"/>
              </a:rPr>
              <a:t>у</a:t>
            </a:r>
            <a:r>
              <a:rPr sz="3200" i="1" spc="-1035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sz="3200" i="1" spc="125" dirty="0">
                <a:solidFill>
                  <a:srgbClr val="000000"/>
                </a:solidFill>
                <a:latin typeface="Courier New"/>
                <a:cs typeface="Courier New"/>
              </a:rPr>
              <a:t>ваших</a:t>
            </a:r>
            <a:r>
              <a:rPr sz="3200" i="1" spc="-1035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sz="3200" i="1" spc="75" dirty="0">
                <a:solidFill>
                  <a:srgbClr val="000000"/>
                </a:solidFill>
                <a:latin typeface="Courier New"/>
                <a:cs typeface="Courier New"/>
              </a:rPr>
              <a:t>пап?</a:t>
            </a:r>
            <a:endParaRPr sz="3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53250" y="6109512"/>
            <a:ext cx="1013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75" dirty="0">
                <a:latin typeface="Tahoma"/>
                <a:cs typeface="Tahoma"/>
              </a:rPr>
              <a:t>М</a:t>
            </a:r>
            <a:r>
              <a:rPr sz="1800" spc="130" dirty="0">
                <a:latin typeface="Tahoma"/>
                <a:cs typeface="Tahoma"/>
              </a:rPr>
              <a:t>ол</a:t>
            </a:r>
            <a:r>
              <a:rPr sz="1800" spc="120" dirty="0">
                <a:latin typeface="Tahoma"/>
                <a:cs typeface="Tahoma"/>
              </a:rPr>
              <a:t>о</a:t>
            </a:r>
            <a:r>
              <a:rPr sz="1800" spc="20" dirty="0">
                <a:latin typeface="Tahoma"/>
                <a:cs typeface="Tahoma"/>
              </a:rPr>
              <a:t>т</a:t>
            </a:r>
            <a:r>
              <a:rPr sz="1800" spc="15" dirty="0">
                <a:latin typeface="Tahoma"/>
                <a:cs typeface="Tahoma"/>
              </a:rPr>
              <a:t>о</a:t>
            </a:r>
            <a:r>
              <a:rPr sz="1800" spc="5" dirty="0">
                <a:latin typeface="Tahoma"/>
                <a:cs typeface="Tahoma"/>
              </a:rPr>
              <a:t>к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1600"/>
            <a:ext cx="8961119" cy="66649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36558" cy="68579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532369" y="6051296"/>
            <a:ext cx="1331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П</a:t>
            </a:r>
            <a:r>
              <a:rPr sz="1800" spc="270" dirty="0">
                <a:latin typeface="Tahoma"/>
                <a:cs typeface="Tahoma"/>
              </a:rPr>
              <a:t>а</a:t>
            </a:r>
            <a:r>
              <a:rPr sz="1800" spc="300" dirty="0">
                <a:latin typeface="Tahoma"/>
                <a:cs typeface="Tahoma"/>
              </a:rPr>
              <a:t>сс</a:t>
            </a:r>
            <a:r>
              <a:rPr sz="1800" spc="335" dirty="0">
                <a:latin typeface="Tahoma"/>
                <a:cs typeface="Tahoma"/>
              </a:rPr>
              <a:t>а</a:t>
            </a:r>
            <a:r>
              <a:rPr sz="1800" spc="-30" dirty="0">
                <a:latin typeface="Tahoma"/>
                <a:cs typeface="Tahoma"/>
              </a:rPr>
              <a:t>т</a:t>
            </a:r>
            <a:r>
              <a:rPr sz="1800" spc="-50" dirty="0">
                <a:latin typeface="Tahoma"/>
                <a:cs typeface="Tahoma"/>
              </a:rPr>
              <a:t>и</a:t>
            </a:r>
            <a:r>
              <a:rPr sz="1800" spc="75" dirty="0">
                <a:latin typeface="Tahoma"/>
                <a:cs typeface="Tahoma"/>
              </a:rPr>
              <a:t>жи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Yu Gothic</vt:lpstr>
      <vt:lpstr>Arial MT</vt:lpstr>
      <vt:lpstr>Calibri</vt:lpstr>
      <vt:lpstr>Cambria</vt:lpstr>
      <vt:lpstr>Courier New</vt:lpstr>
      <vt:lpstr>Tahoma</vt:lpstr>
      <vt:lpstr>Times New Roman</vt:lpstr>
      <vt:lpstr>Office Theme</vt:lpstr>
      <vt:lpstr>ИНСТРУМЕНТЫ</vt:lpstr>
      <vt:lpstr>Презентация PowerPoint</vt:lpstr>
      <vt:lpstr>Инструменты – это предметы, которые  помогают людям в работе.</vt:lpstr>
      <vt:lpstr>Кому, что нужно  для работы?</vt:lpstr>
      <vt:lpstr>Презентация PowerPoint</vt:lpstr>
      <vt:lpstr>Презентация PowerPoint</vt:lpstr>
      <vt:lpstr>Какие инструменты есть у ваших пап?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ЛИШНЕЕ?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USER</cp:lastModifiedBy>
  <cp:revision>1</cp:revision>
  <dcterms:created xsi:type="dcterms:W3CDTF">2024-09-16T02:41:53Z</dcterms:created>
  <dcterms:modified xsi:type="dcterms:W3CDTF">2024-09-16T02:42:41Z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2024-09-16T00:00:00Z</vt:filetime>
  </property>
</Properties>
</file>