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Default Extension="pptx" ContentType="application/vnd.openxmlformats-officedocument.presentationml.presentation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60" r:id="rId4"/>
    <p:sldId id="328" r:id="rId5"/>
    <p:sldId id="293" r:id="rId6"/>
    <p:sldId id="294" r:id="rId7"/>
    <p:sldId id="317" r:id="rId8"/>
    <p:sldId id="297" r:id="rId9"/>
    <p:sldId id="298" r:id="rId10"/>
    <p:sldId id="318" r:id="rId11"/>
    <p:sldId id="302" r:id="rId12"/>
    <p:sldId id="263" r:id="rId13"/>
    <p:sldId id="312" r:id="rId14"/>
    <p:sldId id="314" r:id="rId15"/>
    <p:sldId id="316" r:id="rId16"/>
    <p:sldId id="319" r:id="rId17"/>
    <p:sldId id="320" r:id="rId18"/>
    <p:sldId id="303" r:id="rId19"/>
    <p:sldId id="321" r:id="rId20"/>
    <p:sldId id="323" r:id="rId21"/>
    <p:sldId id="322" r:id="rId22"/>
    <p:sldId id="325" r:id="rId23"/>
    <p:sldId id="291" r:id="rId24"/>
    <p:sldId id="264" r:id="rId25"/>
    <p:sldId id="337" r:id="rId26"/>
    <p:sldId id="329" r:id="rId27"/>
    <p:sldId id="338" r:id="rId28"/>
    <p:sldId id="331" r:id="rId29"/>
    <p:sldId id="334" r:id="rId30"/>
    <p:sldId id="269" r:id="rId31"/>
    <p:sldId id="273" r:id="rId32"/>
    <p:sldId id="279" r:id="rId33"/>
    <p:sldId id="277" r:id="rId34"/>
    <p:sldId id="278" r:id="rId35"/>
    <p:sldId id="280" r:id="rId36"/>
    <p:sldId id="281" r:id="rId3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0" d="100"/>
          <a:sy n="60" d="100"/>
        </p:scale>
        <p:origin x="-648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30.wmf"/><Relationship Id="rId1" Type="http://schemas.openxmlformats.org/officeDocument/2006/relationships/image" Target="../media/image29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3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24.09.2024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24.09.2024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24.09.2024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Фина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2160188" y="2131232"/>
            <a:ext cx="4120488" cy="69958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FF6965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4571" y="3638174"/>
            <a:ext cx="522145" cy="72184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9809" y="847813"/>
            <a:ext cx="272118" cy="41074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67404">
            <a:off x="7826982" y="2978991"/>
            <a:ext cx="479021" cy="842721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3123" y="444775"/>
            <a:ext cx="286898" cy="369108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3514" y="5679299"/>
            <a:ext cx="439609" cy="743953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9980" y="444775"/>
            <a:ext cx="306476" cy="464358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2632" y="3638174"/>
            <a:ext cx="375601" cy="522575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7773555">
            <a:off x="7152522" y="4666581"/>
            <a:ext cx="1827940" cy="1005181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972" y="1828895"/>
            <a:ext cx="429814" cy="652131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8503" y="2481025"/>
            <a:ext cx="312254" cy="438544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0624" y="5129123"/>
            <a:ext cx="781835" cy="710168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972" y="267395"/>
            <a:ext cx="1234471" cy="1160836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0022" y="1226189"/>
            <a:ext cx="416471" cy="529466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829" y="3213240"/>
            <a:ext cx="2622930" cy="3175200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7719" y="415011"/>
            <a:ext cx="1357313" cy="63817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14446764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1F1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24.09.2024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24.09.2024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24.09.2024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24.09.2024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24.09.2024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24.09.2024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24.09.2024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24.09.2024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24.09.2024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31.jpeg"/><Relationship Id="rId4" Type="http://schemas.openxmlformats.org/officeDocument/2006/relationships/oleObject" Target="../embeddings/oleObject2.bin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_______Microsoft_Office_PowerPoint1.ppt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44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332656"/>
            <a:ext cx="7772400" cy="5040559"/>
          </a:xfrm>
        </p:spPr>
        <p:txBody>
          <a:bodyPr>
            <a:noAutofit/>
          </a:bodyPr>
          <a:lstStyle/>
          <a:p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МБДОУ д/с №5 «Родничок»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комбинированного вида с. Сарыг-Сеп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Дистанционное обучение 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dirty="0"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1 неделя (с 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30 сентября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по 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6 октября) 2024г.</a:t>
            </a:r>
            <a:br>
              <a:rPr lang="ru-RU" sz="32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Старшая группа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dirty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длительность занятия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25 минут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dirty="0">
                <a:latin typeface="Times New Roman" pitchFamily="18" charset="0"/>
                <a:cs typeface="Times New Roman" pitchFamily="18" charset="0"/>
              </a:rPr>
            </a:b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67544" y="4941168"/>
            <a:ext cx="8064896" cy="1008112"/>
          </a:xfrm>
        </p:spPr>
        <p:txBody>
          <a:bodyPr>
            <a:normAutofit fontScale="25000" lnSpcReduction="20000"/>
          </a:bodyPr>
          <a:lstStyle/>
          <a:p>
            <a:pPr algn="r"/>
            <a:endParaRPr lang="ru-RU" sz="2400" b="1" dirty="0" smtClean="0"/>
          </a:p>
          <a:p>
            <a:pPr algn="r"/>
            <a:endParaRPr lang="ru-RU" sz="2400" b="1" dirty="0"/>
          </a:p>
          <a:p>
            <a:pPr algn="r"/>
            <a:endParaRPr lang="ru-RU" sz="2400" b="1" dirty="0" smtClean="0"/>
          </a:p>
          <a:p>
            <a:pPr algn="r"/>
            <a:r>
              <a:rPr lang="ru-RU" sz="9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воспитатель:  </a:t>
            </a:r>
            <a:r>
              <a:rPr lang="ru-RU" sz="96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Милёхина</a:t>
            </a:r>
            <a:r>
              <a:rPr lang="ru-RU" sz="9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Н.Е.</a:t>
            </a:r>
            <a:r>
              <a:rPr lang="ru-RU" sz="144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400" dirty="0">
                <a:latin typeface="Times New Roman" pitchFamily="18" charset="0"/>
                <a:cs typeface="Times New Roman" pitchFamily="18" charset="0"/>
              </a:rPr>
            </a:br>
            <a:endParaRPr lang="ru-RU" sz="96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549940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714202"/>
          </a:xfrm>
        </p:spPr>
        <p:txBody>
          <a:bodyPr>
            <a:noAutofit/>
          </a:bodyPr>
          <a:lstStyle/>
          <a:p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А воробей дрова возил: навозил, натаскал да давай клевать, на мелкие щепки ломать. Клевал, клевал, клюв на сторону своротил. Сел на завалинку и слёзы льёт.</a:t>
            </a:r>
            <a:br>
              <a:rPr lang="ru-RU" sz="1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Прибежал блин к дому, видит: сидит воробей на завалинке — клюв на сторону, слезами воробей заливается.</a:t>
            </a:r>
            <a:br>
              <a:rPr lang="ru-RU" sz="1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Прибежал блин в избу — сидит мышь на лавке, шубка у неё повылезла, хвостик дрожмя дрожит. </a:t>
            </a:r>
            <a:br>
              <a:rPr lang="ru-RU" sz="1800" dirty="0" smtClean="0">
                <a:latin typeface="Times New Roman" pitchFamily="18" charset="0"/>
                <a:cs typeface="Times New Roman" pitchFamily="18" charset="0"/>
              </a:rPr>
            </a:b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крылатый мохнатый да масленный8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7" y="2276872"/>
            <a:ext cx="2808312" cy="39498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Содержимое 3" descr="width=&quot;395&quot;"/>
          <p:cNvPicPr>
            <a:picLocks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67945" y="2276872"/>
            <a:ext cx="2808312" cy="39498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02034"/>
          </a:xfrm>
        </p:spPr>
        <p:txBody>
          <a:bodyPr>
            <a:normAutofit fontScale="90000"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620688"/>
            <a:ext cx="8229600" cy="5505475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      Словесная игра </a:t>
            </a: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«Чья работа?»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-Что делал блин до ссоры </a:t>
            </a:r>
            <a:r>
              <a:rPr lang="ru-RU" sz="1800" i="1" dirty="0" smtClean="0">
                <a:latin typeface="Times New Roman" pitchFamily="18" charset="0"/>
                <a:cs typeface="Times New Roman" pitchFamily="18" charset="0"/>
              </a:rPr>
              <a:t>(щи да кашу варил)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-А после ссоры? </a:t>
            </a:r>
            <a:r>
              <a:rPr lang="ru-RU" sz="1800" i="1" dirty="0" smtClean="0">
                <a:latin typeface="Times New Roman" pitchFamily="18" charset="0"/>
                <a:cs typeface="Times New Roman" pitchFamily="18" charset="0"/>
              </a:rPr>
              <a:t>(на охоту пошёл, а лиса ему пол бока съела)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-Что делала мышка до ссоры? </a:t>
            </a:r>
            <a:r>
              <a:rPr lang="ru-RU" sz="1800" i="1" dirty="0" smtClean="0">
                <a:latin typeface="Times New Roman" pitchFamily="18" charset="0"/>
                <a:cs typeface="Times New Roman" pitchFamily="18" charset="0"/>
              </a:rPr>
              <a:t>(дрова рубила)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-А после ссоры? </a:t>
            </a:r>
            <a:r>
              <a:rPr lang="ru-RU" sz="1800" i="1" dirty="0" smtClean="0">
                <a:latin typeface="Times New Roman" pitchFamily="18" charset="0"/>
                <a:cs typeface="Times New Roman" pitchFamily="18" charset="0"/>
              </a:rPr>
              <a:t>(обед варила да ошпарилась)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-Что делал воробей до ссоры? </a:t>
            </a:r>
            <a:r>
              <a:rPr lang="ru-RU" sz="1800" i="1" dirty="0" smtClean="0">
                <a:latin typeface="Times New Roman" pitchFamily="18" charset="0"/>
                <a:cs typeface="Times New Roman" pitchFamily="18" charset="0"/>
              </a:rPr>
              <a:t>(на охоту ходил)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-А после ссоры? </a:t>
            </a:r>
            <a:r>
              <a:rPr lang="ru-RU" sz="1800" i="1" dirty="0" smtClean="0">
                <a:latin typeface="Times New Roman" pitchFamily="18" charset="0"/>
                <a:cs typeface="Times New Roman" pitchFamily="18" charset="0"/>
              </a:rPr>
              <a:t>(дрова клевал, да и клюв своротил)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-Молодцы!</a:t>
            </a:r>
          </a:p>
          <a:p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- Скажите, как называется сказка, с которой мы сегодня познакомились? </a:t>
            </a:r>
            <a:r>
              <a:rPr lang="ru-RU" sz="1800" i="1" dirty="0" smtClean="0">
                <a:latin typeface="Times New Roman" pitchFamily="18" charset="0"/>
                <a:cs typeface="Times New Roman" pitchFamily="18" charset="0"/>
              </a:rPr>
              <a:t>(ответ детей)</a:t>
            </a:r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- Чему научила вас эта сказка? </a:t>
            </a:r>
            <a:r>
              <a:rPr lang="ru-RU" sz="1800" i="1" dirty="0" smtClean="0">
                <a:latin typeface="Times New Roman" pitchFamily="18" charset="0"/>
                <a:cs typeface="Times New Roman" pitchFamily="18" charset="0"/>
              </a:rPr>
              <a:t>(дружбе, взаимовыручке, доброте и преданности)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>
              <a:buNone/>
            </a:pP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Сказка учит тому, что каждый должен заниматься своим делом.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282154"/>
          </a:xfrm>
        </p:spPr>
        <p:txBody>
          <a:bodyPr>
            <a:noAutofit/>
          </a:bodyPr>
          <a:lstStyle/>
          <a:p>
            <a:r>
              <a:rPr lang="ru-RU" sz="3200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Рисование </a:t>
            </a:r>
            <a:r>
              <a:rPr lang="ru-RU" sz="3600" b="1" i="1" dirty="0" smtClean="0">
                <a:latin typeface="Times New Roman" pitchFamily="18" charset="0"/>
                <a:cs typeface="Times New Roman" pitchFamily="18" charset="0"/>
              </a:rPr>
              <a:t>«Идёт дождь»</a:t>
            </a:r>
            <a:r>
              <a:rPr lang="ru-RU" sz="3200" b="1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/>
              <a:t>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Материалы: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 Простой (графитный) карандаш, цветные восковые мелки, альбомный лист.</a:t>
            </a:r>
            <a:r>
              <a:rPr lang="ru-RU" sz="3200" dirty="0" smtClean="0"/>
              <a:t/>
            </a:r>
            <a:br>
              <a:rPr lang="ru-RU" sz="3200" dirty="0" smtClean="0"/>
            </a:br>
            <a:endParaRPr lang="ru-RU" sz="32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 flipV="1">
            <a:off x="3886107" y="3613666"/>
            <a:ext cx="13717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dirty="0"/>
          </a:p>
        </p:txBody>
      </p:sp>
      <p:pic>
        <p:nvPicPr>
          <p:cNvPr id="7" name="Picture 6" descr="C:\Users\Админ\Downloads\Животные для през\218b2dea0005efbfef1b78901714b30d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1628800"/>
            <a:ext cx="7408133" cy="494116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7635438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А.Плещеев «Осень наступила»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4857403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Осень наступила, высохли цветы,</a:t>
            </a:r>
          </a:p>
          <a:p>
            <a:pPr>
              <a:buNone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И глядят уныло голые кусты.</a:t>
            </a:r>
          </a:p>
          <a:p>
            <a:pPr>
              <a:buNone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Вянет и желтеет травка на лугах,</a:t>
            </a:r>
          </a:p>
          <a:p>
            <a:pPr>
              <a:buNone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Только зеленеет озимь на полях.</a:t>
            </a:r>
          </a:p>
          <a:p>
            <a:pPr>
              <a:buNone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Туча небо кроет, солнце не блестит,</a:t>
            </a:r>
          </a:p>
          <a:p>
            <a:pPr>
              <a:buNone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Ветер в поле воет, дождик моросит.</a:t>
            </a:r>
          </a:p>
          <a:p>
            <a:pPr>
              <a:buNone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Зашумели воды быстрого ручья,</a:t>
            </a:r>
          </a:p>
          <a:p>
            <a:pPr>
              <a:buNone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Птички улетели в теплые края.</a:t>
            </a: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  О каком времени года говорится в стихотворении? </a:t>
            </a: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  Почему вы думаете, что наступила осень? </a:t>
            </a: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  Какой осенью дождь? 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Загадки про дождик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9938" name="Picture 2" descr="C:\Users\Админ\Downloads\Животные для през\1ceac1c539b95535e4db5f427bb3f4026531b63e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22450" y="1340768"/>
            <a:ext cx="6912767" cy="518457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Считалка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1986" name="Picture 2" descr="C:\Users\Админ\Downloads\Животные для през\a2af4a2c403f3e68b6674d030124a2327971efef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1196752"/>
            <a:ext cx="7011623" cy="525871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Дождик с ветром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9698" name="Picture 2" descr="C:\Users\Админ\Downloads\Животные для през\273bc7adc3fb3aa445eba6d48f6b18aa4749cb9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4471" y="1268760"/>
            <a:ext cx="6816757" cy="511256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Дождь грибной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6866" name="Picture 2" descr="C:\Users\Админ\Downloads\Животные для през\5e96349b9b4eef43468ae751480beb970edd09be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22450" y="1324899"/>
            <a:ext cx="6933926" cy="520044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Дождик с радугой  дугой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8674" name="Object 2"/>
          <p:cNvGraphicFramePr>
            <a:graphicFrameLocks noChangeAspect="1"/>
          </p:cNvGraphicFramePr>
          <p:nvPr/>
        </p:nvGraphicFramePr>
        <p:xfrm>
          <a:off x="4240213" y="3184525"/>
          <a:ext cx="661987" cy="488950"/>
        </p:xfrm>
        <a:graphic>
          <a:graphicData uri="http://schemas.openxmlformats.org/presentationml/2006/ole">
            <p:oleObj spid="_x0000_s28674" name="Объект упаковщика для оболочки" showAsIcon="1" r:id="rId3" imgW="661680" imgH="488520" progId="Package">
              <p:embed/>
            </p:oleObj>
          </a:graphicData>
        </a:graphic>
      </p:graphicFrame>
      <p:graphicFrame>
        <p:nvGraphicFramePr>
          <p:cNvPr id="28675" name="Object 3"/>
          <p:cNvGraphicFramePr>
            <a:graphicFrameLocks noChangeAspect="1"/>
          </p:cNvGraphicFramePr>
          <p:nvPr/>
        </p:nvGraphicFramePr>
        <p:xfrm>
          <a:off x="4240213" y="3184525"/>
          <a:ext cx="661987" cy="488950"/>
        </p:xfrm>
        <a:graphic>
          <a:graphicData uri="http://schemas.openxmlformats.org/presentationml/2006/ole">
            <p:oleObj spid="_x0000_s28675" name="Объект упаковщика для оболочки" showAsIcon="1" r:id="rId4" imgW="661680" imgH="488520" progId="Package">
              <p:embed/>
            </p:oleObj>
          </a:graphicData>
        </a:graphic>
      </p:graphicFrame>
      <p:pic>
        <p:nvPicPr>
          <p:cNvPr id="28676" name="Picture 4" descr="C:\Users\Админ\Downloads\Животные для през\32fcd757d18d75affd84a72f7c4521cf3db5ed7a.jpg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18463" y="1378906"/>
            <a:ext cx="6765906" cy="507443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Дождик с солнцем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8914" name="Picture 2" descr="C:\Users\Админ\Downloads\Животные для през\b76f185c477d8250acfe06edef7e971c0e5f968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4473" y="1378906"/>
            <a:ext cx="6669896" cy="500242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720080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Развитие речи </a:t>
            </a:r>
            <a:endParaRPr lang="ru-RU" sz="31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764704"/>
            <a:ext cx="8229600" cy="5688632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Чтение сказки «Крылатый, мохнатый да масленый»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b="1" u="sng" dirty="0" smtClean="0">
                <a:latin typeface="Times New Roman" pitchFamily="18" charset="0"/>
                <a:cs typeface="Times New Roman" pitchFamily="18" charset="0"/>
              </a:rPr>
              <a:t>Задачи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-познакомить детей с содержанием русской народной сказки « Крылатый, мохнатый да масленый»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-учить внимательно слушать, отвечать на вопросы по содержанию: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 побуждать детей понимать сюжет сказки, выделять героев, определять их поступки;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-обучать детей умению вести диалог;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-развивать память, образное мышление;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-воспитывать интерес к русским народным сказкам.</a:t>
            </a: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1844702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Дождик с градом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5843" name="Picture 3" descr="C:\Users\Админ\Downloads\Животные для през\1e85b750cad8824c6ea8dcba882975c1185ee53c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8459" y="1340768"/>
            <a:ext cx="6816757" cy="511256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Дождик с рыжим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листопадом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69" name="Picture 1" descr="C:\Users\Админ\Downloads\Животные для през\59e2369645c28020424313039d3429ba6cc27c9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8460" y="1340768"/>
            <a:ext cx="6816757" cy="511256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Дождь со снегом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22" name="Picture 2" descr="C:\Users\Админ\Downloads\Животные для през\696d3bccf6350eda5ca0c1e09cbd44db2cc5cd1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9" y="1268760"/>
            <a:ext cx="6987620" cy="524071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</p:spPr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Самостоятельная работа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3" name="Picture 1" descr="C:\Users\Админ\Downloads\Животные для през\9b68ebad1166c754c44ffd6cba79c9da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1340768"/>
            <a:ext cx="6751478" cy="505776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Ознакомление с окружающим миром </a:t>
            </a:r>
            <a:br>
              <a:rPr lang="ru-RU" sz="32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3200" b="1" i="1" dirty="0" smtClean="0">
                <a:latin typeface="Times New Roman" pitchFamily="18" charset="0"/>
                <a:cs typeface="Times New Roman" pitchFamily="18" charset="0"/>
              </a:rPr>
              <a:t>О дружбе и друзьях»    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dirty="0" smtClean="0">
                <a:latin typeface="Times New Roman" pitchFamily="18" charset="0"/>
                <a:cs typeface="Times New Roman" pitchFamily="18" charset="0"/>
              </a:rPr>
            </a:br>
            <a:endParaRPr lang="ru-RU" sz="3200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 descr="C:\Users\Админ\Downloads\Животные для през\477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689" y="1254556"/>
            <a:ext cx="5616624" cy="521724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76354385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Стихотворение о дружбе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1" descr="C:\Users\Админ\Downloads\Животные для през\2025a222ad820d742ea9283b2f7ea945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8460" y="1412776"/>
            <a:ext cx="6720747" cy="504056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Пословицы о дружбе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4514" name="Picture 2" descr="C:\Users\Админ\Downloads\Животные для през\aad3c0f871c86d6e299690ff99b0e32e.jpe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6439" y="1340768"/>
            <a:ext cx="7008778" cy="525658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«Про дружбу»     </a:t>
            </a:r>
            <a:r>
              <a:rPr lang="ru-RU" sz="4000" dirty="0" err="1" smtClean="0">
                <a:latin typeface="Times New Roman" pitchFamily="18" charset="0"/>
                <a:cs typeface="Times New Roman" pitchFamily="18" charset="0"/>
              </a:rPr>
              <a:t>Ю.Энтин</a:t>
            </a:r>
            <a:endParaRPr lang="ru-RU" sz="4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2706" name="Picture 2" descr="C:\Users\Админ\Downloads\Животные для през\692812266c66942a1a50157be3cc0e24.jpe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8922" y="1600200"/>
            <a:ext cx="8046156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Чтение рассказа В.Осеевой </a:t>
            </a:r>
            <a:endParaRPr lang="ru-RU" sz="4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6562" name="Picture 2" descr="C:\Users\Админ\Downloads\Животные для през\f4de443b25bb323cdb8ae8dc7587b9bc.jpe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25564" y="1340768"/>
            <a:ext cx="6816757" cy="511256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  <a:endParaRPr lang="ru-RU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683" name="Picture 3" descr="C:\Users\Админ\Downloads\Животные для през\img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9" y="1270894"/>
            <a:ext cx="6984776" cy="523858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0"/>
            <a:ext cx="8229600" cy="6309320"/>
          </a:xfrm>
        </p:spPr>
        <p:txBody>
          <a:bodyPr>
            <a:normAutofit fontScale="55000" lnSpcReduction="20000"/>
          </a:bodyPr>
          <a:lstStyle/>
          <a:p>
            <a:pPr marL="0" indent="0" algn="ctr">
              <a:buNone/>
            </a:pP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dirty="0" smtClean="0"/>
              <a:t> 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 Сегодня мы познакомимся с новой сказкой. Давайте с вами попробуем узнать ,как она называется. Для этого я вам загадаю загадку. Скажите, ребята, что или кто бывает крылатым? Птицы! Правильно!</a:t>
            </a:r>
          </a:p>
          <a:p>
            <a:r>
              <a:rPr lang="ru-RU" sz="3600" u="sng" dirty="0" smtClean="0">
                <a:latin typeface="Times New Roman" pitchFamily="18" charset="0"/>
                <a:cs typeface="Times New Roman" pitchFamily="18" charset="0"/>
              </a:rPr>
              <a:t>Отгадайте загадку про птицу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Скачет птичка по дорожке, собирает шустро крошки. А потом на ветку прыг. А чирикает: </a:t>
            </a:r>
            <a:r>
              <a:rPr lang="ru-RU" sz="3600" i="1" dirty="0" smtClean="0">
                <a:latin typeface="Times New Roman" pitchFamily="18" charset="0"/>
                <a:cs typeface="Times New Roman" pitchFamily="18" charset="0"/>
              </a:rPr>
              <a:t>«Чик – </a:t>
            </a:r>
            <a:r>
              <a:rPr lang="ru-RU" sz="3600" i="1" dirty="0" err="1" smtClean="0">
                <a:latin typeface="Times New Roman" pitchFamily="18" charset="0"/>
                <a:cs typeface="Times New Roman" pitchFamily="18" charset="0"/>
              </a:rPr>
              <a:t>чирик</a:t>
            </a:r>
            <a:r>
              <a:rPr lang="ru-RU" sz="3600" i="1" dirty="0" smtClean="0">
                <a:latin typeface="Times New Roman" pitchFamily="18" charset="0"/>
                <a:cs typeface="Times New Roman" pitchFamily="18" charset="0"/>
              </a:rPr>
              <a:t>!»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. Воспитатель вывешивает на доску воробья.</a:t>
            </a:r>
          </a:p>
          <a:p>
            <a:r>
              <a:rPr lang="ru-RU" sz="3600" b="1" u="sng" dirty="0" smtClean="0">
                <a:latin typeface="Times New Roman" pitchFamily="18" charset="0"/>
                <a:cs typeface="Times New Roman" pitchFamily="18" charset="0"/>
              </a:rPr>
              <a:t>Роди</a:t>
            </a:r>
            <a:r>
              <a:rPr lang="ru-RU" sz="3600" b="1" u="sng" dirty="0" smtClean="0">
                <a:latin typeface="Times New Roman" pitchFamily="18" charset="0"/>
                <a:cs typeface="Times New Roman" pitchFamily="18" charset="0"/>
              </a:rPr>
              <a:t>тель</a:t>
            </a: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 Кто </a:t>
            </a:r>
            <a:r>
              <a:rPr lang="ru-RU" sz="3600" dirty="0" err="1" smtClean="0">
                <a:latin typeface="Times New Roman" pitchFamily="18" charset="0"/>
                <a:cs typeface="Times New Roman" pitchFamily="18" charset="0"/>
              </a:rPr>
              <a:t>быват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 мохнатый? У кого есть шерсть? </a:t>
            </a:r>
            <a:r>
              <a:rPr lang="ru-RU" sz="3600" i="1" dirty="0" smtClean="0">
                <a:latin typeface="Times New Roman" pitchFamily="18" charset="0"/>
                <a:cs typeface="Times New Roman" pitchFamily="18" charset="0"/>
              </a:rPr>
              <a:t>(Ответы)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 Пи, пи, пи – она сказала, сразу в норку убежала, что же это за малышка? Это маленькая … Вывешивает на доску мышку.</a:t>
            </a:r>
          </a:p>
          <a:p>
            <a:r>
              <a:rPr lang="ru-RU" sz="3600" b="1" u="sng" dirty="0" smtClean="0">
                <a:latin typeface="Times New Roman" pitchFamily="18" charset="0"/>
                <a:cs typeface="Times New Roman" pitchFamily="18" charset="0"/>
              </a:rPr>
              <a:t>Роди</a:t>
            </a:r>
            <a:r>
              <a:rPr lang="ru-RU" sz="3600" b="1" u="sng" dirty="0" smtClean="0">
                <a:latin typeface="Times New Roman" pitchFamily="18" charset="0"/>
                <a:cs typeface="Times New Roman" pitchFamily="18" charset="0"/>
              </a:rPr>
              <a:t>тель</a:t>
            </a: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 Что может быть масляная</a:t>
            </a: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, 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масляный</a:t>
            </a: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, 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масленое? </a:t>
            </a:r>
            <a:r>
              <a:rPr lang="ru-RU" sz="3600" i="1" dirty="0" smtClean="0">
                <a:latin typeface="Times New Roman" pitchFamily="18" charset="0"/>
                <a:cs typeface="Times New Roman" pitchFamily="18" charset="0"/>
              </a:rPr>
              <a:t>(Ответы детей)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. Спрыгнул он со сковородки, подрумяненный в середке. Знать, готов еще один с пылу с жару тонкий…Воспитатель вывешивает на доску фигурку блина.</a:t>
            </a:r>
          </a:p>
          <a:p>
            <a:r>
              <a:rPr lang="ru-RU" sz="3600" b="1" u="sng" dirty="0" smtClean="0">
                <a:latin typeface="Times New Roman" pitchFamily="18" charset="0"/>
                <a:cs typeface="Times New Roman" pitchFamily="18" charset="0"/>
              </a:rPr>
              <a:t>Роди</a:t>
            </a:r>
            <a:r>
              <a:rPr lang="ru-RU" sz="3600" b="1" u="sng" dirty="0" smtClean="0">
                <a:latin typeface="Times New Roman" pitchFamily="18" charset="0"/>
                <a:cs typeface="Times New Roman" pitchFamily="18" charset="0"/>
              </a:rPr>
              <a:t>тель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: Ребята, мы сегодня не зря вспомнили всё крылатое, всё мохнатое</a:t>
            </a: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 всё масляное, так как эти слова составляют название русской народной сказки </a:t>
            </a:r>
            <a:r>
              <a:rPr lang="ru-RU" sz="3600" b="1" i="1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3600" i="1" dirty="0" smtClean="0">
                <a:latin typeface="Times New Roman" pitchFamily="18" charset="0"/>
                <a:cs typeface="Times New Roman" pitchFamily="18" charset="0"/>
              </a:rPr>
              <a:t>Крылатый</a:t>
            </a:r>
            <a:r>
              <a:rPr lang="ru-RU" sz="3600" b="1" i="1" dirty="0" smtClean="0">
                <a:latin typeface="Times New Roman" pitchFamily="18" charset="0"/>
                <a:cs typeface="Times New Roman" pitchFamily="18" charset="0"/>
              </a:rPr>
              <a:t>, </a:t>
            </a:r>
            <a:r>
              <a:rPr lang="ru-RU" sz="3600" i="1" dirty="0" smtClean="0">
                <a:latin typeface="Times New Roman" pitchFamily="18" charset="0"/>
                <a:cs typeface="Times New Roman" pitchFamily="18" charset="0"/>
              </a:rPr>
              <a:t>мохнатый да масляный</a:t>
            </a:r>
            <a:r>
              <a:rPr lang="ru-RU" sz="3600" b="1" i="1" dirty="0" smtClean="0">
                <a:latin typeface="Times New Roman" pitchFamily="18" charset="0"/>
                <a:cs typeface="Times New Roman" pitchFamily="18" charset="0"/>
              </a:rPr>
              <a:t>»</a:t>
            </a: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 Сейчас я с вам прочитаю эту сказку, а вы слушайте её внимательно, а потом я буду вам задавать вопросы по сказке.</a:t>
            </a:r>
            <a:endParaRPr lang="ru-RU" sz="3600" b="1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ru-RU" sz="3600" dirty="0">
              <a:latin typeface="Times New Roman" pitchFamily="18" charset="0"/>
              <a:cs typeface="Times New Roman" pitchFamily="18" charset="0"/>
            </a:endParaRPr>
          </a:p>
          <a:p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1844702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Формирование элементарных математических представлений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1524000" y="1714500"/>
          <a:ext cx="6094413" cy="3427413"/>
        </p:xfrm>
        <a:graphic>
          <a:graphicData uri="http://schemas.openxmlformats.org/presentationml/2006/ole">
            <p:oleObj spid="_x0000_s1026" name="Презентация" r:id="rId3" imgW="6094501" imgH="3427560" progId="PowerPoint.Show.12">
              <p:embed/>
            </p:oleObj>
          </a:graphicData>
        </a:graphic>
      </p:graphicFrame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552" y="1561226"/>
            <a:ext cx="8185028" cy="46040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1714500"/>
            <a:ext cx="60960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688526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9" y="260648"/>
            <a:ext cx="8088898" cy="5904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ru-RU"/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316656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ru-RU"/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836712"/>
            <a:ext cx="8172401" cy="5472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4405" y="620688"/>
            <a:ext cx="8025554" cy="56886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ru-RU"/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178750"/>
            <a:ext cx="8456601" cy="4756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2466" name="Picture 2" descr="C:\Users\Админ\Downloads\Животные для през\1697181907_klev-club-p-arti-skazka-mokhnatii-krilatii-da-maslyani-6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9711" y="1484784"/>
            <a:ext cx="7499279" cy="482453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2448272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«Крылатый, мохнатый да масленый »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На лесной опушке, в тёпленькой избушке, жили-были три братца: воробей крылатый, мышонок мохнатый да блин масленый. Воробей с поля прилетел, мышонок от кота удрал, блин со сковороды убежал.</a:t>
            </a:r>
            <a:r>
              <a:rPr lang="ru-RU" sz="2400" dirty="0" smtClean="0"/>
              <a:t/>
            </a:r>
            <a:br>
              <a:rPr lang="ru-RU" sz="2400" dirty="0" smtClean="0"/>
            </a:br>
            <a:endParaRPr lang="ru-RU" sz="2400" dirty="0"/>
          </a:p>
        </p:txBody>
      </p:sp>
      <p:pic>
        <p:nvPicPr>
          <p:cNvPr id="4" name="Содержимое 3" descr="width=&quot;500&quot;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688" y="2348880"/>
            <a:ext cx="5554588" cy="4032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2880320"/>
          </a:xfrm>
        </p:spPr>
        <p:txBody>
          <a:bodyPr>
            <a:noAutofit/>
          </a:bodyPr>
          <a:lstStyle/>
          <a:p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Жили они, поживали, друг друга не обижали. Каждый свою работу делал, другому помогал. Воробей еду приносил — с полей зёрен, из лесу грибов, с огорода бобов. Мышонок дрова рубил, а блин щи да кашу варил.</a:t>
            </a:r>
            <a:br>
              <a:rPr lang="ru-RU" sz="1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Хорошо жили. Бывало, воробей с охоты воротится, ключевой водой умоется, сядет на лавку отдыхать. А мышь дрова таскает, на стол накрывает, ложки крашеные считает. А блин у печи — румян да пышен — щи варит, крупной солью солит. — Да и я, — говорит воробей, — не промах: соберу грибов, натащу бобов — вот вы и сыты!</a:t>
            </a:r>
            <a:br>
              <a:rPr lang="ru-RU" sz="1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width=&quot;419&quot;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2780928"/>
            <a:ext cx="2808312" cy="38778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Содержимое 3" descr="width=&quot;399&quot;"/>
          <p:cNvPicPr>
            <a:picLocks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2852936"/>
            <a:ext cx="2880320" cy="373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386610"/>
          </a:xfrm>
        </p:spPr>
        <p:txBody>
          <a:bodyPr>
            <a:no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Так они жили, друг друга хвалили, да и себя не обижали.</a:t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Только раз призадумался воробей.</a:t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«Я, — думает, — целый день по лесу летаю, ножки бью, крылышки треплю, а они как работают? С утра блин на печи лежит — нежится, а только к вечеру за обед берётся. А мышь с утра дрова везёт да грызёт, а потом на печь заберётся, на бок перевернётся, да и спит до обеда. А я с утра до ночи на охоте — на тяжкой работе. Не бывать больше этому!»</a:t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Рассердился воробей — ножками затопал, крыльями захлопал и давай кричать:</a:t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— Завтра же работу поменяем! Ну, ладно, хорошо. Блин да мышонок видят, что делать нечего, на том и порешили. На другой день утром блин пошёл на охоту, воробей — дрова рубить, а мышонок — обед варить.</a:t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Вот блин покатился в лес. Катится по дорожке и поёт: Прыг-скок, прыг-скок, я — масленый бок, На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сметанке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мешан, на маслице жарен! Прыг-скок, прыг-скок, я — масленый бок!</a:t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Бежал, бежал, а навстречу ему Лиса Патрикеевна. </a:t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endParaRPr lang="ru-RU" sz="20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5013176"/>
            <a:ext cx="8229600" cy="1112987"/>
          </a:xfrm>
        </p:spPr>
        <p:txBody>
          <a:bodyPr/>
          <a:lstStyle/>
          <a:p>
            <a:endParaRPr lang="ru-RU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074242"/>
          </a:xfrm>
        </p:spPr>
        <p:txBody>
          <a:bodyPr>
            <a:noAutofit/>
          </a:bodyPr>
          <a:lstStyle/>
          <a:p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Ну, ладно, хорошо. Блин да мышонок видят, что делать нечего, на том и порешили. На другой день утром блин пошёл на охоту, воробей — дрова рубить, а мышонок — обед варить.</a:t>
            </a:r>
            <a:br>
              <a:rPr lang="ru-RU" sz="1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Вот блин покатился в лес. Катится по дорожке и поёт:</a:t>
            </a:r>
            <a:br>
              <a:rPr lang="ru-RU" sz="1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Прыг-скок, прыг-скок, я - масленый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бок,на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сметанке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мешан,на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маслице жарен! </a:t>
            </a:r>
            <a:br>
              <a:rPr lang="ru-RU" sz="1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Бежал, бежал, а навстречу ему Лиса Патрикеевна.</a:t>
            </a:r>
            <a:r>
              <a:rPr lang="ru-RU" sz="1200" dirty="0" smtClean="0"/>
              <a:t/>
            </a:r>
            <a:br>
              <a:rPr lang="ru-RU" sz="1200" dirty="0" smtClean="0"/>
            </a:br>
            <a:endParaRPr lang="ru-RU" sz="1200" dirty="0"/>
          </a:p>
        </p:txBody>
      </p:sp>
      <p:pic>
        <p:nvPicPr>
          <p:cNvPr id="4" name="Содержимое 3" descr="width=&quot;318&quot;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1" y="2348880"/>
            <a:ext cx="2664296" cy="38058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Содержимое 3" descr="крылатый мохнатый да масленный7"/>
          <p:cNvPicPr>
            <a:picLocks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2348880"/>
            <a:ext cx="2880320" cy="3816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818658"/>
          </a:xfrm>
        </p:spPr>
        <p:txBody>
          <a:bodyPr>
            <a:noAutofit/>
          </a:bodyPr>
          <a:lstStyle/>
          <a:p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— Хорошо поёшь, — говорит Лиса Патрикеевна, а сама ближе подбирается. — Так, говоришь, на сметане мешан? А блин ей:— На сметане да с сахаром!</a:t>
            </a:r>
            <a:br>
              <a:rPr lang="ru-RU" sz="1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А лиса ему:— Прыг-скок, говоришь? Да как прыгнет, да как фыркнет, да как ухватит за масленый бок —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ам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! А блин кричит:— Пусти меня, лиса, в дремучие леса, за грибами, за бобами — на охоту!</a:t>
            </a:r>
            <a:br>
              <a:rPr lang="ru-RU" sz="1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А лиса ему:— Нет, я съем тебя, проглочу тебя со сметаной, с маслом да с сахаром!</a:t>
            </a:r>
            <a:br>
              <a:rPr lang="ru-RU" sz="1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Блин бился, бился, еле от лисы вырвался, — бок в зубах лисьих оставил, — домой побежал!</a:t>
            </a:r>
            <a:r>
              <a:rPr lang="ru-RU" sz="1800" dirty="0" smtClean="0"/>
              <a:t> </a:t>
            </a:r>
            <a:br>
              <a:rPr lang="ru-RU" sz="1800" dirty="0" smtClean="0"/>
            </a:b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А дома-то что делается!</a:t>
            </a:r>
            <a:br>
              <a:rPr lang="ru-RU" sz="1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Стала мышка щи варить: чего ни положит, а щи всё не хороши, не жирны, не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маслены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.</a:t>
            </a:r>
            <a:br>
              <a:rPr lang="ru-RU" sz="1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«Как, — думает, — блин щи варил? А, да он в горшок нырнёт да выплывет, и станут щи жирные!»Взяла мышка да и кинулась в горшок. Обварилась, ошпарилась, еле выскочила! Шубка повылезла, хвостик дрожмя дрожит. Села на лавку да слёзы льёт.</a:t>
            </a:r>
            <a:br>
              <a:rPr lang="ru-RU" sz="1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А воробей дрова возил: навозил, натаскал да давай клевать, на мелкие щепки ломать.</a:t>
            </a:r>
            <a:br>
              <a:rPr lang="ru-RU" sz="1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 smtClean="0">
                <a:latin typeface="Times New Roman" pitchFamily="18" charset="0"/>
                <a:cs typeface="Times New Roman" pitchFamily="18" charset="0"/>
              </a:rPr>
            </a:b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457200" y="5085184"/>
            <a:ext cx="8229600" cy="1040979"/>
          </a:xfrm>
        </p:spPr>
        <p:txBody>
          <a:bodyPr/>
          <a:lstStyle/>
          <a:p>
            <a:endParaRPr lang="ru-RU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Aspect</Template>
  <TotalTime>768</TotalTime>
  <Words>364</Words>
  <Application>Microsoft Office PowerPoint</Application>
  <PresentationFormat>Экран (4:3)</PresentationFormat>
  <Paragraphs>73</Paragraphs>
  <Slides>36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36</vt:i4>
      </vt:variant>
    </vt:vector>
  </HeadingPairs>
  <TitlesOfParts>
    <vt:vector size="39" baseType="lpstr">
      <vt:lpstr>Тема Office</vt:lpstr>
      <vt:lpstr>Объект упаковщика для оболочки</vt:lpstr>
      <vt:lpstr>Презентация</vt:lpstr>
      <vt:lpstr>МБДОУ д/с №5 «Родничок»  комбинированного вида с. Сарыг-Сеп  Дистанционное обучение   1 неделя (с 30 сентября по 6 октября) 2024г. Старшая группа длительность занятия 25 минут   </vt:lpstr>
      <vt:lpstr>Развитие речи </vt:lpstr>
      <vt:lpstr>Слайд 3</vt:lpstr>
      <vt:lpstr>Слайд 4</vt:lpstr>
      <vt:lpstr>«Крылатый, мохнатый да масленый »  На лесной опушке, в тёпленькой избушке, жили-были три братца: воробей крылатый, мышонок мохнатый да блин масленый. Воробей с поля прилетел, мышонок от кота удрал, блин со сковороды убежал. </vt:lpstr>
      <vt:lpstr>Жили они, поживали, друг друга не обижали. Каждый свою работу делал, другому помогал. Воробей еду приносил — с полей зёрен, из лесу грибов, с огорода бобов. Мышонок дрова рубил, а блин щи да кашу варил. Хорошо жили. Бывало, воробей с охоты воротится, ключевой водой умоется, сядет на лавку отдыхать. А мышь дрова таскает, на стол накрывает, ложки крашеные считает. А блин у печи — румян да пышен — щи варит, крупной солью солит. — Да и я, — говорит воробей, — не промах: соберу грибов, натащу бобов — вот вы и сыты!  </vt:lpstr>
      <vt:lpstr>Так они жили, друг друга хвалили, да и себя не обижали. Только раз призадумался воробей. «Я, — думает, — целый день по лесу летаю, ножки бью, крылышки треплю, а они как работают? С утра блин на печи лежит — нежится, а только к вечеру за обед берётся. А мышь с утра дрова везёт да грызёт, а потом на печь заберётся, на бок перевернётся, да и спит до обеда. А я с утра до ночи на охоте — на тяжкой работе. Не бывать больше этому!» Рассердился воробей — ножками затопал, крыльями захлопал и давай кричать: — Завтра же работу поменяем! Ну, ладно, хорошо. Блин да мышонок видят, что делать нечего, на том и порешили. На другой день утром блин пошёл на охоту, воробей — дрова рубить, а мышонок — обед варить. Вот блин покатился в лес. Катится по дорожке и поёт: Прыг-скок, прыг-скок, я — масленый бок, На сметанке мешан, на маслице жарен! Прыг-скок, прыг-скок, я — масленый бок! Бежал, бежал, а навстречу ему Лиса Патрикеевна.  </vt:lpstr>
      <vt:lpstr>Ну, ладно, хорошо. Блин да мышонок видят, что делать нечего, на том и порешили. На другой день утром блин пошёл на охоту, воробей — дрова рубить, а мышонок — обед варить. Вот блин покатился в лес. Катится по дорожке и поёт: Прыг-скок, прыг-скок, я - масленый бок,на сметанке мешан,на маслице жарен!  Бежал, бежал, а навстречу ему Лиса Патрикеевна. </vt:lpstr>
      <vt:lpstr>— Хорошо поёшь, — говорит Лиса Патрикеевна, а сама ближе подбирается. — Так, говоришь, на сметане мешан? А блин ей:— На сметане да с сахаром! А лиса ему:— Прыг-скок, говоришь? Да как прыгнет, да как фыркнет, да как ухватит за масленый бок — ам! А блин кричит:— Пусти меня, лиса, в дремучие леса, за грибами, за бобами — на охоту! А лиса ему:— Нет, я съем тебя, проглочу тебя со сметаной, с маслом да с сахаром! Блин бился, бился, еле от лисы вырвался, — бок в зубах лисьих оставил, — домой побежал!  А дома-то что делается! Стала мышка щи варить: чего ни положит, а щи всё не хороши, не жирны, не маслены. «Как, — думает, — блин щи варил? А, да он в горшок нырнёт да выплывет, и станут щи жирные!»Взяла мышка да и кинулась в горшок. Обварилась, ошпарилась, еле выскочила! Шубка повылезла, хвостик дрожмя дрожит. Села на лавку да слёзы льёт. А воробей дрова возил: навозил, натаскал да давай клевать, на мелкие щепки ломать.  </vt:lpstr>
      <vt:lpstr>А воробей дрова возил: навозил, натаскал да давай клевать, на мелкие щепки ломать. Клевал, клевал, клюв на сторону своротил. Сел на завалинку и слёзы льёт. Прибежал блин к дому, видит: сидит воробей на завалинке — клюв на сторону, слезами воробей заливается. Прибежал блин в избу — сидит мышь на лавке, шубка у неё повылезла, хвостик дрожмя дрожит.  </vt:lpstr>
      <vt:lpstr> </vt:lpstr>
      <vt:lpstr>  Рисование «Идёт дождь»  Материалы: Простой (графитный) карандаш, цветные восковые мелки, альбомный лист. </vt:lpstr>
      <vt:lpstr>А.Плещеев «Осень наступила»</vt:lpstr>
      <vt:lpstr>Загадки про дождик</vt:lpstr>
      <vt:lpstr>Считалка</vt:lpstr>
      <vt:lpstr>Дождик с ветром</vt:lpstr>
      <vt:lpstr>Дождь грибной</vt:lpstr>
      <vt:lpstr>Дождик с радугой  дугой</vt:lpstr>
      <vt:lpstr>Дождик с солнцем</vt:lpstr>
      <vt:lpstr>Дождик с градом</vt:lpstr>
      <vt:lpstr>Дождик с рыжим листопадом</vt:lpstr>
      <vt:lpstr>Дождь со снегом</vt:lpstr>
      <vt:lpstr>Самостоятельная работа</vt:lpstr>
      <vt:lpstr>Ознакомление с окружающим миром  «О дружбе и друзьях»     </vt:lpstr>
      <vt:lpstr>Стихотворение о дружбе</vt:lpstr>
      <vt:lpstr>Пословицы о дружбе</vt:lpstr>
      <vt:lpstr>«Про дружбу»     Ю.Энтин</vt:lpstr>
      <vt:lpstr>   Чтение рассказа В.Осеевой </vt:lpstr>
      <vt:lpstr>Спасибо за внимание!</vt:lpstr>
      <vt:lpstr>Формирование элементарных математических представлений</vt:lpstr>
      <vt:lpstr>Слайд 31</vt:lpstr>
      <vt:lpstr>Слайд 32</vt:lpstr>
      <vt:lpstr>Слайд 33</vt:lpstr>
      <vt:lpstr>Слайд 34</vt:lpstr>
      <vt:lpstr>Слайд 35</vt:lpstr>
      <vt:lpstr>Слайд 36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МБДОУ д/с №5 «Родничок»  комбинированного вида с. Сарыг-Сеп  Дистанционное обучение  МЕСЯЦ 1 неделя (с ____ по ____ _______ 2024г.) ____________________________группа длительность занятия ___минут   </dc:title>
  <dc:creator>Ирина</dc:creator>
  <cp:lastModifiedBy>Windows User</cp:lastModifiedBy>
  <cp:revision>90</cp:revision>
  <dcterms:created xsi:type="dcterms:W3CDTF">2024-01-22T02:50:20Z</dcterms:created>
  <dcterms:modified xsi:type="dcterms:W3CDTF">2024-09-24T14:29:56Z</dcterms:modified>
</cp:coreProperties>
</file>