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71" r:id="rId5"/>
    <p:sldId id="273" r:id="rId6"/>
    <p:sldId id="274" r:id="rId7"/>
    <p:sldId id="270" r:id="rId8"/>
    <p:sldId id="259" r:id="rId9"/>
    <p:sldId id="285" r:id="rId10"/>
    <p:sldId id="267" r:id="rId11"/>
    <p:sldId id="275" r:id="rId12"/>
    <p:sldId id="277" r:id="rId13"/>
    <p:sldId id="264" r:id="rId14"/>
    <p:sldId id="276" r:id="rId15"/>
    <p:sldId id="266" r:id="rId16"/>
    <p:sldId id="263" r:id="rId17"/>
    <p:sldId id="260" r:id="rId18"/>
    <p:sldId id="261" r:id="rId19"/>
    <p:sldId id="268" r:id="rId20"/>
    <p:sldId id="284" r:id="rId21"/>
    <p:sldId id="283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2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11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6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4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01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55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1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8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7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AA1F-FF31-4560-9BDF-8FD80422591A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BCCE-0969-4B9B-917C-F3C7E57DE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5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659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80827" y="743920"/>
            <a:ext cx="9608949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№5 «Родничок» комбинированного вида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Каа - Хемского района Республики Тыва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неделя октября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21 октября по 27 октября 2024 года)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 к школе группа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занятия 30 минут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Агеева Елена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algn="r"/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416" t="33844" r="17692" b="54530"/>
          <a:stretch/>
        </p:blipFill>
        <p:spPr>
          <a:xfrm>
            <a:off x="4215540" y="3256847"/>
            <a:ext cx="4130297" cy="750962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36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766" r="9085" b="10057"/>
          <a:stretch/>
        </p:blipFill>
        <p:spPr>
          <a:xfrm>
            <a:off x="706582" y="128387"/>
            <a:ext cx="3643745" cy="2420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12" y="678867"/>
            <a:ext cx="2415799" cy="1358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61" y="2585749"/>
            <a:ext cx="2549473" cy="1434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186" y="2342022"/>
            <a:ext cx="2344760" cy="1318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142" y="140939"/>
            <a:ext cx="3581643" cy="2691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2142" y="3302788"/>
            <a:ext cx="4174210" cy="3130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865" y="4658145"/>
            <a:ext cx="2626579" cy="1969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7108" y="3357806"/>
            <a:ext cx="3355706" cy="251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509" y="1848699"/>
            <a:ext cx="41563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мышц шеи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«Дубы»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 растёт в лесу могучий (стоя, вытянув шею, мышцы напряжены)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ели, выше тучи (тянуть шею)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Наклонил дубочек ветки (руки за голову, с сопротивлением наклонять голову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Дарит жёлуди зверькам (круговые движения головой)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бельчонку (посмотреть налево)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мышонку (посмотреть направо)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Хомячку,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бурундучку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(посмотреть вверх, вниз)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8873" y="512619"/>
            <a:ext cx="713509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губ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«Язычок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лесу»: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«Дупло»-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вытянуть губы кружочком.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«Орешки»-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улыбнуться и постучать зубами, как бы разгрызая орехи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«Спрячем жёлудь за щёку»-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надувать попеременно то правую щёку, то левую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Лиственные и хвойные деревья»-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попеременно язык широкий - узкий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«Язычок в чащобе»-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показать, как язычок пролезает между густыми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деревьями (зубами). Губы в улыбке. Медленно высовывать язык, покусывая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по всей поверхности.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«Пролезает через бурелом»-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«горочкой», зубки «скатываются» с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горочки (скользить зубами по языку)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«Тропинки в лесу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 язык влево, вправо на сильной улыбочке.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«Родник»-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попил язычок водички, язык - чашечкой.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«Вкусный берёзовый сок»-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кончиком языка облизывать верхнюю губу.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«Собирает грибочки»-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присосать к нёбу.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«Ветер дует на листочки»-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дуем в широкий язык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3091" y="1856509"/>
            <a:ext cx="78139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«Деревья осенью»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кленового листа части широкие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узкие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Покажи их языком.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Чередуются упражнения «Лопаточка", "Иголочка»).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 поднял лист вверх и держит 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там(прижать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к верхним зубам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подержать под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до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он качает лист то вправо, 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влево (Упражнение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«Часики»).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ветер подул сильнее и загнул лист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вверх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«Чашечка» выполнять под счет до 10)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ветер все не утихает. Он раскачивает лист вверх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вниз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«Качели»)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он выгнул лист как шляпку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гриба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«Грибок» выполнять под счет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погода испортилась, и пошел дождь. Он зашлепал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листу.(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Похлопывать верхней губой по языку и произносить: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пя-пя-пя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54" y="1487591"/>
            <a:ext cx="3216350" cy="24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6977" y="154983"/>
            <a:ext cx="612183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Речевые игры:</a:t>
            </a:r>
          </a:p>
          <a:p>
            <a:endParaRPr lang="ru-RU" sz="1600" dirty="0" smtClean="0"/>
          </a:p>
          <a:p>
            <a:r>
              <a:rPr lang="ru-RU" sz="1600" dirty="0" smtClean="0"/>
              <a:t>Игра «Один – много».</a:t>
            </a:r>
          </a:p>
          <a:p>
            <a:endParaRPr lang="ru-RU" sz="1600" dirty="0" smtClean="0"/>
          </a:p>
          <a:p>
            <a:r>
              <a:rPr lang="ru-RU" sz="1600" dirty="0" smtClean="0"/>
              <a:t>Одна ветка осины – много веток осины.</a:t>
            </a:r>
          </a:p>
          <a:p>
            <a:r>
              <a:rPr lang="ru-RU" sz="1600" dirty="0" smtClean="0"/>
              <a:t>Одна ветка липы – много веток липы.</a:t>
            </a:r>
          </a:p>
          <a:p>
            <a:r>
              <a:rPr lang="ru-RU" sz="1600" dirty="0" smtClean="0"/>
              <a:t>Одна ветка рябины – много веток рябины.</a:t>
            </a:r>
          </a:p>
          <a:p>
            <a:r>
              <a:rPr lang="ru-RU" sz="1600" dirty="0" smtClean="0"/>
              <a:t>Одна ветка дуба – много веток дуба.</a:t>
            </a:r>
          </a:p>
          <a:p>
            <a:r>
              <a:rPr lang="ru-RU" sz="1600" dirty="0" smtClean="0"/>
              <a:t>Одна ветка клёна - много веток клёна.</a:t>
            </a:r>
          </a:p>
          <a:p>
            <a:r>
              <a:rPr lang="ru-RU" sz="1600" dirty="0" smtClean="0"/>
              <a:t>Одна ветка сосны – много веток сосны.</a:t>
            </a:r>
          </a:p>
          <a:p>
            <a:endParaRPr lang="ru-RU" sz="1600" dirty="0" smtClean="0"/>
          </a:p>
          <a:p>
            <a:r>
              <a:rPr lang="ru-RU" sz="1600" dirty="0" smtClean="0"/>
              <a:t>Игра «Слова-приятели» (обогащение лексического запаса синонимами).</a:t>
            </a:r>
          </a:p>
          <a:p>
            <a:endParaRPr lang="ru-RU" sz="1600" dirty="0" smtClean="0"/>
          </a:p>
          <a:p>
            <a:r>
              <a:rPr lang="ru-RU" sz="1600" dirty="0" smtClean="0"/>
              <a:t>Берёза – тонкая, изящная, утонченная;</a:t>
            </a:r>
          </a:p>
          <a:p>
            <a:r>
              <a:rPr lang="ru-RU" sz="1600" dirty="0" smtClean="0"/>
              <a:t>Дуб – могучий, здоровый, крепкий, мощный, здоровенный, плотный;</a:t>
            </a:r>
          </a:p>
          <a:p>
            <a:r>
              <a:rPr lang="ru-RU" sz="1600" dirty="0" smtClean="0"/>
              <a:t>Рябина – красная, алая, багряная, багровая, румяная, пунцовая, пурпуровая.</a:t>
            </a:r>
          </a:p>
          <a:p>
            <a:r>
              <a:rPr lang="ru-RU" sz="1600" dirty="0" smtClean="0"/>
              <a:t>Клён – высокий, большой, великий, рослый, длинный.</a:t>
            </a:r>
          </a:p>
          <a:p>
            <a:r>
              <a:rPr lang="ru-RU" sz="1600" dirty="0" smtClean="0"/>
              <a:t>Ель - пышная, роскошная, богатая, шикарная, нарядная, великолепная, элегантная.</a:t>
            </a:r>
          </a:p>
          <a:p>
            <a:r>
              <a:rPr lang="ru-RU" sz="1600" dirty="0" smtClean="0"/>
              <a:t>Сосна – одинокая, обособленная, отделённая, единственная.</a:t>
            </a:r>
          </a:p>
          <a:p>
            <a:r>
              <a:rPr lang="ru-RU" sz="1600" dirty="0" smtClean="0"/>
              <a:t>Ива – плакучая, печальная, грустная, жалобная, тоскливая, унылая, задумчивая.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27363" y="263470"/>
            <a:ext cx="621482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Игра «Слова - «неприятели».</a:t>
            </a:r>
          </a:p>
          <a:p>
            <a:endParaRPr lang="ru-RU" sz="1600" dirty="0" smtClean="0"/>
          </a:p>
          <a:p>
            <a:r>
              <a:rPr lang="ru-RU" sz="1600" dirty="0" smtClean="0"/>
              <a:t>Дуб - старый, а берёза (молодая).</a:t>
            </a:r>
          </a:p>
          <a:p>
            <a:r>
              <a:rPr lang="ru-RU" sz="1600" dirty="0" smtClean="0"/>
              <a:t>У дуба ствол толстый, а у рябины (тонкий).</a:t>
            </a:r>
          </a:p>
          <a:p>
            <a:r>
              <a:rPr lang="ru-RU" sz="1600" dirty="0" smtClean="0"/>
              <a:t>Ель - колючая, а кедр - (мягкий).</a:t>
            </a:r>
          </a:p>
          <a:p>
            <a:endParaRPr lang="ru-RU" sz="1600" dirty="0" smtClean="0"/>
          </a:p>
          <a:p>
            <a:r>
              <a:rPr lang="ru-RU" sz="1600" dirty="0" smtClean="0"/>
              <a:t>Игра «Какое слово не подходит?»(Дифференциация однокоренных слов)</a:t>
            </a:r>
          </a:p>
          <a:p>
            <a:endParaRPr lang="ru-RU" sz="1600" dirty="0" smtClean="0"/>
          </a:p>
          <a:p>
            <a:r>
              <a:rPr lang="ru-RU" sz="1600" dirty="0" smtClean="0"/>
              <a:t>Ива, берёза, дерево, клён.</a:t>
            </a:r>
          </a:p>
          <a:p>
            <a:r>
              <a:rPr lang="ru-RU" sz="1600" dirty="0" smtClean="0"/>
              <a:t>Рябина, рябиновый, рябчик, рябинка.</a:t>
            </a:r>
          </a:p>
          <a:p>
            <a:r>
              <a:rPr lang="ru-RU" sz="1600" dirty="0" smtClean="0"/>
              <a:t>Дуб, рябина, осень, осина.</a:t>
            </a:r>
          </a:p>
          <a:p>
            <a:r>
              <a:rPr lang="ru-RU" sz="1600" dirty="0" smtClean="0"/>
              <a:t>Ветка, иголка, дерево, корень.</a:t>
            </a:r>
          </a:p>
          <a:p>
            <a:r>
              <a:rPr lang="ru-RU" sz="1600" dirty="0" smtClean="0"/>
              <a:t>Лес, дерево, кустарник, огурец.</a:t>
            </a:r>
          </a:p>
          <a:p>
            <a:r>
              <a:rPr lang="ru-RU" sz="1600" dirty="0" smtClean="0"/>
              <a:t>Лес, лесовик, лиса, лесной.</a:t>
            </a:r>
          </a:p>
          <a:p>
            <a:r>
              <a:rPr lang="ru-RU" sz="1600" dirty="0" smtClean="0"/>
              <a:t>Лист, листик, листочек, лесок.</a:t>
            </a:r>
          </a:p>
          <a:p>
            <a:r>
              <a:rPr lang="ru-RU" sz="1600" dirty="0" smtClean="0"/>
              <a:t>Берёза, берёзка, берёзовый, бери.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704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5" y="166535"/>
            <a:ext cx="4804474" cy="3598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809" y="166535"/>
            <a:ext cx="4448014" cy="33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04" y="166256"/>
            <a:ext cx="6828613" cy="6026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578" y="2795730"/>
            <a:ext cx="5423422" cy="4062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23" y="2779719"/>
            <a:ext cx="482235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81" y="544275"/>
            <a:ext cx="2789696" cy="2089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633" y="341910"/>
            <a:ext cx="2650210" cy="1985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643" y="660361"/>
            <a:ext cx="2634714" cy="197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80" y="3019845"/>
            <a:ext cx="3148189" cy="2358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031" y="2979975"/>
            <a:ext cx="3254645" cy="24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986" y="312105"/>
            <a:ext cx="3099660" cy="2321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621" y="312105"/>
            <a:ext cx="2980841" cy="2232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409" y="312105"/>
            <a:ext cx="3333802" cy="24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6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05" y="151109"/>
            <a:ext cx="4918129" cy="36885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42861" y="852407"/>
            <a:ext cx="5765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Береза имеет гладкий белый тонкий ствол с черными пятнами, тонкие ветки,</a:t>
            </a:r>
          </a:p>
          <a:p>
            <a:r>
              <a:rPr lang="ru-RU" dirty="0" smtClean="0"/>
              <a:t>опущенные вниз, треугольные листья.</a:t>
            </a:r>
          </a:p>
          <a:p>
            <a:r>
              <a:rPr lang="ru-RU" dirty="0" smtClean="0"/>
              <a:t>Дуб имеет … толстый ствол и ветки, листья овальные, есть желуди.</a:t>
            </a:r>
          </a:p>
          <a:p>
            <a:r>
              <a:rPr lang="ru-RU" dirty="0" smtClean="0"/>
              <a:t>У клёна … ствол темно-серый, листочки похожи на растопыренную ладошку.</a:t>
            </a:r>
          </a:p>
          <a:p>
            <a:r>
              <a:rPr lang="ru-RU" dirty="0" smtClean="0"/>
              <a:t>У рябины … ствол тонкий, прямой, коричневого цвета, лист овальной формы,</a:t>
            </a:r>
          </a:p>
          <a:p>
            <a:r>
              <a:rPr lang="ru-RU" dirty="0" smtClean="0"/>
              <a:t>состоит из мелких листочков, расположенных попарно. У рябины есть красные ягоды.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2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85261" y="1162374"/>
            <a:ext cx="78886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просьба, посмотрите с детьми данную презентацию, дайте возможность детям внимательно рассмотреть картинки, ответить на вопросы. Хорошо, если у ребёнка возникнут вопросы, постарайтесь на них ответить.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ребенком, сделайте пожалуйста, фотографии. Отправить фотографии можно в группу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воспитателю 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и упражнения, представленные в презентации, делать в один день не нужно. Материал по теме рассчитан на неделю.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480" y="3358259"/>
            <a:ext cx="4031916" cy="3023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41" y="176463"/>
            <a:ext cx="3363310" cy="2519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948" y="-225271"/>
            <a:ext cx="3821624" cy="5095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58259"/>
            <a:ext cx="3828626" cy="2552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09" y="176463"/>
            <a:ext cx="3614487" cy="27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980" y="197346"/>
            <a:ext cx="116857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Задание на развитие и закрепление артикуляции губ при произнесении  гласного звука У.</a:t>
            </a:r>
          </a:p>
          <a:p>
            <a:endParaRPr lang="ru-RU" dirty="0" smtClean="0"/>
          </a:p>
          <a:p>
            <a:r>
              <a:rPr lang="ru-RU" dirty="0" smtClean="0"/>
              <a:t>Цель: научить ребёнка правильно артикулировать звук У.</a:t>
            </a:r>
          </a:p>
          <a:p>
            <a:r>
              <a:rPr lang="ru-RU" dirty="0" smtClean="0"/>
              <a:t>Материал: зеркало.</a:t>
            </a:r>
          </a:p>
          <a:p>
            <a:r>
              <a:rPr lang="ru-RU" dirty="0" smtClean="0"/>
              <a:t>Работа с ребёнком:</a:t>
            </a:r>
          </a:p>
          <a:p>
            <a:endParaRPr lang="ru-RU" dirty="0" smtClean="0"/>
          </a:p>
          <a:p>
            <a:r>
              <a:rPr lang="ru-RU" dirty="0" smtClean="0"/>
              <a:t>- Попробуй открыть широко рот и сказать У-У-У-У-У.</a:t>
            </a:r>
          </a:p>
          <a:p>
            <a:r>
              <a:rPr lang="ru-RU" dirty="0" smtClean="0"/>
              <a:t>- Не получается? Что тебе хочется сделать? Вытянуть губы трубочкой.</a:t>
            </a:r>
          </a:p>
          <a:p>
            <a:r>
              <a:rPr lang="ru-RU" dirty="0" smtClean="0"/>
              <a:t>- Правильно.</a:t>
            </a:r>
          </a:p>
          <a:p>
            <a:r>
              <a:rPr lang="ru-RU" dirty="0" smtClean="0"/>
              <a:t>- Вытягивай губы трубочкой и произноси звук У-У-У-У. Только при таком положении губ у тебя получится правильно произнести звук У.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0963" y="3471619"/>
            <a:ext cx="5842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Задание: «Придумай противоположные действия, используя звук У»</a:t>
            </a:r>
          </a:p>
          <a:p>
            <a:r>
              <a:rPr lang="ru-RU" dirty="0" smtClean="0"/>
              <a:t>- Умения использовать приставку: - у -</a:t>
            </a:r>
          </a:p>
          <a:p>
            <a:r>
              <a:rPr lang="ru-RU" dirty="0" smtClean="0"/>
              <a:t>- Громко голосом выделять первый звук в словах.</a:t>
            </a:r>
          </a:p>
          <a:p>
            <a:r>
              <a:rPr lang="ru-RU" dirty="0" smtClean="0"/>
              <a:t>Материал: картинки с противоположностями.</a:t>
            </a:r>
          </a:p>
          <a:p>
            <a:endParaRPr lang="ru-RU" dirty="0" smtClean="0"/>
          </a:p>
          <a:p>
            <a:r>
              <a:rPr lang="ru-RU" dirty="0" smtClean="0"/>
              <a:t>Прилетели – улетели. Шёл – ушёл.</a:t>
            </a:r>
          </a:p>
          <a:p>
            <a:r>
              <a:rPr lang="ru-RU" dirty="0" smtClean="0"/>
              <a:t>Прискакали – ускакали. Бежал – убежал.</a:t>
            </a:r>
          </a:p>
          <a:p>
            <a:r>
              <a:rPr lang="ru-RU" dirty="0" smtClean="0"/>
              <a:t>Прибежали – убежали. Летел - улетел.</a:t>
            </a:r>
          </a:p>
          <a:p>
            <a:r>
              <a:rPr lang="ru-RU" dirty="0" smtClean="0"/>
              <a:t>Пришли – ушли. Ехал – уехал.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83823" y="3336667"/>
            <a:ext cx="5563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 слухового и речевого восприятия звуков.</a:t>
            </a:r>
          </a:p>
          <a:p>
            <a:r>
              <a:rPr lang="ru-RU" dirty="0" smtClean="0"/>
              <a:t>Материал: ребёнку предлагается на слух определить пропущенный в каждом слове звук.</a:t>
            </a:r>
          </a:p>
          <a:p>
            <a:r>
              <a:rPr lang="ru-RU" dirty="0" smtClean="0"/>
              <a:t>а) В начале слова: *ши, *</a:t>
            </a:r>
            <a:r>
              <a:rPr lang="ru-RU" dirty="0" err="1" smtClean="0"/>
              <a:t>зел</a:t>
            </a:r>
            <a:r>
              <a:rPr lang="ru-RU" dirty="0" smtClean="0"/>
              <a:t>, *кол, *</a:t>
            </a:r>
            <a:r>
              <a:rPr lang="ru-RU" dirty="0" err="1" smtClean="0"/>
              <a:t>борка</a:t>
            </a:r>
            <a:r>
              <a:rPr lang="ru-RU" dirty="0" smtClean="0"/>
              <a:t>, *</a:t>
            </a:r>
            <a:r>
              <a:rPr lang="ru-RU" dirty="0" err="1" smtClean="0"/>
              <a:t>зор</a:t>
            </a:r>
            <a:r>
              <a:rPr lang="ru-RU" dirty="0" smtClean="0"/>
              <a:t>, *</a:t>
            </a:r>
            <a:r>
              <a:rPr lang="ru-RU" dirty="0" err="1" smtClean="0"/>
              <a:t>сы</a:t>
            </a:r>
            <a:r>
              <a:rPr lang="ru-RU" dirty="0" smtClean="0"/>
              <a:t>, *гол.</a:t>
            </a:r>
          </a:p>
          <a:p>
            <a:r>
              <a:rPr lang="ru-RU" dirty="0" smtClean="0"/>
              <a:t>б) В середине слова: п *х , м*ка, с*п.</a:t>
            </a:r>
          </a:p>
          <a:p>
            <a:r>
              <a:rPr lang="ru-RU" dirty="0" smtClean="0"/>
              <a:t>в) В конце слова: почем*, </a:t>
            </a:r>
            <a:r>
              <a:rPr lang="ru-RU" dirty="0" err="1" smtClean="0"/>
              <a:t>сраз</a:t>
            </a:r>
            <a:r>
              <a:rPr lang="ru-RU" dirty="0" smtClean="0"/>
              <a:t>*, </a:t>
            </a:r>
            <a:r>
              <a:rPr lang="ru-RU" dirty="0" err="1" smtClean="0"/>
              <a:t>сниз</a:t>
            </a:r>
            <a:r>
              <a:rPr lang="ru-RU" dirty="0" smtClean="0"/>
              <a:t>*, </a:t>
            </a:r>
            <a:r>
              <a:rPr lang="ru-RU" dirty="0" err="1" smtClean="0"/>
              <a:t>какад</a:t>
            </a:r>
            <a:r>
              <a:rPr lang="ru-RU" dirty="0" smtClean="0"/>
              <a:t>*.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2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6461" y="216976"/>
            <a:ext cx="11639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четкому и правильному произношению звука "У" во фразовой речи.</a:t>
            </a:r>
          </a:p>
          <a:p>
            <a:r>
              <a:rPr lang="ru-RU" dirty="0" smtClean="0"/>
              <a:t>Выучите с детьми стихотворение (по выбору).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878511"/>
              </p:ext>
            </p:extLst>
          </p:nvPr>
        </p:nvGraphicFramePr>
        <p:xfrm>
          <a:off x="542440" y="1115878"/>
          <a:ext cx="599784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923">
                  <a:extLst>
                    <a:ext uri="{9D8B030D-6E8A-4147-A177-3AD203B41FA5}">
                      <a16:colId xmlns:a16="http://schemas.microsoft.com/office/drawing/2014/main" val="2896102366"/>
                    </a:ext>
                  </a:extLst>
                </a:gridCol>
                <a:gridCol w="2998923">
                  <a:extLst>
                    <a:ext uri="{9D8B030D-6E8A-4147-A177-3AD203B41FA5}">
                      <a16:colId xmlns:a16="http://schemas.microsoft.com/office/drawing/2014/main" val="1486213035"/>
                    </a:ext>
                  </a:extLst>
                </a:gridCol>
              </a:tblGrid>
              <a:tr h="3177153">
                <a:tc>
                  <a:txBody>
                    <a:bodyPr/>
                    <a:lstStyle/>
                    <a:p>
                      <a:r>
                        <a:rPr lang="ru-RU" dirty="0" smtClean="0"/>
                        <a:t>М. </a:t>
                      </a:r>
                      <a:r>
                        <a:rPr lang="ru-RU" dirty="0" err="1" smtClean="0"/>
                        <a:t>Клокова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У леса на опушке,</a:t>
                      </a:r>
                    </a:p>
                    <a:p>
                      <a:r>
                        <a:rPr lang="ru-RU" dirty="0" smtClean="0"/>
                        <a:t>Высоко на суку,</a:t>
                      </a:r>
                    </a:p>
                    <a:p>
                      <a:r>
                        <a:rPr lang="ru-RU" dirty="0" smtClean="0"/>
                        <a:t>С утра поет кукушка:</a:t>
                      </a:r>
                    </a:p>
                    <a:p>
                      <a:r>
                        <a:rPr lang="ru-RU" dirty="0" smtClean="0"/>
                        <a:t>Ку-ку, ку-ку, ку-ку!</a:t>
                      </a:r>
                    </a:p>
                    <a:p>
                      <a:r>
                        <a:rPr lang="ru-RU" dirty="0" smtClean="0"/>
                        <a:t>О. </a:t>
                      </a:r>
                      <a:r>
                        <a:rPr lang="ru-RU" dirty="0" err="1" smtClean="0"/>
                        <a:t>Высотская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Кукла в ванночке не плачет,</a:t>
                      </a:r>
                    </a:p>
                    <a:p>
                      <a:r>
                        <a:rPr lang="ru-RU" dirty="0" smtClean="0"/>
                        <a:t>Просидит хоть целый час.</a:t>
                      </a:r>
                    </a:p>
                    <a:p>
                      <a:r>
                        <a:rPr lang="ru-RU" dirty="0" smtClean="0"/>
                        <a:t>Любит мыться! Это значит –</a:t>
                      </a:r>
                    </a:p>
                    <a:p>
                      <a:r>
                        <a:rPr lang="ru-RU" dirty="0" smtClean="0"/>
                        <a:t>Кукла умница у нас!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Г. </a:t>
                      </a:r>
                      <a:r>
                        <a:rPr lang="ru-RU" dirty="0" err="1" smtClean="0"/>
                        <a:t>Виеру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Устала утка на пруду</a:t>
                      </a:r>
                    </a:p>
                    <a:p>
                      <a:r>
                        <a:rPr lang="ru-RU" dirty="0" smtClean="0"/>
                        <a:t>Учить своих утят:</a:t>
                      </a:r>
                    </a:p>
                    <a:p>
                      <a:r>
                        <a:rPr lang="ru-RU" dirty="0" smtClean="0"/>
                        <a:t>Утята плавать на виду</a:t>
                      </a:r>
                    </a:p>
                    <a:p>
                      <a:r>
                        <a:rPr lang="ru-RU" dirty="0" smtClean="0"/>
                        <a:t>У мамы не хотят.</a:t>
                      </a:r>
                    </a:p>
                    <a:p>
                      <a:r>
                        <a:rPr lang="ru-RU" dirty="0" smtClean="0"/>
                        <a:t>Ужасно утка мучится:</a:t>
                      </a:r>
                    </a:p>
                    <a:p>
                      <a:r>
                        <a:rPr lang="ru-RU" dirty="0" smtClean="0"/>
                        <a:t>Ну что из них получится?!</a:t>
                      </a:r>
                    </a:p>
                    <a:p>
                      <a:r>
                        <a:rPr lang="ru-RU" dirty="0" smtClean="0"/>
                        <a:t>А. </a:t>
                      </a:r>
                      <a:r>
                        <a:rPr lang="ru-RU" dirty="0" err="1" smtClean="0"/>
                        <a:t>Барто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У меня живет козленок,</a:t>
                      </a:r>
                    </a:p>
                    <a:p>
                      <a:r>
                        <a:rPr lang="ru-RU" dirty="0" smtClean="0"/>
                        <a:t>Я сама его пасу.</a:t>
                      </a:r>
                    </a:p>
                    <a:p>
                      <a:r>
                        <a:rPr lang="ru-RU" dirty="0" smtClean="0"/>
                        <a:t>Я козленка в сад зеленый</a:t>
                      </a:r>
                    </a:p>
                    <a:p>
                      <a:r>
                        <a:rPr lang="ru-RU" dirty="0" smtClean="0"/>
                        <a:t>Рано утром отнесу.</a:t>
                      </a:r>
                    </a:p>
                    <a:p>
                      <a:r>
                        <a:rPr lang="ru-RU" dirty="0" smtClean="0"/>
                        <a:t>Он заблудится в саду –</a:t>
                      </a:r>
                    </a:p>
                    <a:p>
                      <a:r>
                        <a:rPr lang="ru-RU" dirty="0" smtClean="0"/>
                        <a:t>Я в траве его найду.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4763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3756" y="1007390"/>
            <a:ext cx="47424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Потешки</a:t>
            </a:r>
            <a:endParaRPr lang="ru-RU" dirty="0" smtClean="0"/>
          </a:p>
          <a:p>
            <a:r>
              <a:rPr lang="ru-RU" dirty="0" smtClean="0"/>
              <a:t>Курочка моя,</a:t>
            </a:r>
          </a:p>
          <a:p>
            <a:r>
              <a:rPr lang="ru-RU" dirty="0" smtClean="0"/>
              <a:t>Умница моя,</a:t>
            </a:r>
          </a:p>
          <a:p>
            <a:r>
              <a:rPr lang="ru-RU" dirty="0" smtClean="0"/>
              <a:t>Вот тебе водичка.</a:t>
            </a:r>
          </a:p>
          <a:p>
            <a:r>
              <a:rPr lang="ru-RU" dirty="0" smtClean="0"/>
              <a:t>Дай ты мне яичко,</a:t>
            </a:r>
          </a:p>
          <a:p>
            <a:r>
              <a:rPr lang="ru-RU" dirty="0" smtClean="0"/>
              <a:t>Умница моя.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91214" y="3580108"/>
            <a:ext cx="39365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Ай </a:t>
            </a:r>
            <a:r>
              <a:rPr lang="ru-RU" dirty="0" err="1" smtClean="0"/>
              <a:t>ду-ду</a:t>
            </a:r>
            <a:r>
              <a:rPr lang="ru-RU" dirty="0" smtClean="0"/>
              <a:t>, </a:t>
            </a:r>
            <a:r>
              <a:rPr lang="ru-RU" dirty="0" err="1" smtClean="0"/>
              <a:t>ду-ду</a:t>
            </a:r>
            <a:r>
              <a:rPr lang="ru-RU" dirty="0" smtClean="0"/>
              <a:t>, </a:t>
            </a:r>
            <a:r>
              <a:rPr lang="ru-RU" dirty="0" err="1" smtClean="0"/>
              <a:t>ду-ду</a:t>
            </a:r>
            <a:endParaRPr lang="ru-RU" dirty="0" smtClean="0"/>
          </a:p>
          <a:p>
            <a:r>
              <a:rPr lang="ru-RU" dirty="0" smtClean="0"/>
              <a:t>Сидит ворон на дубу!</a:t>
            </a:r>
          </a:p>
          <a:p>
            <a:r>
              <a:rPr lang="ru-RU" dirty="0" smtClean="0"/>
              <a:t>Он играет во трубу</a:t>
            </a:r>
          </a:p>
          <a:p>
            <a:r>
              <a:rPr lang="ru-RU" dirty="0" smtClean="0"/>
              <a:t>Во серебряную.</a:t>
            </a:r>
          </a:p>
          <a:p>
            <a:r>
              <a:rPr lang="ru-RU" dirty="0" smtClean="0"/>
              <a:t> Рано-рано по утру</a:t>
            </a:r>
          </a:p>
          <a:p>
            <a:r>
              <a:rPr lang="ru-RU" dirty="0" smtClean="0"/>
              <a:t>Пастушок: " Ту-</a:t>
            </a:r>
            <a:r>
              <a:rPr lang="ru-RU" dirty="0" err="1" smtClean="0"/>
              <a:t>ру</a:t>
            </a:r>
            <a:r>
              <a:rPr lang="ru-RU" dirty="0" smtClean="0"/>
              <a:t>, ту-</a:t>
            </a:r>
            <a:r>
              <a:rPr lang="ru-RU" dirty="0" err="1" smtClean="0"/>
              <a:t>ру</a:t>
            </a:r>
            <a:r>
              <a:rPr lang="ru-RU" dirty="0" smtClean="0"/>
              <a:t>"!</a:t>
            </a:r>
          </a:p>
          <a:p>
            <a:r>
              <a:rPr lang="ru-RU" dirty="0" smtClean="0"/>
              <a:t>А коровы в лад ему</a:t>
            </a:r>
          </a:p>
          <a:p>
            <a:r>
              <a:rPr lang="ru-RU" dirty="0" smtClean="0"/>
              <a:t>Затянули: "Му-му-</a:t>
            </a:r>
            <a:r>
              <a:rPr lang="ru-RU" dirty="0" err="1" smtClean="0"/>
              <a:t>му</a:t>
            </a:r>
            <a:r>
              <a:rPr lang="ru-RU" dirty="0" smtClean="0"/>
              <a:t>"!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8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9931" y="201478"/>
            <a:ext cx="1157206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Загадки</a:t>
            </a:r>
          </a:p>
          <a:p>
            <a:r>
              <a:rPr lang="ru-RU" sz="1400" dirty="0" smtClean="0"/>
              <a:t>Цель:</a:t>
            </a:r>
          </a:p>
          <a:p>
            <a:r>
              <a:rPr lang="ru-RU" sz="1400" dirty="0" smtClean="0"/>
              <a:t>• Развивать логическое мышление, умение соотносить усвоенные знания с</a:t>
            </a:r>
          </a:p>
          <a:p>
            <a:r>
              <a:rPr lang="ru-RU" sz="1400" dirty="0" smtClean="0"/>
              <a:t>текстом загадки.</a:t>
            </a:r>
          </a:p>
          <a:p>
            <a:r>
              <a:rPr lang="ru-RU" sz="1400" dirty="0" smtClean="0"/>
              <a:t>• Понимать поэтические сравнения, лежащие в основе загадки.</a:t>
            </a:r>
          </a:p>
          <a:p>
            <a:r>
              <a:rPr lang="ru-RU" sz="1400" dirty="0" smtClean="0"/>
              <a:t>• Способствовать четкому произношению звука "У" в словах.</a:t>
            </a:r>
          </a:p>
          <a:p>
            <a:r>
              <a:rPr lang="ru-RU" sz="1400" dirty="0" smtClean="0"/>
              <a:t>Предложите детям отгадать загадки. Следите за тем, чтобы называя </a:t>
            </a:r>
            <a:r>
              <a:rPr lang="ru-RU" sz="1400" dirty="0" err="1" smtClean="0"/>
              <a:t>словаотгадки</a:t>
            </a:r>
            <a:r>
              <a:rPr lang="ru-RU" sz="1400" dirty="0" smtClean="0"/>
              <a:t>, дети произносили звук "У" более длительно (</a:t>
            </a:r>
            <a:r>
              <a:rPr lang="ru-RU" sz="1400" dirty="0" err="1" smtClean="0"/>
              <a:t>уулитка</a:t>
            </a:r>
            <a:r>
              <a:rPr lang="ru-RU" sz="1400" dirty="0" smtClean="0"/>
              <a:t>, </a:t>
            </a:r>
            <a:r>
              <a:rPr lang="ru-RU" sz="1400" dirty="0" err="1" smtClean="0"/>
              <a:t>уутенок</a:t>
            </a:r>
            <a:r>
              <a:rPr lang="ru-RU" sz="1400" dirty="0" smtClean="0"/>
              <a:t>).</a:t>
            </a:r>
          </a:p>
          <a:p>
            <a:r>
              <a:rPr lang="ru-RU" sz="1400" dirty="0" smtClean="0"/>
              <a:t>На дорожку вышли рожки.</a:t>
            </a:r>
          </a:p>
          <a:p>
            <a:r>
              <a:rPr lang="ru-RU" sz="1400" dirty="0" smtClean="0"/>
              <a:t>Вы не будете бодать?</a:t>
            </a:r>
          </a:p>
          <a:p>
            <a:r>
              <a:rPr lang="ru-RU" sz="1400" dirty="0" smtClean="0"/>
              <a:t>Я потрогал их немножко,</a:t>
            </a:r>
          </a:p>
          <a:p>
            <a:r>
              <a:rPr lang="ru-RU" sz="1400" dirty="0" smtClean="0"/>
              <a:t>Рожки спрятались опять.</a:t>
            </a:r>
          </a:p>
          <a:p>
            <a:r>
              <a:rPr lang="ru-RU" sz="1400" dirty="0" smtClean="0"/>
              <a:t>(Улитка)</a:t>
            </a:r>
          </a:p>
          <a:p>
            <a:r>
              <a:rPr lang="ru-RU" sz="1400" dirty="0" smtClean="0"/>
              <a:t>Удивительный ребенок!</a:t>
            </a:r>
          </a:p>
          <a:p>
            <a:r>
              <a:rPr lang="ru-RU" sz="1400" dirty="0" smtClean="0"/>
              <a:t>Только вышел из пеленок –</a:t>
            </a:r>
          </a:p>
          <a:p>
            <a:r>
              <a:rPr lang="ru-RU" sz="1400" dirty="0" smtClean="0"/>
              <a:t>Может плавать и нырять,</a:t>
            </a:r>
          </a:p>
          <a:p>
            <a:r>
              <a:rPr lang="ru-RU" sz="1400" dirty="0" smtClean="0"/>
              <a:t>Как его родная мать.</a:t>
            </a:r>
          </a:p>
          <a:p>
            <a:r>
              <a:rPr lang="ru-RU" sz="1400" dirty="0" smtClean="0"/>
              <a:t>(Утенок)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9931" y="4200042"/>
            <a:ext cx="85240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Фонетические упражнения:</a:t>
            </a:r>
          </a:p>
          <a:p>
            <a:r>
              <a:rPr lang="ru-RU" dirty="0" smtClean="0"/>
              <a:t>а) ребенок произносит вслед за взрослым на плавном длительном выдохе:</a:t>
            </a:r>
          </a:p>
          <a:p>
            <a:r>
              <a:rPr lang="ru-RU" dirty="0" smtClean="0"/>
              <a:t>волк воет: </a:t>
            </a:r>
            <a:r>
              <a:rPr lang="ru-RU" dirty="0" err="1" smtClean="0"/>
              <a:t>ууууууууууууу</a:t>
            </a:r>
            <a:r>
              <a:rPr lang="ru-RU" dirty="0" smtClean="0"/>
              <a:t>…</a:t>
            </a:r>
          </a:p>
          <a:p>
            <a:r>
              <a:rPr lang="ru-RU" dirty="0" smtClean="0"/>
              <a:t>б) ребенок произносит вслед за взрослым с постепенным усилением и</a:t>
            </a:r>
          </a:p>
          <a:p>
            <a:r>
              <a:rPr lang="ru-RU" dirty="0" smtClean="0"/>
              <a:t>ослаблением силы голоса:</a:t>
            </a:r>
          </a:p>
          <a:p>
            <a:r>
              <a:rPr lang="ru-RU" dirty="0" smtClean="0"/>
              <a:t>поезд приближается: </a:t>
            </a:r>
            <a:r>
              <a:rPr lang="ru-RU" dirty="0" err="1" smtClean="0"/>
              <a:t>уууууууУУУУУУ</a:t>
            </a:r>
            <a:r>
              <a:rPr lang="ru-RU" dirty="0" smtClean="0"/>
              <a:t>…</a:t>
            </a:r>
          </a:p>
          <a:p>
            <a:r>
              <a:rPr lang="ru-RU" dirty="0" smtClean="0"/>
              <a:t>поезд удаляется: </a:t>
            </a:r>
            <a:r>
              <a:rPr lang="ru-RU" dirty="0" err="1" smtClean="0"/>
              <a:t>УУУУУУууууууу</a:t>
            </a:r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9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7939" y="335846"/>
            <a:ext cx="592035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Игра «Поймай звук [у]»</a:t>
            </a:r>
          </a:p>
          <a:p>
            <a:r>
              <a:rPr lang="ru-RU" dirty="0" smtClean="0"/>
              <a:t>Хлопни в ладоши, когда услышишь звук [у]: о, у, и, у, о;</a:t>
            </a:r>
          </a:p>
          <a:p>
            <a:r>
              <a:rPr lang="ru-RU" dirty="0" smtClean="0"/>
              <a:t>ом, ум, ус, </a:t>
            </a:r>
            <a:r>
              <a:rPr lang="ru-RU" dirty="0" err="1" smtClean="0"/>
              <a:t>ат</a:t>
            </a:r>
            <a:r>
              <a:rPr lang="ru-RU" dirty="0" smtClean="0"/>
              <a:t>, ку, </a:t>
            </a:r>
            <a:r>
              <a:rPr lang="ru-RU" dirty="0" err="1" smtClean="0"/>
              <a:t>бо</a:t>
            </a:r>
            <a:r>
              <a:rPr lang="ru-RU" dirty="0" smtClean="0"/>
              <a:t>; ухо, око, булка, балка, улица, мельница.</a:t>
            </a:r>
          </a:p>
          <a:p>
            <a:r>
              <a:rPr lang="ru-RU" dirty="0" smtClean="0"/>
              <a:t>5.Проговорить и заучить </a:t>
            </a:r>
            <a:r>
              <a:rPr lang="ru-RU" dirty="0" err="1" smtClean="0"/>
              <a:t>чистоговорку</a:t>
            </a:r>
            <a:r>
              <a:rPr lang="ru-RU" dirty="0" smtClean="0"/>
              <a:t>:</a:t>
            </a:r>
          </a:p>
          <a:p>
            <a:r>
              <a:rPr lang="ru-RU" dirty="0" smtClean="0"/>
              <a:t>У-у-у – губы хоботком тяну.</a:t>
            </a:r>
          </a:p>
          <a:p>
            <a:r>
              <a:rPr lang="ru-RU" dirty="0" smtClean="0"/>
              <a:t>У-у-у – всех детей зову.</a:t>
            </a:r>
          </a:p>
          <a:p>
            <a:r>
              <a:rPr lang="ru-RU" dirty="0" smtClean="0"/>
              <a:t>Улитка замерла, дрожа,</a:t>
            </a:r>
          </a:p>
          <a:p>
            <a:r>
              <a:rPr lang="ru-RU" dirty="0" smtClean="0"/>
              <a:t>Увидев на земле ужа.</a:t>
            </a:r>
          </a:p>
          <a:p>
            <a:r>
              <a:rPr lang="ru-RU" dirty="0" smtClean="0"/>
              <a:t>6.Игра «Найди место звука в слове»</a:t>
            </a:r>
          </a:p>
          <a:p>
            <a:r>
              <a:rPr lang="ru-RU" dirty="0" smtClean="0"/>
              <a:t>Взрослый предлагает определить ребенку позицию звука в слове</a:t>
            </a:r>
          </a:p>
          <a:p>
            <a:r>
              <a:rPr lang="ru-RU" dirty="0" smtClean="0"/>
              <a:t>(начало, середина, конец)</a:t>
            </a:r>
          </a:p>
          <a:p>
            <a:r>
              <a:rPr lang="ru-RU" dirty="0" smtClean="0"/>
              <a:t>утка, утята, утюг, утюги, уж, ухо, кенгуру, удочка, булка, мяу, катушка, лук,</a:t>
            </a:r>
          </a:p>
          <a:p>
            <a:r>
              <a:rPr lang="ru-RU" dirty="0" smtClean="0"/>
              <a:t>муха, дудочка, молчу, ракушка, улей, рагу, улитка…</a:t>
            </a:r>
          </a:p>
          <a:p>
            <a:r>
              <a:rPr lang="ru-RU" dirty="0" smtClean="0"/>
              <a:t>7.Координация речи с движением «У всех своя зарядка»</a:t>
            </a:r>
          </a:p>
          <a:p>
            <a:r>
              <a:rPr lang="ru-RU" dirty="0" smtClean="0"/>
              <a:t>Раз – присядка, два – прыжок</a:t>
            </a:r>
          </a:p>
          <a:p>
            <a:r>
              <a:rPr lang="ru-RU" dirty="0" smtClean="0"/>
              <a:t>И опять присядка,</a:t>
            </a:r>
          </a:p>
          <a:p>
            <a:r>
              <a:rPr lang="ru-RU" dirty="0" smtClean="0"/>
              <a:t>А потом опять прыжок –</a:t>
            </a:r>
          </a:p>
          <a:p>
            <a:r>
              <a:rPr lang="ru-RU" dirty="0" smtClean="0"/>
              <a:t>Заячья зарядка!</a:t>
            </a:r>
          </a:p>
          <a:p>
            <a:r>
              <a:rPr lang="ru-RU" dirty="0" smtClean="0"/>
              <a:t>А волчата, как проснуться,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88258" y="449452"/>
            <a:ext cx="4773478" cy="56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Очень любят потянуться,</a:t>
            </a:r>
          </a:p>
          <a:p>
            <a:r>
              <a:rPr lang="ru-RU" dirty="0" smtClean="0"/>
              <a:t>Обязательно зевнут,</a:t>
            </a:r>
          </a:p>
          <a:p>
            <a:r>
              <a:rPr lang="ru-RU" dirty="0" smtClean="0"/>
              <a:t>Ловко хвостиком махнут!</a:t>
            </a:r>
          </a:p>
          <a:p>
            <a:r>
              <a:rPr lang="ru-RU" dirty="0" smtClean="0"/>
              <a:t>А лисята спинки выгнут</a:t>
            </a:r>
          </a:p>
          <a:p>
            <a:r>
              <a:rPr lang="ru-RU" dirty="0" smtClean="0"/>
              <a:t>И неслышно с места прыгнут,</a:t>
            </a:r>
          </a:p>
          <a:p>
            <a:r>
              <a:rPr lang="ru-RU" dirty="0" smtClean="0"/>
              <a:t>Перед тем, как прогуляться,</a:t>
            </a:r>
          </a:p>
          <a:p>
            <a:r>
              <a:rPr lang="ru-RU" dirty="0" smtClean="0"/>
              <a:t>Начинают умываться!</a:t>
            </a:r>
          </a:p>
          <a:p>
            <a:r>
              <a:rPr lang="ru-RU" dirty="0" smtClean="0"/>
              <a:t>Белки скачут очень быстро,</a:t>
            </a:r>
          </a:p>
          <a:p>
            <a:r>
              <a:rPr lang="ru-RU" dirty="0" smtClean="0"/>
              <a:t>Машут хвостиком пушистым,</a:t>
            </a:r>
          </a:p>
          <a:p>
            <a:r>
              <a:rPr lang="ru-RU" dirty="0" smtClean="0"/>
              <a:t>Целый час играют в прятки –</a:t>
            </a:r>
          </a:p>
          <a:p>
            <a:r>
              <a:rPr lang="ru-RU" dirty="0" smtClean="0"/>
              <a:t>Это беличья зарядка.</a:t>
            </a:r>
          </a:p>
          <a:p>
            <a:r>
              <a:rPr lang="ru-RU" dirty="0" smtClean="0"/>
              <a:t>Ну а мишка косолапый</a:t>
            </a:r>
          </a:p>
          <a:p>
            <a:r>
              <a:rPr lang="ru-RU" dirty="0" smtClean="0"/>
              <a:t>Широко разводит лапы,</a:t>
            </a:r>
          </a:p>
          <a:p>
            <a:r>
              <a:rPr lang="ru-RU" dirty="0" smtClean="0"/>
              <a:t>То одну, то обе, вместе,</a:t>
            </a:r>
          </a:p>
          <a:p>
            <a:r>
              <a:rPr lang="ru-RU" dirty="0" smtClean="0"/>
              <a:t>Долго топчется на месте.</a:t>
            </a:r>
          </a:p>
          <a:p>
            <a:r>
              <a:rPr lang="ru-RU" dirty="0" smtClean="0"/>
              <a:t>А когда зарядки мало,</a:t>
            </a:r>
          </a:p>
          <a:p>
            <a:r>
              <a:rPr lang="ru-RU" dirty="0" smtClean="0"/>
              <a:t>Начинаем всё с начала.</a:t>
            </a:r>
          </a:p>
          <a:p>
            <a:r>
              <a:rPr lang="ru-RU" dirty="0" smtClean="0"/>
              <a:t>Ребенок вместе со взрослым выполняет движения в соответствии с</a:t>
            </a:r>
          </a:p>
          <a:p>
            <a:r>
              <a:rPr lang="ru-RU" dirty="0" smtClean="0"/>
              <a:t>текстом.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3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4949" y="123986"/>
            <a:ext cx="43705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Работа с буквой У.</a:t>
            </a:r>
          </a:p>
          <a:p>
            <a:r>
              <a:rPr lang="ru-RU" dirty="0" smtClean="0"/>
              <a:t>Взрослый спрашивает ребенка: можем мы увидеть звук [у]? Почему? (Звуки</a:t>
            </a:r>
          </a:p>
          <a:p>
            <a:r>
              <a:rPr lang="ru-RU" dirty="0" smtClean="0"/>
              <a:t>мы произносим и слышим). Правильно, звуки мы не видим, мы обозначаем</a:t>
            </a:r>
          </a:p>
          <a:p>
            <a:r>
              <a:rPr lang="ru-RU" dirty="0" smtClean="0"/>
              <a:t>их буквами. (А буквы видим и пишем).</a:t>
            </a:r>
          </a:p>
          <a:p>
            <a:r>
              <a:rPr lang="ru-RU" dirty="0" smtClean="0"/>
              <a:t>Звук [у] обозначается буквой У.</a:t>
            </a:r>
          </a:p>
          <a:p>
            <a:r>
              <a:rPr lang="ru-RU" dirty="0" smtClean="0"/>
              <a:t>Показ буквы У.</a:t>
            </a:r>
          </a:p>
          <a:p>
            <a:r>
              <a:rPr lang="ru-RU" dirty="0" smtClean="0"/>
              <a:t>- На что похожа буква У?</a:t>
            </a:r>
          </a:p>
          <a:p>
            <a:r>
              <a:rPr lang="ru-RU" dirty="0" smtClean="0"/>
              <a:t>- Из каких элементов она состоит?</a:t>
            </a:r>
          </a:p>
          <a:p>
            <a:r>
              <a:rPr lang="ru-RU" dirty="0" smtClean="0"/>
              <a:t>- Попробуй написать ее в воздухе.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Послушай стихотворения о букве У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У – как у зайчонка ушки,</a:t>
            </a:r>
          </a:p>
          <a:p>
            <a:r>
              <a:rPr lang="ru-RU" dirty="0" smtClean="0"/>
              <a:t>Эти ушки – на макушке.</a:t>
            </a:r>
          </a:p>
          <a:p>
            <a:r>
              <a:rPr lang="ru-RU" dirty="0" smtClean="0"/>
              <a:t>У – улитка на дорожке,</a:t>
            </a:r>
          </a:p>
          <a:p>
            <a:r>
              <a:rPr lang="ru-RU" dirty="0" smtClean="0"/>
              <a:t>Ползет выпрямивши рожки. </a:t>
            </a:r>
          </a:p>
          <a:p>
            <a:r>
              <a:rPr lang="ru-RU" dirty="0" smtClean="0"/>
              <a:t>У – сучок, в любом лесу</a:t>
            </a:r>
          </a:p>
          <a:p>
            <a:r>
              <a:rPr lang="ru-RU" dirty="0" smtClean="0"/>
              <a:t>Ты увидишь букву У.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17396" y="976392"/>
            <a:ext cx="56723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 Подготовка руки к письму.</a:t>
            </a:r>
          </a:p>
          <a:p>
            <a:r>
              <a:rPr lang="ru-RU" dirty="0" smtClean="0"/>
              <a:t>Взрослый предлагает ребенку взять счетные палочки или карандаши и</a:t>
            </a:r>
          </a:p>
          <a:p>
            <a:r>
              <a:rPr lang="ru-RU" dirty="0" smtClean="0"/>
              <a:t>выложить из них букву У</a:t>
            </a:r>
          </a:p>
          <a:p>
            <a:r>
              <a:rPr lang="ru-RU" dirty="0" smtClean="0"/>
              <a:t>Обвести букву пальчиком.</a:t>
            </a:r>
          </a:p>
          <a:p>
            <a:r>
              <a:rPr lang="ru-RU" dirty="0" smtClean="0"/>
              <a:t>10 Выработка навыка чтения.</a:t>
            </a:r>
          </a:p>
          <a:p>
            <a:r>
              <a:rPr lang="ru-RU" dirty="0" smtClean="0"/>
              <a:t>Взрослый предлагает прочитать плавно (пропеть) сочетания:</a:t>
            </a:r>
          </a:p>
          <a:p>
            <a:r>
              <a:rPr lang="ru-RU" dirty="0" smtClean="0"/>
              <a:t>АУ</a:t>
            </a:r>
          </a:p>
          <a:p>
            <a:r>
              <a:rPr lang="ru-RU" dirty="0" smtClean="0"/>
              <a:t>УА</a:t>
            </a:r>
          </a:p>
          <a:p>
            <a:r>
              <a:rPr lang="ru-RU" dirty="0" smtClean="0"/>
              <a:t>УУУ</a:t>
            </a:r>
          </a:p>
          <a:p>
            <a:r>
              <a:rPr lang="ru-RU" dirty="0" smtClean="0"/>
              <a:t>УАУ</a:t>
            </a:r>
          </a:p>
          <a:p>
            <a:r>
              <a:rPr lang="ru-RU" dirty="0" smtClean="0"/>
              <a:t>УУА</a:t>
            </a:r>
          </a:p>
          <a:p>
            <a:r>
              <a:rPr lang="ru-RU" dirty="0" smtClean="0"/>
              <a:t>АУУ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84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756" t="3397" r="15134" b="40432"/>
          <a:stretch/>
        </p:blipFill>
        <p:spPr>
          <a:xfrm>
            <a:off x="258666" y="2054348"/>
            <a:ext cx="5836805" cy="3778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86" y="127433"/>
            <a:ext cx="5371042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966" t="17805" r="6258" b="20428"/>
          <a:stretch/>
        </p:blipFill>
        <p:spPr>
          <a:xfrm>
            <a:off x="1205345" y="138545"/>
            <a:ext cx="9060873" cy="65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3482" b="709"/>
          <a:stretch/>
        </p:blipFill>
        <p:spPr>
          <a:xfrm>
            <a:off x="443813" y="215091"/>
            <a:ext cx="5264260" cy="6427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09" y="215091"/>
            <a:ext cx="5231805" cy="64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8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57" y="0"/>
            <a:ext cx="5407843" cy="6640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663" t="-877" r="4022" b="5353"/>
          <a:stretch/>
        </p:blipFill>
        <p:spPr>
          <a:xfrm>
            <a:off x="6272642" y="3158836"/>
            <a:ext cx="5794666" cy="33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641" y="185089"/>
            <a:ext cx="4826358" cy="616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95" y="-297"/>
            <a:ext cx="4823864" cy="3604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402" t="3804" r="2692" b="1733"/>
          <a:stretch/>
        </p:blipFill>
        <p:spPr>
          <a:xfrm>
            <a:off x="7023633" y="3268037"/>
            <a:ext cx="4711787" cy="34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1" y="104233"/>
            <a:ext cx="3190050" cy="2389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20" y="3214401"/>
            <a:ext cx="3235924" cy="2423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615" y="269225"/>
            <a:ext cx="3035317" cy="2273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741" y="3179975"/>
            <a:ext cx="3545493" cy="2403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3436" r="10655" b="4849"/>
          <a:stretch/>
        </p:blipFill>
        <p:spPr>
          <a:xfrm>
            <a:off x="1707068" y="155293"/>
            <a:ext cx="3316447" cy="23383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3542" t="8266" r="3976" b="75961"/>
          <a:stretch/>
        </p:blipFill>
        <p:spPr>
          <a:xfrm>
            <a:off x="1988503" y="795268"/>
            <a:ext cx="3270677" cy="3740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7925" t="6081" r="1595" b="7199"/>
          <a:stretch/>
        </p:blipFill>
        <p:spPr>
          <a:xfrm>
            <a:off x="2346347" y="3207199"/>
            <a:ext cx="3292794" cy="23763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14934" b="3707"/>
          <a:stretch/>
        </p:blipFill>
        <p:spPr>
          <a:xfrm>
            <a:off x="7270398" y="293088"/>
            <a:ext cx="2861573" cy="23087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12370" b="7180"/>
          <a:stretch/>
        </p:blipFill>
        <p:spPr>
          <a:xfrm>
            <a:off x="8117771" y="3120876"/>
            <a:ext cx="2460631" cy="24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"/>
            <a:ext cx="12193057" cy="68585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10009" t="4482" r="6708" b="8203"/>
          <a:stretch/>
        </p:blipFill>
        <p:spPr>
          <a:xfrm>
            <a:off x="4786247" y="3521118"/>
            <a:ext cx="3419893" cy="2687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7869" r="27076" b="968"/>
          <a:stretch/>
        </p:blipFill>
        <p:spPr>
          <a:xfrm>
            <a:off x="109939" y="290945"/>
            <a:ext cx="2929658" cy="2743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538" t="4711" r="32803" b="5546"/>
          <a:stretch/>
        </p:blipFill>
        <p:spPr>
          <a:xfrm>
            <a:off x="6279825" y="290945"/>
            <a:ext cx="2887175" cy="2438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2721" t="1" r="6018" b="2645"/>
          <a:stretch/>
        </p:blipFill>
        <p:spPr>
          <a:xfrm>
            <a:off x="2789350" y="290945"/>
            <a:ext cx="2907541" cy="27431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2215" t="3506" b="-1"/>
          <a:stretch/>
        </p:blipFill>
        <p:spPr>
          <a:xfrm>
            <a:off x="8534069" y="264685"/>
            <a:ext cx="2535481" cy="2535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2632" t="3691" r="6713" b="6693"/>
          <a:stretch/>
        </p:blipFill>
        <p:spPr>
          <a:xfrm>
            <a:off x="8206140" y="3629637"/>
            <a:ext cx="3376260" cy="24967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217" y="3629637"/>
            <a:ext cx="3413899" cy="263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1833</Words>
  <Application>Microsoft Office PowerPoint</Application>
  <PresentationFormat>Широкоэкранный</PresentationFormat>
  <Paragraphs>255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25</cp:revision>
  <dcterms:created xsi:type="dcterms:W3CDTF">2024-10-11T03:32:46Z</dcterms:created>
  <dcterms:modified xsi:type="dcterms:W3CDTF">2024-10-11T02:54:10Z</dcterms:modified>
</cp:coreProperties>
</file>