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sldIdLst>
    <p:sldId id="279" r:id="rId2"/>
    <p:sldId id="274" r:id="rId3"/>
    <p:sldId id="291" r:id="rId4"/>
    <p:sldId id="290" r:id="rId5"/>
    <p:sldId id="293" r:id="rId6"/>
    <p:sldId id="276" r:id="rId7"/>
    <p:sldId id="292" r:id="rId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28.10.2024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175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48555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МБДОУ д/с № 5 «Родничок» </a:t>
            </a:r>
          </a:p>
          <a:p>
            <a:pPr algn="ctr"/>
            <a:r>
              <a:rPr lang="ru-RU" dirty="0" smtClean="0"/>
              <a:t>комбинированного вида с. Сарыг-Сеп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8679" y="1556792"/>
            <a:ext cx="7416824" cy="3385542"/>
          </a:xfrm>
          <a:prstGeom prst="rect">
            <a:avLst/>
          </a:prstGeom>
        </p:spPr>
        <p:txBody>
          <a:bodyPr wrap="square">
            <a:spAutoFit/>
            <a:scene3d>
              <a:camera prst="perspectiveRelaxedModerately"/>
              <a:lightRig rig="glow" dir="tl">
                <a:rot lat="0" lon="0" rev="5400000"/>
              </a:lightRig>
            </a:scene3d>
            <a:sp3d extrusionH="57150" contourW="12700">
              <a:bevelT w="25400" h="25400" prst="slop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4400" b="1" i="1" dirty="0">
                <a:ln w="1143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</a:t>
            </a:r>
            <a:r>
              <a:rPr lang="ru-RU" sz="4400" b="1" i="1" dirty="0" smtClean="0">
                <a:ln w="1143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обучение</a:t>
            </a:r>
          </a:p>
          <a:p>
            <a:pPr algn="ctr">
              <a:lnSpc>
                <a:spcPct val="200000"/>
              </a:lnSpc>
              <a:buNone/>
            </a:pPr>
            <a:r>
              <a:rPr lang="ru-RU" sz="2800" dirty="0" smtClean="0">
                <a:ln w="11430">
                  <a:solidFill>
                    <a:srgbClr val="00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9 </a:t>
            </a:r>
            <a:r>
              <a:rPr lang="ru-RU" sz="2800" dirty="0">
                <a:ln w="11430">
                  <a:solidFill>
                    <a:srgbClr val="00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неделя ( с </a:t>
            </a:r>
            <a:r>
              <a:rPr lang="ru-RU" sz="2800" dirty="0" smtClean="0">
                <a:ln w="11430">
                  <a:solidFill>
                    <a:srgbClr val="00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28 октября </a:t>
            </a:r>
            <a:r>
              <a:rPr lang="ru-RU" sz="2800" dirty="0">
                <a:ln w="11430">
                  <a:solidFill>
                    <a:srgbClr val="00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по </a:t>
            </a:r>
            <a:r>
              <a:rPr lang="ru-RU" sz="2800" dirty="0" smtClean="0">
                <a:ln w="11430">
                  <a:solidFill>
                    <a:srgbClr val="00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04 ноября </a:t>
            </a:r>
            <a:r>
              <a:rPr lang="ru-RU" sz="2800" dirty="0">
                <a:ln w="11430">
                  <a:solidFill>
                    <a:srgbClr val="00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II 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младшая группа (3 - 4 лет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Продолжительность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занятия 15 мин.</a:t>
            </a:r>
            <a:endParaRPr lang="ru-RU" sz="2800" b="1" i="1" dirty="0">
              <a:ln w="1143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5805264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Выполнил:  </a:t>
            </a:r>
            <a:br>
              <a:rPr lang="ru-RU" dirty="0"/>
            </a:br>
            <a:r>
              <a:rPr lang="ru-RU" dirty="0"/>
              <a:t>музыкальный руководитель  </a:t>
            </a:r>
            <a:br>
              <a:rPr lang="ru-RU" dirty="0"/>
            </a:br>
            <a:r>
              <a:rPr lang="ru-RU" dirty="0"/>
              <a:t>Салчак М.С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6" y="-1264339"/>
            <a:ext cx="6858001" cy="92410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7715" y="1724889"/>
            <a:ext cx="4752528" cy="1421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/>
              <a:t>Учить различать разный характер музыки и выполнять ходьбу и бег в соответствии с ним</a:t>
            </a:r>
            <a:endParaRPr lang="ru-RU" sz="20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18395" y="386615"/>
            <a:ext cx="417646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i="1" dirty="0" smtClean="0"/>
              <a:t>Упражнение</a:t>
            </a:r>
            <a:endParaRPr lang="ru-RU" sz="32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8942" y="1124744"/>
            <a:ext cx="4395370" cy="738664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dirty="0"/>
              <a:t>«</a:t>
            </a:r>
            <a:r>
              <a:rPr lang="ru-RU" sz="2400" dirty="0" smtClean="0"/>
              <a:t>Ходим - </a:t>
            </a:r>
            <a:r>
              <a:rPr lang="ru-RU" sz="2400" dirty="0"/>
              <a:t>бегаем» </a:t>
            </a:r>
            <a:r>
              <a:rPr lang="ru-RU" sz="2400" dirty="0" err="1"/>
              <a:t>Е.Тиличеевой</a:t>
            </a:r>
            <a:endParaRPr lang="ru-RU" sz="24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Е. Тиличеева - ходим бегае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801" y="1992523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49" y="3356175"/>
            <a:ext cx="5006355" cy="3332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9" y="0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35403" y="445343"/>
            <a:ext cx="361457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Слушание музыки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5538" y="1074802"/>
            <a:ext cx="6134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 Ловкие ручки» (Тихо- громко) 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Е.Тиличеева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1. Марш М.Робе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4579" y="2638510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908720" y="1628800"/>
            <a:ext cx="50216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Развивать динамический слух, внимание</a:t>
            </a:r>
            <a:endParaRPr lang="ru-RU" sz="20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216896"/>
            <a:ext cx="36443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F1A25"/>
                </a:solidFill>
              </a:rPr>
              <a:t>Тихо-тихо ручки хлопают.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У </a:t>
            </a:r>
            <a:r>
              <a:rPr lang="ru-RU" b="1" i="1" dirty="0">
                <a:solidFill>
                  <a:srgbClr val="0F1A25"/>
                </a:solidFill>
              </a:rPr>
              <a:t>ребяток ручки хлопают.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Громче </a:t>
            </a:r>
            <a:r>
              <a:rPr lang="ru-RU" b="1" i="1" dirty="0">
                <a:solidFill>
                  <a:srgbClr val="0F1A25"/>
                </a:solidFill>
              </a:rPr>
              <a:t>хлопают.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Сами </a:t>
            </a:r>
            <a:r>
              <a:rPr lang="ru-RU" b="1" i="1" dirty="0">
                <a:solidFill>
                  <a:srgbClr val="0F1A25"/>
                </a:solidFill>
              </a:rPr>
              <a:t>хлопают.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 smtClean="0"/>
          </a:p>
          <a:p>
            <a:r>
              <a:rPr lang="ru-RU" b="1" i="1" dirty="0" smtClean="0">
                <a:solidFill>
                  <a:srgbClr val="0F1A25"/>
                </a:solidFill>
              </a:rPr>
              <a:t>Ну </a:t>
            </a:r>
            <a:r>
              <a:rPr lang="ru-RU" b="1" i="1" dirty="0">
                <a:solidFill>
                  <a:srgbClr val="0F1A25"/>
                </a:solidFill>
              </a:rPr>
              <a:t>и хлопают.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Вот </a:t>
            </a:r>
            <a:r>
              <a:rPr lang="ru-RU" b="1" i="1" dirty="0">
                <a:solidFill>
                  <a:srgbClr val="0F1A25"/>
                </a:solidFill>
              </a:rPr>
              <a:t>так хлопают!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>
                <a:solidFill>
                  <a:srgbClr val="0F1A25"/>
                </a:solidFill>
              </a:rPr>
              <a:t>Тихо-тихо ножки топают.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У </a:t>
            </a:r>
            <a:r>
              <a:rPr lang="ru-RU" b="1" i="1" dirty="0">
                <a:solidFill>
                  <a:srgbClr val="0F1A25"/>
                </a:solidFill>
              </a:rPr>
              <a:t>ребяток ножки топают.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Громче </a:t>
            </a:r>
            <a:r>
              <a:rPr lang="ru-RU" b="1" i="1" dirty="0">
                <a:solidFill>
                  <a:srgbClr val="0F1A25"/>
                </a:solidFill>
              </a:rPr>
              <a:t>топают.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Сами </a:t>
            </a:r>
            <a:r>
              <a:rPr lang="ru-RU" b="1" i="1" dirty="0">
                <a:solidFill>
                  <a:srgbClr val="0F1A25"/>
                </a:solidFill>
              </a:rPr>
              <a:t>топают.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Ну </a:t>
            </a:r>
            <a:r>
              <a:rPr lang="ru-RU" b="1" i="1" dirty="0">
                <a:solidFill>
                  <a:srgbClr val="0F1A25"/>
                </a:solidFill>
              </a:rPr>
              <a:t>и топают.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>
                <a:solidFill>
                  <a:srgbClr val="0F1A25"/>
                </a:solidFill>
              </a:rPr>
              <a:t>Вот </a:t>
            </a:r>
            <a:r>
              <a:rPr lang="ru-RU" b="1" i="1" dirty="0">
                <a:solidFill>
                  <a:srgbClr val="0F1A25"/>
                </a:solidFill>
              </a:rPr>
              <a:t>так топают!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 b="19600"/>
          <a:stretch/>
        </p:blipFill>
        <p:spPr>
          <a:xfrm flipH="1">
            <a:off x="3203848" y="3717032"/>
            <a:ext cx="5818888" cy="2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64088" y="3501008"/>
            <a:ext cx="2862064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Петушок, петушок,</a:t>
            </a:r>
          </a:p>
          <a:p>
            <a:r>
              <a:rPr lang="ru-RU" dirty="0"/>
              <a:t>Золотой гребешок,</a:t>
            </a:r>
          </a:p>
          <a:p>
            <a:r>
              <a:rPr lang="ru-RU" dirty="0" err="1"/>
              <a:t>Масляна</a:t>
            </a:r>
            <a:r>
              <a:rPr lang="ru-RU" dirty="0"/>
              <a:t> головушка,</a:t>
            </a:r>
          </a:p>
          <a:p>
            <a:r>
              <a:rPr lang="ru-RU" dirty="0"/>
              <a:t>Шелкова бородушка,</a:t>
            </a:r>
          </a:p>
          <a:p>
            <a:r>
              <a:rPr lang="ru-RU" dirty="0"/>
              <a:t>Что ты рано встаешь,</a:t>
            </a:r>
          </a:p>
          <a:p>
            <a:r>
              <a:rPr lang="ru-RU" dirty="0"/>
              <a:t>Громко песни поешь,</a:t>
            </a:r>
          </a:p>
          <a:p>
            <a:r>
              <a:rPr lang="ru-RU" dirty="0"/>
              <a:t>Ване спать не даешь?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23828" y="274553"/>
            <a:ext cx="309634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Пение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1829422"/>
            <a:ext cx="300608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/>
              <a:t>Учить </a:t>
            </a:r>
            <a:r>
              <a:rPr lang="ru-RU" sz="2000" b="1" i="1" dirty="0"/>
              <a:t>подпевать </a:t>
            </a:r>
            <a:r>
              <a:rPr lang="ru-RU" sz="2000" b="1" i="1" dirty="0" smtClean="0"/>
              <a:t>песни.</a:t>
            </a:r>
            <a:endParaRPr lang="ru-RU" sz="20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63977" y="1217657"/>
            <a:ext cx="381604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Петушок .</a:t>
            </a:r>
            <a:r>
              <a:rPr lang="ru-RU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рус.нар.мелодия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" name="02_petushok_nar._pribautka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4777" y="1782961"/>
            <a:ext cx="609600" cy="71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р. М. Красева - Петушок (minu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8645" y="1724677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1" y="2222760"/>
            <a:ext cx="3759696" cy="428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2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175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834735"/>
            <a:ext cx="4049507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«хорватская народная мелодия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5421" y="276617"/>
            <a:ext cx="394218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Пляски, Игры, Хороводы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6954" y="1340768"/>
            <a:ext cx="667828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Учить двигаться в соответствии с характером музыки</a:t>
            </a:r>
            <a:endParaRPr lang="ru-RU" sz="20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1888750"/>
            <a:ext cx="3545451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Описание движений:</a:t>
            </a:r>
          </a:p>
          <a:p>
            <a:endParaRPr lang="ru-RU" sz="2000" b="1" i="1" dirty="0"/>
          </a:p>
          <a:p>
            <a:r>
              <a:rPr lang="ru-RU" sz="2000" b="1" i="1" dirty="0"/>
              <a:t>Такты </a:t>
            </a:r>
            <a:r>
              <a:rPr lang="ru-RU" sz="2000" b="1" i="1" dirty="0" smtClean="0"/>
              <a:t>1-8</a:t>
            </a:r>
          </a:p>
          <a:p>
            <a:r>
              <a:rPr lang="ru-RU" sz="2000" b="1" i="1" dirty="0" smtClean="0"/>
              <a:t> </a:t>
            </a:r>
            <a:r>
              <a:rPr lang="ru-RU" sz="2000" b="1" i="1" dirty="0"/>
              <a:t>(с повторением): </a:t>
            </a:r>
            <a:endParaRPr lang="ru-RU" sz="2000" b="1" i="1" dirty="0" smtClean="0"/>
          </a:p>
          <a:p>
            <a:r>
              <a:rPr lang="ru-RU" sz="2000" b="1" i="1" dirty="0" smtClean="0"/>
              <a:t>Дети </a:t>
            </a:r>
            <a:r>
              <a:rPr lang="ru-RU" sz="2000" b="1" i="1" dirty="0"/>
              <a:t>легко бегут, </a:t>
            </a:r>
            <a:endParaRPr lang="ru-RU" sz="2000" b="1" i="1" dirty="0" smtClean="0"/>
          </a:p>
          <a:p>
            <a:r>
              <a:rPr lang="ru-RU" sz="2000" b="1" i="1" dirty="0" smtClean="0"/>
              <a:t>держа </a:t>
            </a:r>
            <a:r>
              <a:rPr lang="ru-RU" sz="2000" b="1" i="1" dirty="0"/>
              <a:t>листик перед собой</a:t>
            </a:r>
          </a:p>
          <a:p>
            <a:r>
              <a:rPr lang="ru-RU" sz="2000" b="1" i="1" dirty="0"/>
              <a:t>Такты 9-12: </a:t>
            </a:r>
            <a:endParaRPr lang="ru-RU" sz="2000" b="1" i="1" dirty="0" smtClean="0"/>
          </a:p>
          <a:p>
            <a:r>
              <a:rPr lang="ru-RU" sz="2000" b="1" i="1" dirty="0" smtClean="0"/>
              <a:t>Размахивают </a:t>
            </a:r>
            <a:r>
              <a:rPr lang="ru-RU" sz="2000" b="1" i="1" dirty="0"/>
              <a:t>листиком </a:t>
            </a:r>
            <a:endParaRPr lang="ru-RU" sz="2000" b="1" i="1" dirty="0" smtClean="0"/>
          </a:p>
          <a:p>
            <a:r>
              <a:rPr lang="ru-RU" sz="2000" b="1" i="1" dirty="0" smtClean="0"/>
              <a:t>над </a:t>
            </a:r>
            <a:r>
              <a:rPr lang="ru-RU" sz="2000" b="1" i="1" dirty="0"/>
              <a:t>головой</a:t>
            </a:r>
          </a:p>
          <a:p>
            <a:r>
              <a:rPr lang="ru-RU" sz="2000" b="1" i="1" dirty="0"/>
              <a:t>Такты 13-20: </a:t>
            </a:r>
            <a:endParaRPr lang="ru-RU" sz="2000" b="1" i="1" dirty="0" smtClean="0"/>
          </a:p>
          <a:p>
            <a:r>
              <a:rPr lang="ru-RU" sz="2000" b="1" i="1" dirty="0" smtClean="0"/>
              <a:t>Легко</a:t>
            </a:r>
            <a:r>
              <a:rPr lang="ru-RU" sz="2000" b="1" i="1" dirty="0"/>
              <a:t>, не торопясь кружатся. </a:t>
            </a:r>
            <a:endParaRPr lang="ru-RU" sz="2000" b="1" i="1" dirty="0" smtClean="0"/>
          </a:p>
          <a:p>
            <a:r>
              <a:rPr lang="ru-RU" sz="2000" b="1" i="1" dirty="0" smtClean="0"/>
              <a:t>Пляска </a:t>
            </a:r>
            <a:r>
              <a:rPr lang="ru-RU" sz="2000" b="1" i="1" dirty="0"/>
              <a:t>повторяется сначала.</a:t>
            </a:r>
            <a:endParaRPr lang="ru-RU" sz="2000" b="1" i="1" dirty="0"/>
          </a:p>
        </p:txBody>
      </p:sp>
      <p:pic>
        <p:nvPicPr>
          <p:cNvPr id="5" name="Фонограмма.Плясовая. Хорватская народная мелод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775" y="2174968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/>
          <a:stretch/>
        </p:blipFill>
        <p:spPr bwMode="auto">
          <a:xfrm>
            <a:off x="-49213" y="2791001"/>
            <a:ext cx="5050774" cy="403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175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11044" y="404664"/>
            <a:ext cx="596317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Музыкальная игра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«Паровозик»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чух-чух, паровозик - музыкальная игра для малыш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396008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8493449" cy="25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175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1" y="2132856"/>
            <a:ext cx="561662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 свидания! </a:t>
            </a:r>
          </a:p>
        </p:txBody>
      </p:sp>
    </p:spTree>
    <p:extLst>
      <p:ext uri="{BB962C8B-B14F-4D97-AF65-F5344CB8AC3E}">
        <p14:creationId xmlns:p14="http://schemas.microsoft.com/office/powerpoint/2010/main" val="41612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13598</TotalTime>
  <Words>179</Words>
  <Application>Microsoft Office PowerPoint</Application>
  <PresentationFormat>Экран (4:3)</PresentationFormat>
  <Paragraphs>43</Paragraphs>
  <Slides>7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220</cp:revision>
  <dcterms:created xsi:type="dcterms:W3CDTF">2017-09-25T05:51:55Z</dcterms:created>
  <dcterms:modified xsi:type="dcterms:W3CDTF">2024-10-28T05:08:37Z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